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uFengzhi" initials="Z" lastIdx="1" clrIdx="0">
    <p:extLst>
      <p:ext uri="{19B8F6BF-5375-455C-9EA6-DF929625EA0E}">
        <p15:presenceInfo xmlns:p15="http://schemas.microsoft.com/office/powerpoint/2012/main" userId="S::fzhu@emp.uc3m.es::711df637-fa83-4360-bab4-f8fafcbd8de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02C6-0CD1-4F81-B068-36A285491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429DF-A238-4750-9A3D-F8F0AF5F3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026E-2CC7-4002-A521-A3D1CBAC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FCD9-5C39-4004-AD9B-610EE8BC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B96E5-96B0-4294-845F-4824ABA4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DD05-16A4-45B5-844B-9A235E73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FAD75-4102-4105-8277-7D3FD111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39B6-031A-474D-956A-39479312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C222-B89A-4239-87F9-032710ED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F252-BED7-4679-8685-ADB90C4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5C7DD-A51A-4E15-9C87-BE5C7DCCC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63249-B09B-4D2F-AEF2-966183647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8018-A3C7-40E4-B558-6E4D626E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8E6E-84EF-42A7-A3D7-85D84804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08F0-6B8F-4006-84B9-379D2D73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2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ECB1-D583-48F7-862F-C2CBA77A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9AAA-EEA1-42B5-9EE5-40ECCFF9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15ED-CBE4-463D-8D8B-701C45FF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7AC9-6713-424C-94AE-410652F9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1E369-FD45-4068-8A30-8C9F4DF6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5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E968-4724-47BE-A46A-4C69CDFC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BA494-22F7-4F61-B178-C083156B5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418A-AA9A-45CD-9426-492E4D68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A1EE-5D97-45AD-AEA3-8BB8D632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EFA4-C0F6-437E-8D60-1000E06C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A8E6-578D-4FBD-8F77-AAF9D957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91ED-6FF2-481B-81F7-580D4DBEF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77E1A-3064-4FE8-B5AA-DFF8ADD69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FCCF-52E2-495B-A192-04664FA5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976A2-534B-4D36-915A-DC6C4016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40140-D8B7-4D07-AEDB-DC4AAC45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986C-F866-480D-B9FE-07C74B46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6302-4E81-468C-9436-9AA90131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B7C00-4387-4199-AD32-DF56F9F30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8DD4C-A959-4CD4-AA2B-17F244617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B74E9-9A1E-4C8F-9D18-9DCB3CF64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5C261-FBF1-4D64-97DF-C4C5D2E0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FC6FB-ED9E-48A8-94D7-CF2FC8A2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ADE8A-1C13-49B6-9382-222E42E1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8523-802D-4A02-8D77-AE86D972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33016-979B-476A-A14F-541F3ECB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BF6BF-3D41-4D7C-B31A-1C162ED7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15239-C099-4998-9B3A-1138E443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4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6804A-13B9-482B-A0C5-A52761E7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CCD5F-2684-4C5A-9F4A-1B4E0778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F3D94-F50A-433B-B895-00F8A0BC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6C20-64A7-45C5-95C6-EE97FE8F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359B-7C66-4FF5-B9D1-7F5EF4B8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DA3ED-64AA-4CF6-ABCA-E13EF83F4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E1583-08D9-473A-97BD-E03D5C2B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0E358-8466-4B3F-BAA8-F09D770F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58FBB-DB50-4096-B24C-C75AA819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3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8763-873C-4DF0-8755-7A18AA71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72E34-61C9-4644-B894-B64BDAB3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82F3C-907A-46AE-A39F-B10DE9BB8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15A3F-6695-4627-8531-7CBAD637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882C1-C6ED-43B3-9DCF-4471B011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FE135-964E-4BDF-AAA6-7654FB5C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06687-B6F7-4313-91EE-643FF8BF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8E394-0BD2-429B-8235-C7582454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7868-76ED-4FB4-BAB4-86D0808D6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5CF2-20FA-4A27-B5DD-24B9293428A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A048-5AB7-4741-A261-E58988542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4048-9AAD-4B7C-B417-707DB041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A364-9667-4F92-9D88-A318576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590" y="63035"/>
            <a:ext cx="10165671" cy="62917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highlight>
                  <a:srgbClr val="808000"/>
                </a:highlight>
                <a:latin typeface="+mn-lt"/>
              </a:rPr>
              <a:t>Is narrative disclosure more </a:t>
            </a:r>
            <a:r>
              <a:rPr lang="en-US" sz="2800" dirty="0">
                <a:highlight>
                  <a:srgbClr val="FFFF00"/>
                </a:highlight>
                <a:latin typeface="+mn-lt"/>
              </a:rPr>
              <a:t>responsive</a:t>
            </a:r>
            <a:r>
              <a:rPr lang="en-US" sz="2800" dirty="0">
                <a:highlight>
                  <a:srgbClr val="808000"/>
                </a:highlight>
                <a:latin typeface="+mn-lt"/>
              </a:rPr>
              <a:t> to bad news than good news?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15DF00-072F-4197-AEEB-B4C97DAA899F}"/>
              </a:ext>
            </a:extLst>
          </p:cNvPr>
          <p:cNvSpPr txBox="1">
            <a:spLocks/>
          </p:cNvSpPr>
          <p:nvPr/>
        </p:nvSpPr>
        <p:spPr>
          <a:xfrm>
            <a:off x="8904848" y="607603"/>
            <a:ext cx="3255327" cy="367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Timeliness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24AA09-07E1-46D6-9CE9-25F099D1DD55}"/>
              </a:ext>
            </a:extLst>
          </p:cNvPr>
          <p:cNvSpPr txBox="1">
            <a:spLocks/>
          </p:cNvSpPr>
          <p:nvPr/>
        </p:nvSpPr>
        <p:spPr>
          <a:xfrm>
            <a:off x="2724520" y="899561"/>
            <a:ext cx="1903519" cy="44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Quantity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CEDDA2-B0B5-4C4E-BE5A-C8901F180043}"/>
              </a:ext>
            </a:extLst>
          </p:cNvPr>
          <p:cNvSpPr txBox="1">
            <a:spLocks/>
          </p:cNvSpPr>
          <p:nvPr/>
        </p:nvSpPr>
        <p:spPr>
          <a:xfrm>
            <a:off x="8355543" y="1375023"/>
            <a:ext cx="3531658" cy="709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TLAG: Time lag between the news release date and document filing date</a:t>
            </a:r>
          </a:p>
          <a:p>
            <a:r>
              <a:rPr lang="en-US" dirty="0"/>
              <a:t>TLAG of 8-K is more convincing than 10-Q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1090EA-359A-4780-9EAB-51C0A1F2144F}"/>
              </a:ext>
            </a:extLst>
          </p:cNvPr>
          <p:cNvSpPr txBox="1">
            <a:spLocks/>
          </p:cNvSpPr>
          <p:nvPr/>
        </p:nvSpPr>
        <p:spPr>
          <a:xfrm>
            <a:off x="1907590" y="1358233"/>
            <a:ext cx="3272339" cy="62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NW: Total number of words in the document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38BFC5-54F6-42CE-91A8-9684313C295F}"/>
              </a:ext>
            </a:extLst>
          </p:cNvPr>
          <p:cNvSpPr txBox="1">
            <a:spLocks/>
          </p:cNvSpPr>
          <p:nvPr/>
        </p:nvSpPr>
        <p:spPr>
          <a:xfrm>
            <a:off x="5179929" y="1512972"/>
            <a:ext cx="3175614" cy="405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TONE: Tone of the document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4735FE-D003-4191-B7DE-78C79EDC814C}"/>
              </a:ext>
            </a:extLst>
          </p:cNvPr>
          <p:cNvSpPr txBox="1">
            <a:spLocks/>
          </p:cNvSpPr>
          <p:nvPr/>
        </p:nvSpPr>
        <p:spPr>
          <a:xfrm>
            <a:off x="1907590" y="2117739"/>
            <a:ext cx="10221526" cy="2144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 err="1">
                <a:highlight>
                  <a:srgbClr val="C0C0C0"/>
                </a:highlight>
              </a:rPr>
              <a:t>TEX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= b</a:t>
            </a:r>
            <a:r>
              <a:rPr lang="en-US" sz="2900" b="1" baseline="-25000" dirty="0">
                <a:highlight>
                  <a:srgbClr val="C0C0C0"/>
                </a:highlight>
              </a:rPr>
              <a:t>0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1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2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3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</a:t>
            </a:r>
            <a:r>
              <a:rPr lang="en-US" sz="2900" b="1" dirty="0" err="1">
                <a:highlight>
                  <a:srgbClr val="C0C0C0"/>
                </a:highlight>
              </a:rPr>
              <a:t>controls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dirty="0"/>
              <a:t>, where </a:t>
            </a:r>
            <a:r>
              <a:rPr lang="en-US" sz="2900" dirty="0" err="1"/>
              <a:t>doc_measure</a:t>
            </a:r>
            <a:r>
              <a:rPr lang="en-US" sz="2900" dirty="0"/>
              <a:t> = NW, TONE, TLAG</a:t>
            </a:r>
          </a:p>
          <a:p>
            <a:r>
              <a:rPr lang="en-US" sz="2200" dirty="0"/>
              <a:t>If narrative disclosure is more responsive to bad news than good news, then I expect:</a:t>
            </a:r>
          </a:p>
          <a:p>
            <a:pPr lvl="1"/>
            <a:r>
              <a:rPr lang="en-US" sz="2200" b="1" dirty="0"/>
              <a:t>NW: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negative </a:t>
            </a:r>
          </a:p>
          <a:p>
            <a:pPr lvl="2"/>
            <a:r>
              <a:rPr lang="en-US" sz="2200" dirty="0"/>
              <a:t>bad news reporting requires more careful explanation than good news which translate into longer document</a:t>
            </a:r>
          </a:p>
          <a:p>
            <a:pPr lvl="1"/>
            <a:r>
              <a:rPr lang="en-US" sz="2200" b="1" dirty="0"/>
              <a:t>TONE: b</a:t>
            </a:r>
            <a:r>
              <a:rPr lang="en-US" sz="2200" b="1" baseline="-25000" dirty="0"/>
              <a:t>1</a:t>
            </a:r>
            <a:r>
              <a:rPr lang="en-US" sz="2200" b="1" dirty="0"/>
              <a:t>, b</a:t>
            </a:r>
            <a:r>
              <a:rPr lang="en-US" sz="2200" b="1" baseline="-25000" dirty="0"/>
              <a:t>1</a:t>
            </a:r>
            <a:r>
              <a:rPr lang="en-US" sz="2200" b="1" dirty="0"/>
              <a:t>+b</a:t>
            </a:r>
            <a:r>
              <a:rPr lang="en-US" sz="2200" b="1" baseline="-25000" dirty="0"/>
              <a:t>3</a:t>
            </a:r>
            <a:r>
              <a:rPr lang="en-US" sz="2200" b="1" dirty="0"/>
              <a:t> and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 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1</a:t>
            </a:r>
            <a:r>
              <a:rPr lang="en-US" sz="2200" dirty="0"/>
              <a:t> and b</a:t>
            </a:r>
            <a:r>
              <a:rPr lang="en-US" sz="2200" baseline="-25000" dirty="0"/>
              <a:t>1</a:t>
            </a:r>
            <a:r>
              <a:rPr lang="en-US" sz="2200" dirty="0"/>
              <a:t>+b</a:t>
            </a:r>
            <a:r>
              <a:rPr lang="en-US" sz="2200" baseline="-25000" dirty="0"/>
              <a:t>3</a:t>
            </a:r>
            <a:r>
              <a:rPr lang="en-US" sz="2200" dirty="0"/>
              <a:t> means that tone is consistent with news: good news – positive tone, bad news – negative tone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3</a:t>
            </a:r>
            <a:r>
              <a:rPr lang="en-US" sz="2200" dirty="0"/>
              <a:t> means that firms increase consistency in narrative disclosure in response to bad news comparing to good news; i.e. more negative tone is used to discuss bad news than positive tone is used to discuss good news on average, given the same magnitude of news impact</a:t>
            </a:r>
          </a:p>
          <a:p>
            <a:pPr lvl="1"/>
            <a:r>
              <a:rPr lang="en-US" sz="2200" b="1" dirty="0"/>
              <a:t>TLAG: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</a:t>
            </a:r>
          </a:p>
          <a:p>
            <a:pPr lvl="2"/>
            <a:r>
              <a:rPr lang="en-US" sz="2200" dirty="0"/>
              <a:t>bad news reporting is more timely than good news which translate into shorter lag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3B630A-94D2-4DD5-BA2A-1B597FA6D4B1}"/>
              </a:ext>
            </a:extLst>
          </p:cNvPr>
          <p:cNvSpPr txBox="1">
            <a:spLocks/>
          </p:cNvSpPr>
          <p:nvPr/>
        </p:nvSpPr>
        <p:spPr>
          <a:xfrm>
            <a:off x="96078" y="682864"/>
            <a:ext cx="146260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Concept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719F144-04F5-4385-8D44-042CA48DF688}"/>
              </a:ext>
            </a:extLst>
          </p:cNvPr>
          <p:cNvSpPr txBox="1">
            <a:spLocks/>
          </p:cNvSpPr>
          <p:nvPr/>
        </p:nvSpPr>
        <p:spPr>
          <a:xfrm>
            <a:off x="94972" y="1364475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Measure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FE924EE-E69B-423C-A869-334716AE9F13}"/>
              </a:ext>
            </a:extLst>
          </p:cNvPr>
          <p:cNvSpPr txBox="1">
            <a:spLocks/>
          </p:cNvSpPr>
          <p:nvPr/>
        </p:nvSpPr>
        <p:spPr>
          <a:xfrm>
            <a:off x="118739" y="2092456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554AD7C-B01D-48AC-95A6-170E7BB52F73}"/>
              </a:ext>
            </a:extLst>
          </p:cNvPr>
          <p:cNvSpPr txBox="1">
            <a:spLocks/>
          </p:cNvSpPr>
          <p:nvPr/>
        </p:nvSpPr>
        <p:spPr>
          <a:xfrm>
            <a:off x="115680" y="164156"/>
            <a:ext cx="134913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Main RQ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7D1615B-B47C-4477-A60F-A2246B543231}"/>
              </a:ext>
            </a:extLst>
          </p:cNvPr>
          <p:cNvSpPr txBox="1">
            <a:spLocks/>
          </p:cNvSpPr>
          <p:nvPr/>
        </p:nvSpPr>
        <p:spPr>
          <a:xfrm>
            <a:off x="62884" y="3510072"/>
            <a:ext cx="2030396" cy="447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0A322CA-1069-4849-A1B6-AAB718E41E91}"/>
              </a:ext>
            </a:extLst>
          </p:cNvPr>
          <p:cNvSpPr txBox="1">
            <a:spLocks/>
          </p:cNvSpPr>
          <p:nvPr/>
        </p:nvSpPr>
        <p:spPr>
          <a:xfrm>
            <a:off x="27463" y="4184614"/>
            <a:ext cx="1674555" cy="707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Additional RQ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651D02E-3F4A-49E6-AE0E-64E96146A89D}"/>
              </a:ext>
            </a:extLst>
          </p:cNvPr>
          <p:cNvSpPr txBox="1">
            <a:spLocks/>
          </p:cNvSpPr>
          <p:nvPr/>
        </p:nvSpPr>
        <p:spPr>
          <a:xfrm>
            <a:off x="1907590" y="4176592"/>
            <a:ext cx="10046932" cy="1018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  <a:latin typeface="+mn-lt"/>
              </a:rPr>
              <a:t>Factors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 affecting the asymmetric responsiveness to good </a:t>
            </a:r>
            <a:r>
              <a:rPr lang="en-US" sz="2000" dirty="0" err="1">
                <a:highlight>
                  <a:srgbClr val="808000"/>
                </a:highlight>
                <a:latin typeface="+mn-lt"/>
              </a:rPr>
              <a:t>v.s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. bad news in narrative disclosure?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Policy: </a:t>
            </a:r>
            <a:r>
              <a:rPr lang="en-US" sz="1400" dirty="0">
                <a:latin typeface="+mn-lt"/>
              </a:rPr>
              <a:t>textual disclosure related to items that mainly apply conditional (PP&amp;E)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unconditional (R&amp;D) conservative accounting policy in its numerical disclosure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Purpose: </a:t>
            </a:r>
            <a:r>
              <a:rPr lang="en-US" sz="1400" dirty="0">
                <a:latin typeface="+mn-lt"/>
              </a:rPr>
              <a:t>text disclosure that aims to explain numerical disclosure (notes)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to provide forward-looking information (MD&amp;A)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878E3AE-BB5C-44A1-9701-C9BFFB4DCAC5}"/>
              </a:ext>
            </a:extLst>
          </p:cNvPr>
          <p:cNvSpPr txBox="1">
            <a:spLocks/>
          </p:cNvSpPr>
          <p:nvPr/>
        </p:nvSpPr>
        <p:spPr>
          <a:xfrm>
            <a:off x="0" y="6267075"/>
            <a:ext cx="172948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Robustness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CEBC994-7DFD-4FA0-89B5-B164C27D07F7}"/>
              </a:ext>
            </a:extLst>
          </p:cNvPr>
          <p:cNvSpPr txBox="1">
            <a:spLocks/>
          </p:cNvSpPr>
          <p:nvPr/>
        </p:nvSpPr>
        <p:spPr>
          <a:xfrm>
            <a:off x="1907590" y="6405254"/>
            <a:ext cx="9815742" cy="452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Other news proxy: tariff / oil price (case study for specific industries)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4145B39-2359-4589-98F0-9A1C49FE2803}"/>
              </a:ext>
            </a:extLst>
          </p:cNvPr>
          <p:cNvSpPr txBox="1">
            <a:spLocks/>
          </p:cNvSpPr>
          <p:nvPr/>
        </p:nvSpPr>
        <p:spPr>
          <a:xfrm>
            <a:off x="2521865" y="578505"/>
            <a:ext cx="3284316" cy="44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Faithful representation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751D73F-E6CD-4814-A51F-7B3CAE3808B4}"/>
              </a:ext>
            </a:extLst>
          </p:cNvPr>
          <p:cNvSpPr txBox="1">
            <a:spLocks/>
          </p:cNvSpPr>
          <p:nvPr/>
        </p:nvSpPr>
        <p:spPr>
          <a:xfrm>
            <a:off x="5902389" y="964658"/>
            <a:ext cx="1767712" cy="61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Consistency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076BF8-EF6E-4F08-899A-4D1368A5705A}"/>
              </a:ext>
            </a:extLst>
          </p:cNvPr>
          <p:cNvSpPr txBox="1">
            <a:spLocks/>
          </p:cNvSpPr>
          <p:nvPr/>
        </p:nvSpPr>
        <p:spPr>
          <a:xfrm>
            <a:off x="1907590" y="5224853"/>
            <a:ext cx="10165671" cy="1130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highlight>
                  <a:srgbClr val="C0C0C0"/>
                </a:highlight>
              </a:rPr>
              <a:t>Doc_measure</a:t>
            </a:r>
            <a:r>
              <a:rPr lang="en-US" sz="1400" b="1" dirty="0">
                <a:highlight>
                  <a:srgbClr val="C0C0C0"/>
                </a:highlight>
              </a:rPr>
              <a:t> = a</a:t>
            </a:r>
            <a:r>
              <a:rPr lang="en-US" sz="1400" b="1" baseline="-25000" dirty="0">
                <a:highlight>
                  <a:srgbClr val="C0C0C0"/>
                </a:highlight>
              </a:rPr>
              <a:t>0 </a:t>
            </a:r>
            <a:r>
              <a:rPr lang="en-US" sz="1400" b="1" dirty="0">
                <a:highlight>
                  <a:srgbClr val="C0C0C0"/>
                </a:highlight>
              </a:rPr>
              <a:t>+ b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*RET + b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*NEG + b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*RET*NEG + c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*SEC + c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*RET*SEC + c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*NEG*SEC + c</a:t>
            </a:r>
            <a:r>
              <a:rPr lang="en-US" sz="1400" b="1" baseline="-25000" dirty="0">
                <a:highlight>
                  <a:srgbClr val="C0C0C0"/>
                </a:highlight>
              </a:rPr>
              <a:t>4</a:t>
            </a:r>
            <a:r>
              <a:rPr lang="en-US" sz="1400" b="1" dirty="0">
                <a:highlight>
                  <a:srgbClr val="C0C0C0"/>
                </a:highlight>
              </a:rPr>
              <a:t>*RET*NEG*SEC + controls</a:t>
            </a:r>
            <a:r>
              <a:rPr lang="en-US" sz="1400" dirty="0"/>
              <a:t>, where SEC is:</a:t>
            </a:r>
          </a:p>
          <a:p>
            <a:r>
              <a:rPr lang="en-US" sz="1400" b="1" dirty="0"/>
              <a:t>Policy indicator </a:t>
            </a:r>
            <a:r>
              <a:rPr lang="en-US" sz="1400" dirty="0"/>
              <a:t>that takes 1 if the textual section is related to items that mainly apply unconditionally conservative in its numerical disclosure (R&amp;D), and 0 if related to items that mainly apply conditionally conservative in its numerical disclosure (PP&amp;E)</a:t>
            </a:r>
          </a:p>
          <a:p>
            <a:r>
              <a:rPr lang="en-US" sz="1400" b="1" dirty="0"/>
              <a:t>Purpose indicator </a:t>
            </a:r>
            <a:r>
              <a:rPr lang="en-US" sz="1400" dirty="0"/>
              <a:t>that takes 1 if the textual section is explanatory (notes), and 0 if is forward-looking (MD&amp;A)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6B9C40B-A290-4374-8678-D98F4F7E0170}"/>
              </a:ext>
            </a:extLst>
          </p:cNvPr>
          <p:cNvSpPr txBox="1">
            <a:spLocks/>
          </p:cNvSpPr>
          <p:nvPr/>
        </p:nvSpPr>
        <p:spPr>
          <a:xfrm>
            <a:off x="0" y="5202697"/>
            <a:ext cx="181030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Model – only 10Q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A2B455-D45D-4330-929A-46739B89DCAF}"/>
              </a:ext>
            </a:extLst>
          </p:cNvPr>
          <p:cNvGrpSpPr/>
          <p:nvPr/>
        </p:nvGrpSpPr>
        <p:grpSpPr>
          <a:xfrm>
            <a:off x="5760498" y="607603"/>
            <a:ext cx="3144351" cy="157932"/>
            <a:chOff x="5317724" y="529571"/>
            <a:chExt cx="2405849" cy="26941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C279726-40B2-436E-92C0-C767FFB0B19B}"/>
                </a:ext>
              </a:extLst>
            </p:cNvPr>
            <p:cNvCxnSpPr>
              <a:cxnSpLocks/>
            </p:cNvCxnSpPr>
            <p:nvPr/>
          </p:nvCxnSpPr>
          <p:spPr>
            <a:xfrm>
              <a:off x="5850384" y="529571"/>
              <a:ext cx="0" cy="269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38F2A9E-6DB3-4F03-8A3D-D76B79EFE9CF}"/>
                </a:ext>
              </a:extLst>
            </p:cNvPr>
            <p:cNvCxnSpPr/>
            <p:nvPr/>
          </p:nvCxnSpPr>
          <p:spPr>
            <a:xfrm>
              <a:off x="5317724" y="798990"/>
              <a:ext cx="240584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CD5CFA-9A2C-45C5-977F-8032976DD9F2}"/>
              </a:ext>
            </a:extLst>
          </p:cNvPr>
          <p:cNvCxnSpPr>
            <a:cxnSpLocks/>
          </p:cNvCxnSpPr>
          <p:nvPr/>
        </p:nvCxnSpPr>
        <p:spPr>
          <a:xfrm>
            <a:off x="4628039" y="943098"/>
            <a:ext cx="0" cy="15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E559CE-FD1D-4C2E-A958-7BC1CD1B548B}"/>
              </a:ext>
            </a:extLst>
          </p:cNvPr>
          <p:cNvCxnSpPr>
            <a:cxnSpLocks/>
          </p:cNvCxnSpPr>
          <p:nvPr/>
        </p:nvCxnSpPr>
        <p:spPr>
          <a:xfrm>
            <a:off x="4047709" y="1081432"/>
            <a:ext cx="1827987" cy="29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6B1D78-360F-44E3-AF9C-8B992C1BC01A}"/>
              </a:ext>
            </a:extLst>
          </p:cNvPr>
          <p:cNvCxnSpPr/>
          <p:nvPr/>
        </p:nvCxnSpPr>
        <p:spPr>
          <a:xfrm>
            <a:off x="9854389" y="956312"/>
            <a:ext cx="0" cy="35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4C564F-CA97-41CE-80F0-566B20AC68ED}"/>
              </a:ext>
            </a:extLst>
          </p:cNvPr>
          <p:cNvCxnSpPr>
            <a:cxnSpLocks/>
          </p:cNvCxnSpPr>
          <p:nvPr/>
        </p:nvCxnSpPr>
        <p:spPr>
          <a:xfrm>
            <a:off x="3489294" y="123339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C6FE2C1-1C61-447D-9054-6FBCEAED5018}"/>
              </a:ext>
            </a:extLst>
          </p:cNvPr>
          <p:cNvCxnSpPr>
            <a:cxnSpLocks/>
          </p:cNvCxnSpPr>
          <p:nvPr/>
        </p:nvCxnSpPr>
        <p:spPr>
          <a:xfrm>
            <a:off x="6753820" y="128616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B7D0943E-DA11-4C08-97A9-A57A05E1CD53}"/>
              </a:ext>
            </a:extLst>
          </p:cNvPr>
          <p:cNvSpPr txBox="1">
            <a:spLocks/>
          </p:cNvSpPr>
          <p:nvPr/>
        </p:nvSpPr>
        <p:spPr>
          <a:xfrm>
            <a:off x="5998512" y="581846"/>
            <a:ext cx="1773878" cy="367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 terms of</a:t>
            </a:r>
          </a:p>
        </p:txBody>
      </p:sp>
    </p:spTree>
    <p:extLst>
      <p:ext uri="{BB962C8B-B14F-4D97-AF65-F5344CB8AC3E}">
        <p14:creationId xmlns:p14="http://schemas.microsoft.com/office/powerpoint/2010/main" val="223725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7298" y="506027"/>
            <a:ext cx="3938658" cy="141175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1,142,966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1,142,561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32" y="472983"/>
            <a:ext cx="3743228" cy="1499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monthly obs. in CRSP: </a:t>
            </a:r>
            <a:r>
              <a:rPr lang="en-US" sz="1700" dirty="0">
                <a:highlight>
                  <a:srgbClr val="808000"/>
                </a:highlight>
              </a:rPr>
              <a:t>4,606,907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monthly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4,511,394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115810" y="506027"/>
            <a:ext cx="3938658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10-Qs in Edgar: </a:t>
            </a:r>
            <a:r>
              <a:rPr lang="en-US" sz="1600" dirty="0">
                <a:highlight>
                  <a:srgbClr val="808000"/>
                </a:highlight>
              </a:rPr>
              <a:t>594,017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10-Qs successfully parsed and downloaded: </a:t>
            </a:r>
            <a:r>
              <a:rPr lang="en-US" sz="1600" dirty="0">
                <a:highlight>
                  <a:srgbClr val="FFFF00"/>
                </a:highlight>
              </a:rPr>
              <a:t>575,579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0" y="558043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monthly: 1925 Dec.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331652" y="2951597"/>
            <a:ext cx="4764348" cy="921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CRSP_COMP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 and dropping obs. with missing </a:t>
            </a:r>
            <a:r>
              <a:rPr lang="en-US" sz="1400" dirty="0" err="1"/>
              <a:t>gvkey</a:t>
            </a:r>
            <a:r>
              <a:rPr lang="en-US" sz="1400" dirty="0"/>
              <a:t> and return: </a:t>
            </a:r>
            <a:r>
              <a:rPr lang="en-US" sz="1400" dirty="0">
                <a:highlight>
                  <a:srgbClr val="FFFF00"/>
                </a:highlight>
              </a:rPr>
              <a:t>7</a:t>
            </a:r>
            <a:r>
              <a:rPr lang="en-US" altLang="zh-CN" sz="1400" dirty="0">
                <a:highlight>
                  <a:srgbClr val="FFFF00"/>
                </a:highlight>
              </a:rPr>
              <a:t>40</a:t>
            </a:r>
            <a:r>
              <a:rPr lang="en-US" sz="1400" dirty="0">
                <a:highlight>
                  <a:srgbClr val="FFFF00"/>
                </a:highlight>
              </a:rPr>
              <a:t>,</a:t>
            </a:r>
            <a:r>
              <a:rPr lang="en-US" altLang="zh-CN" sz="1400" dirty="0">
                <a:highlight>
                  <a:srgbClr val="FFFF00"/>
                </a:highlight>
              </a:rPr>
              <a:t>6</a:t>
            </a:r>
            <a:r>
              <a:rPr lang="en-US" sz="1400" dirty="0">
                <a:highlight>
                  <a:srgbClr val="FFFF00"/>
                </a:highlight>
              </a:rPr>
              <a:t>9</a:t>
            </a:r>
            <a:r>
              <a:rPr lang="en-US" altLang="zh-CN" sz="1400" dirty="0">
                <a:highlight>
                  <a:srgbClr val="FFFF00"/>
                </a:highlight>
              </a:rPr>
              <a:t>7</a:t>
            </a:r>
            <a:endParaRPr lang="en-US" sz="1400" dirty="0">
              <a:highlight>
                <a:srgbClr val="FFFF0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9821"/>
            <a:ext cx="5264459" cy="1036468"/>
            <a:chOff x="1038687" y="3437878"/>
            <a:chExt cx="5264459" cy="103646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>
              <a:cxnSpLocks/>
            </p:cNvCxnSpPr>
            <p:nvPr/>
          </p:nvCxnSpPr>
          <p:spPr>
            <a:xfrm>
              <a:off x="1038687" y="3510093"/>
              <a:ext cx="0" cy="4138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633500" y="2077206"/>
            <a:ext cx="4838322" cy="269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aggregate CRSP monthly returns to quarterly returns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B0F723-FB54-4113-B199-E12F01D06252}"/>
              </a:ext>
            </a:extLst>
          </p:cNvPr>
          <p:cNvGrpSpPr/>
          <p:nvPr/>
        </p:nvGrpSpPr>
        <p:grpSpPr>
          <a:xfrm>
            <a:off x="3663890" y="1927963"/>
            <a:ext cx="6361139" cy="2390794"/>
            <a:chOff x="3724000" y="2456760"/>
            <a:chExt cx="6361139" cy="239079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>
              <a:cxnSpLocks/>
            </p:cNvCxnSpPr>
            <p:nvPr/>
          </p:nvCxnSpPr>
          <p:spPr>
            <a:xfrm>
              <a:off x="3724000" y="4325823"/>
              <a:ext cx="0" cy="19613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/>
            <p:nvPr/>
          </p:nvCxnSpPr>
          <p:spPr>
            <a:xfrm>
              <a:off x="3724000" y="4521954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>
              <a:cxnSpLocks/>
            </p:cNvCxnSpPr>
            <p:nvPr/>
          </p:nvCxnSpPr>
          <p:spPr>
            <a:xfrm>
              <a:off x="10085139" y="2456760"/>
              <a:ext cx="0" cy="20651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6904569" y="4510138"/>
              <a:ext cx="0" cy="3374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3852944" y="4401653"/>
            <a:ext cx="6112478" cy="11787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CRSP_COMP_EDGAR_10-Q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-quarter observations after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303,</a:t>
            </a:r>
            <a:r>
              <a:rPr lang="en-US" altLang="zh-CN" sz="1400" dirty="0">
                <a:highlight>
                  <a:srgbClr val="FFFF00"/>
                </a:highlight>
              </a:rPr>
              <a:t>034</a:t>
            </a:r>
            <a:endParaRPr lang="en-US" sz="1400" dirty="0">
              <a:highlight>
                <a:srgbClr val="FFFF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according to a set of data screening criterion*: </a:t>
            </a:r>
            <a:r>
              <a:rPr lang="en-US" sz="1400" dirty="0">
                <a:highlight>
                  <a:srgbClr val="808000"/>
                </a:highlight>
              </a:rPr>
              <a:t>190,</a:t>
            </a:r>
            <a:r>
              <a:rPr lang="en-US" altLang="zh-CN" sz="1400" dirty="0">
                <a:highlight>
                  <a:srgbClr val="808000"/>
                </a:highlight>
              </a:rPr>
              <a:t>341</a:t>
            </a:r>
            <a:endParaRPr lang="en-US" sz="1400" dirty="0">
              <a:highlight>
                <a:srgbClr val="8080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506312" y="3697514"/>
            <a:ext cx="805742" cy="29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593229" y="93637"/>
            <a:ext cx="3005541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CRSP_COMP_10-Q Process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C6CCC906-F6B6-45CD-A3C9-E4809C018234}"/>
              </a:ext>
            </a:extLst>
          </p:cNvPr>
          <p:cNvSpPr txBox="1">
            <a:spLocks/>
          </p:cNvSpPr>
          <p:nvPr/>
        </p:nvSpPr>
        <p:spPr>
          <a:xfrm>
            <a:off x="9224473" y="6612673"/>
            <a:ext cx="2967527" cy="245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see variable screening criterion in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73288-4544-472B-9112-8B2E5AAF5FB1}"/>
              </a:ext>
            </a:extLst>
          </p:cNvPr>
          <p:cNvSpPr/>
          <p:nvPr/>
        </p:nvSpPr>
        <p:spPr>
          <a:xfrm>
            <a:off x="6469481" y="5911887"/>
            <a:ext cx="879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CONT.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DB743A-7058-4913-B78A-39284BB2278B}"/>
              </a:ext>
            </a:extLst>
          </p:cNvPr>
          <p:cNvCxnSpPr/>
          <p:nvPr/>
        </p:nvCxnSpPr>
        <p:spPr>
          <a:xfrm>
            <a:off x="6827776" y="5580432"/>
            <a:ext cx="0" cy="3374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51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3663890" y="491588"/>
            <a:ext cx="4547951" cy="1189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I/B/E/S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cusip</a:t>
            </a:r>
            <a:r>
              <a:rPr lang="en-US" sz="1600" dirty="0"/>
              <a:t>-</a:t>
            </a:r>
            <a:r>
              <a:rPr lang="en-US" sz="1600" dirty="0" err="1"/>
              <a:t>fpedats</a:t>
            </a:r>
            <a:r>
              <a:rPr lang="en-US" sz="1600" dirty="0"/>
              <a:t>-analyst: </a:t>
            </a:r>
            <a:r>
              <a:rPr lang="en-US" sz="1600" dirty="0">
                <a:highlight>
                  <a:srgbClr val="808000"/>
                </a:highlight>
              </a:rPr>
              <a:t>9,812,071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cusip-fpedats</a:t>
            </a:r>
            <a:r>
              <a:rPr lang="en-US" sz="1600" dirty="0"/>
              <a:t>, after dropping missing </a:t>
            </a:r>
            <a:r>
              <a:rPr lang="en-US" sz="1600" dirty="0" err="1"/>
              <a:t>cusip</a:t>
            </a:r>
            <a:r>
              <a:rPr lang="en-US" sz="1600" dirty="0"/>
              <a:t> and actual: </a:t>
            </a:r>
            <a:r>
              <a:rPr lang="en-US" sz="1600" dirty="0">
                <a:highlight>
                  <a:srgbClr val="FFFF00"/>
                </a:highlight>
              </a:rPr>
              <a:t>155,539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12416" y="5787545"/>
            <a:ext cx="3473059" cy="109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C0C0C0"/>
                </a:highlight>
              </a:rPr>
              <a:t>IBES: 1981 Dec. – 2019 Jul.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C0C0C0"/>
                </a:highlight>
              </a:rPr>
              <a:t>CRSP_COMPUSTAT_EDGAR: 1993 Jan. –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 err="1">
                <a:highlight>
                  <a:srgbClr val="C0C0C0"/>
                </a:highlight>
              </a:rPr>
              <a:t>Compustat</a:t>
            </a:r>
            <a:r>
              <a:rPr lang="en-US" sz="1100" dirty="0">
                <a:highlight>
                  <a:srgbClr val="C0C0C0"/>
                </a:highlight>
              </a:rPr>
              <a:t> Segment: 2011 Jun. – 2020 Jan.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180337" y="2293185"/>
            <a:ext cx="5011493" cy="614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merging: </a:t>
            </a:r>
            <a:r>
              <a:rPr lang="en-US" sz="1400" dirty="0">
                <a:highlight>
                  <a:srgbClr val="FFFF00"/>
                </a:highlight>
              </a:rPr>
              <a:t>110,</a:t>
            </a:r>
            <a:r>
              <a:rPr lang="en-US" altLang="zh-CN" sz="1400" dirty="0">
                <a:highlight>
                  <a:srgbClr val="FFFF00"/>
                </a:highlight>
              </a:rPr>
              <a:t>095</a:t>
            </a:r>
            <a:r>
              <a:rPr lang="en-US" sz="1400" dirty="0">
                <a:highlight>
                  <a:srgbClr val="FFFF00"/>
                </a:highlight>
              </a:rPr>
              <a:t>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649461"/>
            <a:ext cx="5264459" cy="660227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331650" y="1695686"/>
            <a:ext cx="5024747" cy="385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IBES annual forecast variables to quarterly filings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122810" y="594852"/>
            <a:ext cx="3541080" cy="1003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CRSP_COMP_EDGAR_10-Q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</a:t>
            </a:r>
            <a:r>
              <a:rPr lang="en-US" sz="1600" dirty="0"/>
              <a:t>-quarter observations </a:t>
            </a:r>
            <a:r>
              <a:rPr lang="en-US" sz="1600" dirty="0">
                <a:highlight>
                  <a:srgbClr val="808000"/>
                </a:highlight>
              </a:rPr>
              <a:t>190,</a:t>
            </a:r>
            <a:r>
              <a:rPr lang="en-US" altLang="zh-CN" sz="1600" dirty="0">
                <a:highlight>
                  <a:srgbClr val="808000"/>
                </a:highlight>
              </a:rPr>
              <a:t>341</a:t>
            </a:r>
            <a:endParaRPr lang="en-US" sz="1600" dirty="0">
              <a:highlight>
                <a:srgbClr val="8080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5177964" y="2866999"/>
            <a:ext cx="3630307" cy="319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(number of segment set to 1 if missing)</a:t>
            </a:r>
          </a:p>
          <a:p>
            <a:pPr algn="l"/>
            <a:r>
              <a:rPr lang="en-US" sz="1400" dirty="0"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238930" y="82726"/>
            <a:ext cx="3363760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Abnormal Tone_10-Q Process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FDC3257-7C3E-4AA0-B9FD-4E66F3A5A128}"/>
              </a:ext>
            </a:extLst>
          </p:cNvPr>
          <p:cNvSpPr txBox="1">
            <a:spLocks/>
          </p:cNvSpPr>
          <p:nvPr/>
        </p:nvSpPr>
        <p:spPr>
          <a:xfrm>
            <a:off x="8211841" y="426260"/>
            <a:ext cx="3925780" cy="12553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COMPUSTAT SEGMENT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gvkey-datadate-sid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808000"/>
                </a:highlight>
              </a:rPr>
              <a:t>452,653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gvkey-datadate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FFFF00"/>
                </a:highlight>
              </a:rPr>
              <a:t>50,876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82F7D6-D45F-4798-8EAD-FABEEECD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908" y="4085578"/>
            <a:ext cx="3052309" cy="619106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6EAB1935-4E20-4E2B-BC77-14F104105610}"/>
              </a:ext>
            </a:extLst>
          </p:cNvPr>
          <p:cNvSpPr txBox="1">
            <a:spLocks/>
          </p:cNvSpPr>
          <p:nvPr/>
        </p:nvSpPr>
        <p:spPr>
          <a:xfrm>
            <a:off x="-1566" y="3593589"/>
            <a:ext cx="3129698" cy="139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CRSP_COMP_EDGAR_IBES_SEG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merging: </a:t>
            </a:r>
            <a:r>
              <a:rPr lang="en-US" sz="1400" dirty="0">
                <a:highlight>
                  <a:srgbClr val="FFFF00"/>
                </a:highlight>
              </a:rPr>
              <a:t>110,114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screening missing data: </a:t>
            </a:r>
            <a:r>
              <a:rPr lang="en-US" sz="1400" dirty="0">
                <a:highlight>
                  <a:srgbClr val="FF0000"/>
                </a:highlight>
              </a:rPr>
              <a:t>91,6</a:t>
            </a:r>
            <a:r>
              <a:rPr lang="en-US" altLang="zh-CN" sz="1400" dirty="0">
                <a:highlight>
                  <a:srgbClr val="FF0000"/>
                </a:highlight>
              </a:rPr>
              <a:t>06</a:t>
            </a:r>
            <a:endParaRPr lang="en-US" sz="1400" dirty="0">
              <a:highlight>
                <a:srgbClr val="FF00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01604-A6E1-461A-AB26-3C2EC1856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113" y="5269598"/>
            <a:ext cx="4414887" cy="1567956"/>
          </a:xfrm>
          <a:prstGeom prst="rect">
            <a:avLst/>
          </a:prstGeom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FC540626-74BD-4979-B492-0C4620E5B1FF}"/>
              </a:ext>
            </a:extLst>
          </p:cNvPr>
          <p:cNvSpPr txBox="1">
            <a:spLocks/>
          </p:cNvSpPr>
          <p:nvPr/>
        </p:nvSpPr>
        <p:spPr>
          <a:xfrm>
            <a:off x="9237437" y="4038256"/>
            <a:ext cx="2900184" cy="503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/>
              <a:t>OAT2</a:t>
            </a:r>
            <a:r>
              <a:rPr lang="en-US" sz="1400" dirty="0"/>
              <a:t>: Huang et al., 2014 main results replication; Equation (4) and (5) 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15DE71CF-90E9-493D-98DA-BB41B038D91B}"/>
              </a:ext>
            </a:extLst>
          </p:cNvPr>
          <p:cNvSpPr txBox="1">
            <a:spLocks/>
          </p:cNvSpPr>
          <p:nvPr/>
        </p:nvSpPr>
        <p:spPr>
          <a:xfrm>
            <a:off x="6318572" y="3840186"/>
            <a:ext cx="2800777" cy="851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CRSP_COMP_EDGAR_IBES_SEG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adding DA and screening missing data: </a:t>
            </a:r>
            <a:r>
              <a:rPr lang="en-US" sz="1400" dirty="0">
                <a:highlight>
                  <a:srgbClr val="FF0000"/>
                </a:highlight>
              </a:rPr>
              <a:t>53,218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042276D-C1EB-400D-9041-C99849C53983}"/>
              </a:ext>
            </a:extLst>
          </p:cNvPr>
          <p:cNvGrpSpPr/>
          <p:nvPr/>
        </p:nvGrpSpPr>
        <p:grpSpPr>
          <a:xfrm>
            <a:off x="1553857" y="1695686"/>
            <a:ext cx="8485689" cy="1937885"/>
            <a:chOff x="1553857" y="1695686"/>
            <a:chExt cx="8485689" cy="19378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9DB77D7-F243-4AF6-AEB4-25A282F0EE10}"/>
                </a:ext>
              </a:extLst>
            </p:cNvPr>
            <p:cNvCxnSpPr/>
            <p:nvPr/>
          </p:nvCxnSpPr>
          <p:spPr>
            <a:xfrm>
              <a:off x="3663890" y="2907831"/>
              <a:ext cx="0" cy="2162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14D5133-B005-49A1-9C1C-40D11C1DE013}"/>
                </a:ext>
              </a:extLst>
            </p:cNvPr>
            <p:cNvCxnSpPr/>
            <p:nvPr/>
          </p:nvCxnSpPr>
          <p:spPr>
            <a:xfrm>
              <a:off x="3663890" y="3124111"/>
              <a:ext cx="637565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C2F4704-970E-4C9C-98DB-BE0DD344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0030120" y="1695686"/>
              <a:ext cx="0" cy="14284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C3351D8-99E1-474D-8FE4-B9B16E585EED}"/>
                </a:ext>
              </a:extLst>
            </p:cNvPr>
            <p:cNvCxnSpPr/>
            <p:nvPr/>
          </p:nvCxnSpPr>
          <p:spPr>
            <a:xfrm>
              <a:off x="6700892" y="3124111"/>
              <a:ext cx="0" cy="2162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624D81F-50DD-4409-877A-BA5330955790}"/>
                </a:ext>
              </a:extLst>
            </p:cNvPr>
            <p:cNvCxnSpPr/>
            <p:nvPr/>
          </p:nvCxnSpPr>
          <p:spPr>
            <a:xfrm flipH="1">
              <a:off x="1553857" y="3340391"/>
              <a:ext cx="51470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3573CDA-67A9-4F50-A6B1-EBBB40DB9BC7}"/>
                </a:ext>
              </a:extLst>
            </p:cNvPr>
            <p:cNvCxnSpPr>
              <a:cxnSpLocks/>
            </p:cNvCxnSpPr>
            <p:nvPr/>
          </p:nvCxnSpPr>
          <p:spPr>
            <a:xfrm>
              <a:off x="1553857" y="3340391"/>
              <a:ext cx="0" cy="2931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DD098AB-3A30-47DC-933C-2BF82E8923EB}"/>
              </a:ext>
            </a:extLst>
          </p:cNvPr>
          <p:cNvCxnSpPr>
            <a:cxnSpLocks/>
          </p:cNvCxnSpPr>
          <p:nvPr/>
        </p:nvCxnSpPr>
        <p:spPr>
          <a:xfrm flipH="1">
            <a:off x="4539683" y="4799928"/>
            <a:ext cx="1" cy="3497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C750E3-3BA9-4426-AF0E-BD8BEA6CD746}"/>
              </a:ext>
            </a:extLst>
          </p:cNvPr>
          <p:cNvCxnSpPr>
            <a:cxnSpLocks/>
          </p:cNvCxnSpPr>
          <p:nvPr/>
        </p:nvCxnSpPr>
        <p:spPr>
          <a:xfrm>
            <a:off x="6180442" y="4202767"/>
            <a:ext cx="25318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AD3FF0-6B2A-40E0-801B-A6117A66AA86}"/>
              </a:ext>
            </a:extLst>
          </p:cNvPr>
          <p:cNvCxnSpPr>
            <a:cxnSpLocks/>
          </p:cNvCxnSpPr>
          <p:nvPr/>
        </p:nvCxnSpPr>
        <p:spPr>
          <a:xfrm>
            <a:off x="9044099" y="4265948"/>
            <a:ext cx="19333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57617A-0BDA-425E-BAA5-03534436CEE6}"/>
              </a:ext>
            </a:extLst>
          </p:cNvPr>
          <p:cNvCxnSpPr>
            <a:cxnSpLocks/>
          </p:cNvCxnSpPr>
          <p:nvPr/>
        </p:nvCxnSpPr>
        <p:spPr>
          <a:xfrm>
            <a:off x="3050744" y="4202767"/>
            <a:ext cx="36516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itle 2">
            <a:extLst>
              <a:ext uri="{FF2B5EF4-FFF2-40B4-BE49-F238E27FC236}">
                <a16:creationId xmlns:a16="http://schemas.microsoft.com/office/drawing/2014/main" id="{83F68732-C977-407B-A7E8-5BE0266D7586}"/>
              </a:ext>
            </a:extLst>
          </p:cNvPr>
          <p:cNvSpPr txBox="1">
            <a:spLocks/>
          </p:cNvSpPr>
          <p:nvPr/>
        </p:nvSpPr>
        <p:spPr>
          <a:xfrm>
            <a:off x="3473059" y="3665637"/>
            <a:ext cx="2447751" cy="276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OAT1: </a:t>
            </a:r>
            <a:r>
              <a:rPr lang="en-US" sz="1400" dirty="0"/>
              <a:t>Construct ABTONE; Equation (3)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EE3446-987A-4F89-B4E6-4A55099177D3}"/>
              </a:ext>
            </a:extLst>
          </p:cNvPr>
          <p:cNvSpPr/>
          <p:nvPr/>
        </p:nvSpPr>
        <p:spPr>
          <a:xfrm>
            <a:off x="3088355" y="5162508"/>
            <a:ext cx="29026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TABLE 1 - PA, PB: </a:t>
            </a:r>
            <a:r>
              <a:rPr lang="en-US" sz="1200" dirty="0"/>
              <a:t>Summary statistics 10-Q</a:t>
            </a:r>
          </a:p>
          <a:p>
            <a:r>
              <a:rPr lang="en-US" sz="1200" b="1" dirty="0"/>
              <a:t>TABLE 2 - PA: </a:t>
            </a:r>
            <a:r>
              <a:rPr lang="en-US" sz="1200" dirty="0" err="1"/>
              <a:t>TEX</a:t>
            </a:r>
            <a:r>
              <a:rPr lang="en-US" sz="1200" baseline="-25000" dirty="0" err="1"/>
              <a:t>t</a:t>
            </a:r>
            <a:r>
              <a:rPr lang="en-US" sz="1200" dirty="0"/>
              <a:t> = b</a:t>
            </a:r>
            <a:r>
              <a:rPr lang="en-US" sz="1200" baseline="-25000" dirty="0"/>
              <a:t>0</a:t>
            </a:r>
            <a:r>
              <a:rPr lang="en-US" sz="1200" dirty="0"/>
              <a:t> + b</a:t>
            </a:r>
            <a:r>
              <a:rPr lang="en-US" sz="1200" baseline="-25000" dirty="0"/>
              <a:t>1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2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3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</a:t>
            </a:r>
            <a:r>
              <a:rPr lang="en-US" sz="1200" dirty="0" err="1"/>
              <a:t>controls</a:t>
            </a:r>
            <a:r>
              <a:rPr lang="en-US" sz="1200" baseline="-25000" dirty="0" err="1"/>
              <a:t>t</a:t>
            </a:r>
            <a:endParaRPr lang="en-US" sz="1200" baseline="-25000" dirty="0"/>
          </a:p>
          <a:p>
            <a:r>
              <a:rPr lang="en-US" sz="1200" b="1" dirty="0"/>
              <a:t>TABLE 2 - PB: </a:t>
            </a:r>
            <a:r>
              <a:rPr lang="en-US" sz="1200" dirty="0" err="1"/>
              <a:t>ABTONE</a:t>
            </a:r>
            <a:r>
              <a:rPr lang="en-US" sz="1200" baseline="-25000" dirty="0" err="1"/>
              <a:t>t</a:t>
            </a:r>
            <a:r>
              <a:rPr lang="en-US" sz="1200" dirty="0"/>
              <a:t> = b</a:t>
            </a:r>
            <a:r>
              <a:rPr lang="en-US" sz="1200" baseline="-25000" dirty="0"/>
              <a:t>0</a:t>
            </a:r>
            <a:r>
              <a:rPr lang="en-US" sz="1200" dirty="0"/>
              <a:t> + b</a:t>
            </a:r>
            <a:r>
              <a:rPr lang="en-US" sz="1200" baseline="-25000" dirty="0"/>
              <a:t>1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2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3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</a:t>
            </a:r>
            <a:r>
              <a:rPr lang="en-US" sz="1200" dirty="0" err="1"/>
              <a:t>controls</a:t>
            </a:r>
            <a:r>
              <a:rPr lang="en-US" sz="1200" baseline="-25000" dirty="0" err="1"/>
              <a:t>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C3AE2-D2B2-4C56-B0A9-A53BE9544F83}"/>
              </a:ext>
            </a:extLst>
          </p:cNvPr>
          <p:cNvSpPr/>
          <p:nvPr/>
        </p:nvSpPr>
        <p:spPr>
          <a:xfrm>
            <a:off x="6109098" y="3714517"/>
            <a:ext cx="6082902" cy="3167747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3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3890" y="467399"/>
            <a:ext cx="4401439" cy="1411752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1,142,966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 and unique </a:t>
            </a:r>
            <a:r>
              <a:rPr lang="en-US" sz="1700" dirty="0" err="1"/>
              <a:t>cusip-datadate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1,140,302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14" y="446729"/>
            <a:ext cx="3743228" cy="1422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daily obs. in CRSP: </a:t>
            </a:r>
            <a:r>
              <a:rPr lang="en-US" sz="1700" dirty="0">
                <a:highlight>
                  <a:srgbClr val="808000"/>
                </a:highlight>
              </a:rPr>
              <a:t>51,027,516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daily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50,284,832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055956" y="477884"/>
            <a:ext cx="3938658" cy="190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altLang="zh-CN" sz="1600" dirty="0"/>
              <a:t>8</a:t>
            </a:r>
            <a:r>
              <a:rPr lang="en-US" sz="1600" dirty="0"/>
              <a:t>-Ks in Edgar: </a:t>
            </a:r>
            <a:r>
              <a:rPr lang="en-US" sz="1600" dirty="0">
                <a:highlight>
                  <a:srgbClr val="808000"/>
                </a:highlight>
              </a:rPr>
              <a:t>1,628,467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8-Ks successfully parsed and downloaded: </a:t>
            </a:r>
            <a:r>
              <a:rPr lang="en-US" sz="1600" dirty="0">
                <a:highlight>
                  <a:srgbClr val="808000"/>
                </a:highlight>
              </a:rPr>
              <a:t>1,578,861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cik-rp</a:t>
            </a:r>
            <a:r>
              <a:rPr lang="en-US" sz="1600" dirty="0"/>
              <a:t> after screening*: </a:t>
            </a:r>
            <a:r>
              <a:rPr lang="en-US" sz="1600" dirty="0">
                <a:highlight>
                  <a:srgbClr val="FFFF00"/>
                </a:highlight>
              </a:rPr>
              <a:t>1,489,626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694923" y="2936289"/>
            <a:ext cx="3937932" cy="87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-day observations after merging and dropping obs. with missing </a:t>
            </a:r>
            <a:r>
              <a:rPr lang="en-US" sz="1400" dirty="0" err="1"/>
              <a:t>cik</a:t>
            </a:r>
            <a:r>
              <a:rPr lang="en-US" sz="1400" dirty="0"/>
              <a:t>: </a:t>
            </a:r>
            <a:r>
              <a:rPr lang="en-US" sz="1400" dirty="0">
                <a:highlight>
                  <a:srgbClr val="FFFF00"/>
                </a:highlight>
              </a:rPr>
              <a:t>40,510,031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0943"/>
            <a:ext cx="5264459" cy="1045346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2136219" y="1899821"/>
            <a:ext cx="3489043" cy="49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COMP quarterly financial data to all calendar days within that quarter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EEDD37-6060-4FD5-9A85-0D1C8F29BD51}"/>
              </a:ext>
            </a:extLst>
          </p:cNvPr>
          <p:cNvGrpSpPr/>
          <p:nvPr/>
        </p:nvGrpSpPr>
        <p:grpSpPr>
          <a:xfrm>
            <a:off x="3663890" y="2253006"/>
            <a:ext cx="6361139" cy="1904606"/>
            <a:chOff x="3880741" y="803134"/>
            <a:chExt cx="6361139" cy="4103365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>
              <a:cxnSpLocks/>
            </p:cNvCxnSpPr>
            <p:nvPr/>
          </p:nvCxnSpPr>
          <p:spPr>
            <a:xfrm>
              <a:off x="3880741" y="4154750"/>
              <a:ext cx="0" cy="2634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>
              <a:cxnSpLocks/>
            </p:cNvCxnSpPr>
            <p:nvPr/>
          </p:nvCxnSpPr>
          <p:spPr>
            <a:xfrm>
              <a:off x="3880741" y="4418227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41880" y="803134"/>
              <a:ext cx="0" cy="36150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7061310" y="4418227"/>
              <a:ext cx="0" cy="4882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4174947" y="4289347"/>
            <a:ext cx="6430199" cy="1585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CRSP_COMPUSTAT_EDGAR_8-K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altLang="zh-CN" sz="1600" dirty="0"/>
              <a:t>firm-day</a:t>
            </a:r>
            <a:r>
              <a:rPr lang="en-US" sz="1600" dirty="0"/>
              <a:t> with reported 8-K after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894,088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Matching every news day to its first subsequent (or same) 8-K day: </a:t>
            </a:r>
            <a:r>
              <a:rPr lang="en-US" sz="1400" dirty="0">
                <a:highlight>
                  <a:srgbClr val="FFFF00"/>
                </a:highlight>
              </a:rPr>
              <a:t>390,698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Variable creation and screening***: </a:t>
            </a:r>
            <a:r>
              <a:rPr lang="en-US" sz="1400" dirty="0">
                <a:highlight>
                  <a:srgbClr val="FF0000"/>
                </a:highlight>
              </a:rPr>
              <a:t>244,401</a:t>
            </a:r>
          </a:p>
          <a:p>
            <a:pPr lvl="1" algn="l"/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183052" y="3622768"/>
            <a:ext cx="1622333" cy="3170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Match**</a:t>
            </a:r>
          </a:p>
          <a:p>
            <a:pPr algn="l"/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D62640E-BE22-4E4E-B95C-413E0B5C7EA8}"/>
              </a:ext>
            </a:extLst>
          </p:cNvPr>
          <p:cNvSpPr txBox="1">
            <a:spLocks/>
          </p:cNvSpPr>
          <p:nvPr/>
        </p:nvSpPr>
        <p:spPr>
          <a:xfrm>
            <a:off x="3739153" y="101716"/>
            <a:ext cx="3849424" cy="39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CRSP_COMP_8-K Merging Process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F0BD040-FC94-45EE-92F9-676E280346E2}"/>
              </a:ext>
            </a:extLst>
          </p:cNvPr>
          <p:cNvSpPr txBox="1">
            <a:spLocks/>
          </p:cNvSpPr>
          <p:nvPr/>
        </p:nvSpPr>
        <p:spPr>
          <a:xfrm>
            <a:off x="0" y="558043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daily: 1992 Nov.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B1ED51C9-FB34-49D6-AA5F-BF72A8F1C4BD}"/>
              </a:ext>
            </a:extLst>
          </p:cNvPr>
          <p:cNvSpPr txBox="1">
            <a:spLocks/>
          </p:cNvSpPr>
          <p:nvPr/>
        </p:nvSpPr>
        <p:spPr>
          <a:xfrm>
            <a:off x="6259403" y="6676644"/>
            <a:ext cx="6042578" cy="3429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see code 8-K [6] ** see matching rule illustration in next page *** see screening criterion in 8-K code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67942F-2A03-4C7A-B868-CA7D7D442F82}"/>
              </a:ext>
            </a:extLst>
          </p:cNvPr>
          <p:cNvSpPr/>
          <p:nvPr/>
        </p:nvSpPr>
        <p:spPr>
          <a:xfrm>
            <a:off x="3445328" y="5971341"/>
            <a:ext cx="76028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TABLE 1 – PC, PD: </a:t>
            </a:r>
            <a:r>
              <a:rPr lang="en-US" sz="1400" dirty="0"/>
              <a:t>Summary statistics</a:t>
            </a:r>
          </a:p>
          <a:p>
            <a:r>
              <a:rPr lang="en-US" sz="1400" b="1" dirty="0"/>
              <a:t>TABLE 3 - PA: </a:t>
            </a:r>
            <a:r>
              <a:rPr lang="en-US" sz="1400" dirty="0" err="1"/>
              <a:t>TEX</a:t>
            </a:r>
            <a:r>
              <a:rPr lang="en-US" sz="1400" baseline="-25000" dirty="0" err="1"/>
              <a:t>t</a:t>
            </a:r>
            <a:r>
              <a:rPr lang="en-US" sz="1400" dirty="0"/>
              <a:t> = b</a:t>
            </a:r>
            <a:r>
              <a:rPr lang="en-US" sz="1400" baseline="-25000" dirty="0"/>
              <a:t>0</a:t>
            </a:r>
            <a:r>
              <a:rPr lang="en-US" sz="1400" dirty="0"/>
              <a:t> + b</a:t>
            </a:r>
            <a:r>
              <a:rPr lang="en-US" sz="1400" baseline="-25000" dirty="0"/>
              <a:t>1</a:t>
            </a:r>
            <a:r>
              <a:rPr lang="en-US" sz="1400" dirty="0"/>
              <a:t>*</a:t>
            </a:r>
            <a:r>
              <a:rPr lang="en-US" sz="1400" dirty="0" err="1"/>
              <a:t>DeltaDRET</a:t>
            </a:r>
            <a:r>
              <a:rPr lang="en-US" sz="1400" baseline="-25000" dirty="0" err="1"/>
              <a:t>t-tlag</a:t>
            </a:r>
            <a:r>
              <a:rPr lang="en-US" sz="1400" dirty="0"/>
              <a:t> + b</a:t>
            </a:r>
            <a:r>
              <a:rPr lang="en-US" sz="1400" baseline="-25000" dirty="0"/>
              <a:t>2</a:t>
            </a:r>
            <a:r>
              <a:rPr lang="en-US" sz="1400" dirty="0"/>
              <a:t>*</a:t>
            </a:r>
            <a:r>
              <a:rPr lang="en-US" sz="1400" dirty="0" err="1"/>
              <a:t>BN</a:t>
            </a:r>
            <a:r>
              <a:rPr lang="en-US" sz="1400" baseline="-25000" dirty="0" err="1"/>
              <a:t>t-tlag</a:t>
            </a:r>
            <a:r>
              <a:rPr lang="en-US" sz="1400" dirty="0"/>
              <a:t> + b</a:t>
            </a:r>
            <a:r>
              <a:rPr lang="en-US" sz="1400" baseline="-25000" dirty="0"/>
              <a:t>3</a:t>
            </a:r>
            <a:r>
              <a:rPr lang="en-US" sz="1400" dirty="0"/>
              <a:t>*</a:t>
            </a:r>
            <a:r>
              <a:rPr lang="en-US" sz="1400" dirty="0" err="1"/>
              <a:t>DeltaDRET</a:t>
            </a:r>
            <a:r>
              <a:rPr lang="en-US" sz="1400" baseline="-25000" dirty="0" err="1"/>
              <a:t>t-tlag</a:t>
            </a:r>
            <a:r>
              <a:rPr lang="en-US" sz="1400" dirty="0"/>
              <a:t>*</a:t>
            </a:r>
            <a:r>
              <a:rPr lang="en-US" sz="1400" dirty="0" err="1"/>
              <a:t>BN</a:t>
            </a:r>
            <a:r>
              <a:rPr lang="en-US" sz="1400" baseline="-25000" dirty="0" err="1"/>
              <a:t>t-tlag</a:t>
            </a:r>
            <a:r>
              <a:rPr lang="en-US" sz="1400" dirty="0"/>
              <a:t> + </a:t>
            </a:r>
            <a:r>
              <a:rPr lang="en-US" sz="1400" dirty="0" err="1"/>
              <a:t>controls</a:t>
            </a:r>
            <a:r>
              <a:rPr lang="en-US" sz="1400" baseline="-25000" dirty="0" err="1"/>
              <a:t>t-tlag</a:t>
            </a:r>
            <a:endParaRPr lang="en-US" sz="1400" baseline="-25000" dirty="0"/>
          </a:p>
          <a:p>
            <a:r>
              <a:rPr lang="en-US" sz="1400" b="1" dirty="0"/>
              <a:t>TABLE 3 - PB:</a:t>
            </a:r>
            <a:r>
              <a:rPr lang="en-US" sz="1400" dirty="0"/>
              <a:t> OLS (NITEM); ordered logistics model (N8K and TLAG)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DC73CA-50E5-4EED-BA61-8993EE2E91E5}"/>
              </a:ext>
            </a:extLst>
          </p:cNvPr>
          <p:cNvCxnSpPr>
            <a:cxnSpLocks/>
          </p:cNvCxnSpPr>
          <p:nvPr/>
        </p:nvCxnSpPr>
        <p:spPr>
          <a:xfrm>
            <a:off x="6844460" y="5780350"/>
            <a:ext cx="0" cy="1909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34F629-960B-48F8-B152-09F77833D560}"/>
              </a:ext>
            </a:extLst>
          </p:cNvPr>
          <p:cNvCxnSpPr/>
          <p:nvPr/>
        </p:nvCxnSpPr>
        <p:spPr>
          <a:xfrm>
            <a:off x="1545996" y="1649691"/>
            <a:ext cx="65044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8A44D9-DE0C-4353-A989-BBFC0F9CD759}"/>
              </a:ext>
            </a:extLst>
          </p:cNvPr>
          <p:cNvCxnSpPr>
            <a:cxnSpLocks/>
          </p:cNvCxnSpPr>
          <p:nvPr/>
        </p:nvCxnSpPr>
        <p:spPr>
          <a:xfrm>
            <a:off x="2762054" y="1593548"/>
            <a:ext cx="0" cy="561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0E7299-FE7B-4513-B1DE-E55865A86FD4}"/>
              </a:ext>
            </a:extLst>
          </p:cNvPr>
          <p:cNvCxnSpPr>
            <a:cxnSpLocks/>
          </p:cNvCxnSpPr>
          <p:nvPr/>
        </p:nvCxnSpPr>
        <p:spPr>
          <a:xfrm>
            <a:off x="5516252" y="1562886"/>
            <a:ext cx="0" cy="86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58D670-BC32-478F-A34A-F342B0665ED9}"/>
              </a:ext>
            </a:extLst>
          </p:cNvPr>
          <p:cNvCxnSpPr/>
          <p:nvPr/>
        </p:nvCxnSpPr>
        <p:spPr>
          <a:xfrm>
            <a:off x="4062953" y="1574276"/>
            <a:ext cx="0" cy="754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F2BB52-BD0E-425C-BE82-62C833A89DDD}"/>
              </a:ext>
            </a:extLst>
          </p:cNvPr>
          <p:cNvSpPr txBox="1"/>
          <p:nvPr/>
        </p:nvSpPr>
        <p:spPr>
          <a:xfrm>
            <a:off x="2432115" y="11860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7AF4FD-00FC-4A28-948E-0B54EDFD4118}"/>
              </a:ext>
            </a:extLst>
          </p:cNvPr>
          <p:cNvSpPr txBox="1"/>
          <p:nvPr/>
        </p:nvSpPr>
        <p:spPr>
          <a:xfrm>
            <a:off x="5115624" y="11986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924842-75E3-466F-926C-4718DEFEA4FA}"/>
              </a:ext>
            </a:extLst>
          </p:cNvPr>
          <p:cNvSpPr txBox="1"/>
          <p:nvPr/>
        </p:nvSpPr>
        <p:spPr>
          <a:xfrm>
            <a:off x="3588272" y="1214904"/>
            <a:ext cx="76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8-K-1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413754-51A6-46AA-8FF6-21072F309844}"/>
              </a:ext>
            </a:extLst>
          </p:cNvPr>
          <p:cNvSpPr/>
          <p:nvPr/>
        </p:nvSpPr>
        <p:spPr>
          <a:xfrm>
            <a:off x="2381846" y="1137010"/>
            <a:ext cx="1992588" cy="463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7D486E-C97F-40DB-8CC5-7166DA21AA3F}"/>
              </a:ext>
            </a:extLst>
          </p:cNvPr>
          <p:cNvSpPr txBox="1"/>
          <p:nvPr/>
        </p:nvSpPr>
        <p:spPr>
          <a:xfrm>
            <a:off x="4333479" y="1227668"/>
            <a:ext cx="76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8-K-2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D4BB6E-DBBE-47FC-B077-DEDD8DCF03E0}"/>
              </a:ext>
            </a:extLst>
          </p:cNvPr>
          <p:cNvCxnSpPr>
            <a:cxnSpLocks/>
          </p:cNvCxnSpPr>
          <p:nvPr/>
        </p:nvCxnSpPr>
        <p:spPr>
          <a:xfrm>
            <a:off x="7201011" y="1546854"/>
            <a:ext cx="0" cy="1075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D6CE28-709F-461F-B14D-5FFD03C91A08}"/>
              </a:ext>
            </a:extLst>
          </p:cNvPr>
          <p:cNvSpPr txBox="1"/>
          <p:nvPr/>
        </p:nvSpPr>
        <p:spPr>
          <a:xfrm>
            <a:off x="6309034" y="1178196"/>
            <a:ext cx="174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News-3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8-K-3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82AAF3-11F0-4584-B508-1BAFDA352E3F}"/>
              </a:ext>
            </a:extLst>
          </p:cNvPr>
          <p:cNvSpPr txBox="1"/>
          <p:nvPr/>
        </p:nvSpPr>
        <p:spPr>
          <a:xfrm>
            <a:off x="2899681" y="813150"/>
            <a:ext cx="10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D49BF-9821-4EE3-89CB-A5B6FFFDDC58}"/>
              </a:ext>
            </a:extLst>
          </p:cNvPr>
          <p:cNvSpPr txBox="1"/>
          <p:nvPr/>
        </p:nvSpPr>
        <p:spPr>
          <a:xfrm>
            <a:off x="7858522" y="1656910"/>
            <a:ext cx="38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FC2D2B-F6F7-47B2-9087-8BBB2145F7A6}"/>
              </a:ext>
            </a:extLst>
          </p:cNvPr>
          <p:cNvSpPr txBox="1"/>
          <p:nvPr/>
        </p:nvSpPr>
        <p:spPr>
          <a:xfrm>
            <a:off x="2956614" y="1584236"/>
            <a:ext cx="10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TLAG-1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39220F8-6846-4647-BCCC-44EB0B3E7BA7}"/>
              </a:ext>
            </a:extLst>
          </p:cNvPr>
          <p:cNvCxnSpPr>
            <a:cxnSpLocks/>
          </p:cNvCxnSpPr>
          <p:nvPr/>
        </p:nvCxnSpPr>
        <p:spPr>
          <a:xfrm>
            <a:off x="2762054" y="1626955"/>
            <a:ext cx="0" cy="1374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C5ADDE-7D97-4B41-B738-4DF0907FD201}"/>
              </a:ext>
            </a:extLst>
          </p:cNvPr>
          <p:cNvCxnSpPr>
            <a:cxnSpLocks/>
          </p:cNvCxnSpPr>
          <p:nvPr/>
        </p:nvCxnSpPr>
        <p:spPr>
          <a:xfrm>
            <a:off x="4062952" y="1649419"/>
            <a:ext cx="0" cy="1374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A759DF-8EE6-4630-9CEF-F6DC02AC22EE}"/>
              </a:ext>
            </a:extLst>
          </p:cNvPr>
          <p:cNvCxnSpPr>
            <a:cxnSpLocks/>
          </p:cNvCxnSpPr>
          <p:nvPr/>
        </p:nvCxnSpPr>
        <p:spPr>
          <a:xfrm flipH="1" flipV="1">
            <a:off x="2762054" y="1778214"/>
            <a:ext cx="306936" cy="1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4BAD15-A81A-4F74-808E-2FA8AEAE43E9}"/>
              </a:ext>
            </a:extLst>
          </p:cNvPr>
          <p:cNvCxnSpPr>
            <a:cxnSpLocks/>
          </p:cNvCxnSpPr>
          <p:nvPr/>
        </p:nvCxnSpPr>
        <p:spPr>
          <a:xfrm>
            <a:off x="3821723" y="1778214"/>
            <a:ext cx="24122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BB7177-2E2F-4CF3-9422-8EB11129F294}"/>
              </a:ext>
            </a:extLst>
          </p:cNvPr>
          <p:cNvCxnSpPr/>
          <p:nvPr/>
        </p:nvCxnSpPr>
        <p:spPr>
          <a:xfrm>
            <a:off x="4669021" y="1574276"/>
            <a:ext cx="0" cy="754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BDAC114B-D443-4764-AA79-72A63EF277E3}"/>
              </a:ext>
            </a:extLst>
          </p:cNvPr>
          <p:cNvSpPr/>
          <p:nvPr/>
        </p:nvSpPr>
        <p:spPr>
          <a:xfrm>
            <a:off x="6262991" y="1170978"/>
            <a:ext cx="1741457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11C845-A0A6-4B78-9690-960EADE06B5E}"/>
              </a:ext>
            </a:extLst>
          </p:cNvPr>
          <p:cNvSpPr txBox="1"/>
          <p:nvPr/>
        </p:nvSpPr>
        <p:spPr>
          <a:xfrm>
            <a:off x="6680343" y="845572"/>
            <a:ext cx="10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Match-2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8B3F38-94E6-456A-A7F1-CB5BDCEE4735}"/>
              </a:ext>
            </a:extLst>
          </p:cNvPr>
          <p:cNvSpPr txBox="1"/>
          <p:nvPr/>
        </p:nvSpPr>
        <p:spPr>
          <a:xfrm>
            <a:off x="1094930" y="2373946"/>
            <a:ext cx="400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Fundamental Qualitative Characteristics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5FD2D5-A266-4748-9D02-85750EF48F7F}"/>
              </a:ext>
            </a:extLst>
          </p:cNvPr>
          <p:cNvSpPr txBox="1"/>
          <p:nvPr/>
        </p:nvSpPr>
        <p:spPr>
          <a:xfrm>
            <a:off x="342705" y="2993665"/>
            <a:ext cx="120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Relevance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25403F-70BE-488A-9AFE-5BD45199EFFA}"/>
              </a:ext>
            </a:extLst>
          </p:cNvPr>
          <p:cNvSpPr txBox="1"/>
          <p:nvPr/>
        </p:nvSpPr>
        <p:spPr>
          <a:xfrm>
            <a:off x="3155194" y="2970548"/>
            <a:ext cx="250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Faithful Representation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B18CF0-C5A6-435E-9519-811D7EAA6C04}"/>
              </a:ext>
            </a:extLst>
          </p:cNvPr>
          <p:cNvSpPr txBox="1"/>
          <p:nvPr/>
        </p:nvSpPr>
        <p:spPr>
          <a:xfrm>
            <a:off x="2011387" y="3364929"/>
            <a:ext cx="1203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</a:t>
            </a:r>
          </a:p>
          <a:p>
            <a:r>
              <a:rPr lang="en-US" dirty="0"/>
              <a:t>(NW)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1A1690-C5B4-4356-92D5-FC1E4228FACD}"/>
              </a:ext>
            </a:extLst>
          </p:cNvPr>
          <p:cNvSpPr txBox="1"/>
          <p:nvPr/>
        </p:nvSpPr>
        <p:spPr>
          <a:xfrm>
            <a:off x="3588271" y="3364929"/>
            <a:ext cx="1203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Neutral</a:t>
            </a:r>
          </a:p>
          <a:p>
            <a:r>
              <a:rPr lang="en-US" dirty="0"/>
              <a:t>(TONE)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71B540-E498-45C7-B148-C3C528FC59C7}"/>
              </a:ext>
            </a:extLst>
          </p:cNvPr>
          <p:cNvSpPr txBox="1"/>
          <p:nvPr/>
        </p:nvSpPr>
        <p:spPr>
          <a:xfrm>
            <a:off x="7133719" y="2380756"/>
            <a:ext cx="400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Enhancing Qualitative Characteristics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7F4DDF-408D-4AC4-AF9E-E4F125EF4CAA}"/>
              </a:ext>
            </a:extLst>
          </p:cNvPr>
          <p:cNvSpPr txBox="1"/>
          <p:nvPr/>
        </p:nvSpPr>
        <p:spPr>
          <a:xfrm>
            <a:off x="6030024" y="2884283"/>
            <a:ext cx="161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Comparability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63CCEB-7E84-495C-88F2-595BDEFB90BF}"/>
              </a:ext>
            </a:extLst>
          </p:cNvPr>
          <p:cNvSpPr txBox="1"/>
          <p:nvPr/>
        </p:nvSpPr>
        <p:spPr>
          <a:xfrm>
            <a:off x="7679732" y="2884283"/>
            <a:ext cx="124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Verifiability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F5C527-343D-4EEF-AEEC-4CCBCF88C119}"/>
              </a:ext>
            </a:extLst>
          </p:cNvPr>
          <p:cNvSpPr txBox="1"/>
          <p:nvPr/>
        </p:nvSpPr>
        <p:spPr>
          <a:xfrm>
            <a:off x="9039495" y="2884283"/>
            <a:ext cx="117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Timeliness</a:t>
            </a:r>
          </a:p>
          <a:p>
            <a:r>
              <a:rPr lang="en-US" dirty="0"/>
              <a:t>(TLAG)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8DF6B7-490B-4F3E-8943-215261965077}"/>
              </a:ext>
            </a:extLst>
          </p:cNvPr>
          <p:cNvSpPr txBox="1"/>
          <p:nvPr/>
        </p:nvSpPr>
        <p:spPr>
          <a:xfrm>
            <a:off x="10245540" y="2884283"/>
            <a:ext cx="1852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Understandability</a:t>
            </a:r>
          </a:p>
          <a:p>
            <a:r>
              <a:rPr lang="en-US" dirty="0"/>
              <a:t>(READABILITY)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45A45E-EC4A-434C-985F-68515B4DF9DC}"/>
              </a:ext>
            </a:extLst>
          </p:cNvPr>
          <p:cNvSpPr txBox="1"/>
          <p:nvPr/>
        </p:nvSpPr>
        <p:spPr>
          <a:xfrm>
            <a:off x="4868726" y="3362997"/>
            <a:ext cx="139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of error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369C9F-F754-4426-A4A0-3EF2F1781F1F}"/>
              </a:ext>
            </a:extLst>
          </p:cNvPr>
          <p:cNvCxnSpPr>
            <a:stCxn id="3" idx="2"/>
          </p:cNvCxnSpPr>
          <p:nvPr/>
        </p:nvCxnSpPr>
        <p:spPr>
          <a:xfrm flipH="1">
            <a:off x="1180730" y="2743278"/>
            <a:ext cx="1916115" cy="31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EB1AC1-93C1-43AD-B1F8-A6CD9BA2747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096845" y="2743278"/>
            <a:ext cx="997306" cy="26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3CA69F-0617-4576-AA1D-261B99BCFC70}"/>
              </a:ext>
            </a:extLst>
          </p:cNvPr>
          <p:cNvCxnSpPr>
            <a:cxnSpLocks/>
          </p:cNvCxnSpPr>
          <p:nvPr/>
        </p:nvCxnSpPr>
        <p:spPr>
          <a:xfrm flipH="1">
            <a:off x="2454915" y="3274164"/>
            <a:ext cx="1624306" cy="12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456221-C666-494C-B7B6-7177FBF9C1ED}"/>
              </a:ext>
            </a:extLst>
          </p:cNvPr>
          <p:cNvCxnSpPr/>
          <p:nvPr/>
        </p:nvCxnSpPr>
        <p:spPr>
          <a:xfrm>
            <a:off x="4094151" y="3283736"/>
            <a:ext cx="0" cy="18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134235-65AA-48D6-870B-E50CE42121E3}"/>
              </a:ext>
            </a:extLst>
          </p:cNvPr>
          <p:cNvCxnSpPr/>
          <p:nvPr/>
        </p:nvCxnSpPr>
        <p:spPr>
          <a:xfrm>
            <a:off x="4079221" y="3274164"/>
            <a:ext cx="1577021" cy="1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7133E7-CAC4-4B89-B081-7D0E0CE11053}"/>
              </a:ext>
            </a:extLst>
          </p:cNvPr>
          <p:cNvCxnSpPr/>
          <p:nvPr/>
        </p:nvCxnSpPr>
        <p:spPr>
          <a:xfrm flipH="1">
            <a:off x="7201011" y="2672179"/>
            <a:ext cx="1720957" cy="298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887675D-815F-41C0-8D7D-7AC8BDA32B9B}"/>
              </a:ext>
            </a:extLst>
          </p:cNvPr>
          <p:cNvCxnSpPr/>
          <p:nvPr/>
        </p:nvCxnSpPr>
        <p:spPr>
          <a:xfrm flipH="1">
            <a:off x="8519802" y="2668001"/>
            <a:ext cx="402166" cy="302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22ECA5-EF92-4180-8409-1EA35A98977C}"/>
              </a:ext>
            </a:extLst>
          </p:cNvPr>
          <p:cNvCxnSpPr/>
          <p:nvPr/>
        </p:nvCxnSpPr>
        <p:spPr>
          <a:xfrm>
            <a:off x="8921968" y="2665912"/>
            <a:ext cx="706493" cy="327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DC2BD3-1038-47F2-8D4D-96FF51187F61}"/>
              </a:ext>
            </a:extLst>
          </p:cNvPr>
          <p:cNvCxnSpPr>
            <a:endCxn id="42" idx="0"/>
          </p:cNvCxnSpPr>
          <p:nvPr/>
        </p:nvCxnSpPr>
        <p:spPr>
          <a:xfrm>
            <a:off x="8921968" y="2653309"/>
            <a:ext cx="2249810" cy="23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31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13823</TotalTime>
  <Words>1217</Words>
  <Application>Microsoft Office PowerPoint</Application>
  <PresentationFormat>Widescreen</PresentationFormat>
  <Paragraphs>137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Is narrative disclosure more responsive to bad news than good news?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ZhuFengzhi</dc:creator>
  <cp:lastModifiedBy>ZhuFengzhi</cp:lastModifiedBy>
  <cp:revision>316</cp:revision>
  <dcterms:created xsi:type="dcterms:W3CDTF">2020-03-30T09:10:47Z</dcterms:created>
  <dcterms:modified xsi:type="dcterms:W3CDTF">2020-05-29T08:50:57Z</dcterms:modified>
</cp:coreProperties>
</file>