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2C6-0CD1-4F81-B068-36A28549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29DF-A238-4750-9A3D-F8F0AF5F3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026E-2CC7-4002-A521-A3D1CBAC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FCD9-5C39-4004-AD9B-610EE8B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96E5-96B0-4294-845F-4824ABA4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05-16A4-45B5-844B-9A235E73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AD75-4102-4105-8277-7D3FD111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39B6-031A-474D-956A-39479312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C222-B89A-4239-87F9-032710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F252-BED7-4679-8685-ADB90C4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5C7DD-A51A-4E15-9C87-BE5C7DCC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63249-B09B-4D2F-AEF2-96618364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018-A3C7-40E4-B558-6E4D626E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E6E-84EF-42A7-A3D7-85D84804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08F0-6B8F-4006-84B9-379D2D73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CB1-D583-48F7-862F-C2CBA77A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AAA-EEA1-42B5-9EE5-40ECCFF9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5ED-CBE4-463D-8D8B-701C45F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7AC9-6713-424C-94AE-410652F9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E369-FD45-4068-8A30-8C9F4DF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68-4724-47BE-A46A-4C69CDF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A494-22F7-4F61-B178-C083156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18A-AA9A-45CD-9426-492E4D68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A1EE-5D97-45AD-AEA3-8BB8D63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EFA4-C0F6-437E-8D60-1000E06C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8E6-578D-4FBD-8F77-AAF9D95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91ED-6FF2-481B-81F7-580D4DBE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E1A-3064-4FE8-B5AA-DFF8ADD6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FCCF-52E2-495B-A192-04664F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76A2-534B-4D36-915A-DC6C401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0140-D8B7-4D07-AEDB-DC4AAC4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986C-F866-480D-B9FE-07C74B4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36302-4E81-468C-9436-9AA90131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7C00-4387-4199-AD32-DF56F9F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DD4C-A959-4CD4-AA2B-17F244617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74E9-9A1E-4C8F-9D18-9DCB3CF64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5C261-FBF1-4D64-97DF-C4C5D2E0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C6FB-ED9E-48A8-94D7-CF2FC8A2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DE8A-1C13-49B6-9382-222E42E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8523-802D-4A02-8D77-AE86D972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33016-979B-476A-A14F-541F3ECB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BF6BF-3D41-4D7C-B31A-1C162ED7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5239-C099-4998-9B3A-1138E443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6804A-13B9-482B-A0C5-A52761E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CCD5F-2684-4C5A-9F4A-1B4E0778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F3D94-F50A-433B-B895-00F8A0BC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C20-64A7-45C5-95C6-EE97FE8F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359B-7C66-4FF5-B9D1-7F5EF4B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DA3ED-64AA-4CF6-ABCA-E13EF83F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1583-08D9-473A-97BD-E03D5C2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E358-8466-4B3F-BAA8-F09D770F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58FBB-DB50-4096-B24C-C75AA81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763-873C-4DF0-8755-7A18AA71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72E34-61C9-4644-B894-B64BDAB3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2F3C-907A-46AE-A39F-B10DE9BB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5A3F-6695-4627-8531-7CBAD637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82C1-C6ED-43B3-9DCF-4471B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E135-964E-4BDF-AAA6-7654FB5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6687-B6F7-4313-91EE-643FF8B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E394-0BD2-429B-8235-C7582454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7868-76ED-4FB4-BAB4-86D0808D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CF2-20FA-4A27-B5DD-24B9293428A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A048-5AB7-4741-A261-E58988542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4048-9AAD-4B7C-B417-707DB041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D4B1-70B6-4E9F-91E9-81270CA8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A364-9667-4F92-9D88-A318576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590" y="63035"/>
            <a:ext cx="10165671" cy="6291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808000"/>
                </a:highlight>
                <a:latin typeface="+mn-lt"/>
              </a:rPr>
              <a:t>Is narrative disclosure more </a:t>
            </a:r>
            <a:r>
              <a:rPr lang="en-US" sz="2800" dirty="0">
                <a:highlight>
                  <a:srgbClr val="FFFF00"/>
                </a:highlight>
                <a:latin typeface="+mn-lt"/>
              </a:rPr>
              <a:t>responsive</a:t>
            </a:r>
            <a:r>
              <a:rPr lang="en-US" sz="2800" dirty="0">
                <a:highlight>
                  <a:srgbClr val="808000"/>
                </a:highlight>
                <a:latin typeface="+mn-lt"/>
              </a:rPr>
              <a:t> to bad news than good news?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5DF00-072F-4197-AEEB-B4C97DAA899F}"/>
              </a:ext>
            </a:extLst>
          </p:cNvPr>
          <p:cNvSpPr txBox="1">
            <a:spLocks/>
          </p:cNvSpPr>
          <p:nvPr/>
        </p:nvSpPr>
        <p:spPr>
          <a:xfrm>
            <a:off x="8904849" y="607603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24AA09-07E1-46D6-9CE9-25F099D1DD55}"/>
              </a:ext>
            </a:extLst>
          </p:cNvPr>
          <p:cNvSpPr txBox="1">
            <a:spLocks/>
          </p:cNvSpPr>
          <p:nvPr/>
        </p:nvSpPr>
        <p:spPr>
          <a:xfrm>
            <a:off x="2724520" y="899561"/>
            <a:ext cx="1903519" cy="44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Quantity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CEDDA2-B0B5-4C4E-BE5A-C8901F180043}"/>
              </a:ext>
            </a:extLst>
          </p:cNvPr>
          <p:cNvSpPr txBox="1">
            <a:spLocks/>
          </p:cNvSpPr>
          <p:nvPr/>
        </p:nvSpPr>
        <p:spPr>
          <a:xfrm>
            <a:off x="8355543" y="1375023"/>
            <a:ext cx="3175614" cy="709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TLAG: Time lag between the news release date and document filing date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1090EA-359A-4780-9EAB-51C0A1F2144F}"/>
              </a:ext>
            </a:extLst>
          </p:cNvPr>
          <p:cNvSpPr txBox="1">
            <a:spLocks/>
          </p:cNvSpPr>
          <p:nvPr/>
        </p:nvSpPr>
        <p:spPr>
          <a:xfrm>
            <a:off x="2004315" y="1358233"/>
            <a:ext cx="3175614" cy="62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NW: Total number of words in the document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38BFC5-54F6-42CE-91A8-9684313C295F}"/>
              </a:ext>
            </a:extLst>
          </p:cNvPr>
          <p:cNvSpPr txBox="1">
            <a:spLocks/>
          </p:cNvSpPr>
          <p:nvPr/>
        </p:nvSpPr>
        <p:spPr>
          <a:xfrm>
            <a:off x="5179929" y="1343667"/>
            <a:ext cx="31756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TONE: Tone of the document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4735FE-D003-4191-B7DE-78C79EDC814C}"/>
              </a:ext>
            </a:extLst>
          </p:cNvPr>
          <p:cNvSpPr txBox="1">
            <a:spLocks/>
          </p:cNvSpPr>
          <p:nvPr/>
        </p:nvSpPr>
        <p:spPr>
          <a:xfrm>
            <a:off x="1907590" y="2117739"/>
            <a:ext cx="9934481" cy="2144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b="1" dirty="0" err="1">
                <a:highlight>
                  <a:srgbClr val="C0C0C0"/>
                </a:highlight>
              </a:rPr>
              <a:t>Doc_measure</a:t>
            </a:r>
            <a:r>
              <a:rPr lang="en-US" sz="2900" b="1" dirty="0">
                <a:highlight>
                  <a:srgbClr val="C0C0C0"/>
                </a:highlight>
              </a:rPr>
              <a:t> = b</a:t>
            </a:r>
            <a:r>
              <a:rPr lang="en-US" sz="2900" b="1" baseline="-25000" dirty="0">
                <a:highlight>
                  <a:srgbClr val="C0C0C0"/>
                </a:highlight>
              </a:rPr>
              <a:t>0</a:t>
            </a:r>
            <a:r>
              <a:rPr lang="en-US" sz="2900" b="1" dirty="0">
                <a:highlight>
                  <a:srgbClr val="C0C0C0"/>
                </a:highlight>
              </a:rPr>
              <a:t> + b</a:t>
            </a:r>
            <a:r>
              <a:rPr lang="en-US" sz="2900" b="1" baseline="-25000" dirty="0">
                <a:highlight>
                  <a:srgbClr val="C0C0C0"/>
                </a:highlight>
              </a:rPr>
              <a:t>1</a:t>
            </a:r>
            <a:r>
              <a:rPr lang="en-US" sz="2900" b="1" dirty="0">
                <a:highlight>
                  <a:srgbClr val="C0C0C0"/>
                </a:highlight>
              </a:rPr>
              <a:t>*RET + b</a:t>
            </a:r>
            <a:r>
              <a:rPr lang="en-US" sz="2900" b="1" baseline="-25000" dirty="0">
                <a:highlight>
                  <a:srgbClr val="C0C0C0"/>
                </a:highlight>
              </a:rPr>
              <a:t>2</a:t>
            </a:r>
            <a:r>
              <a:rPr lang="en-US" sz="2900" b="1" dirty="0">
                <a:highlight>
                  <a:srgbClr val="C0C0C0"/>
                </a:highlight>
              </a:rPr>
              <a:t>*NEG + b</a:t>
            </a:r>
            <a:r>
              <a:rPr lang="en-US" sz="2900" b="1" baseline="-25000" dirty="0">
                <a:highlight>
                  <a:srgbClr val="C0C0C0"/>
                </a:highlight>
              </a:rPr>
              <a:t>3</a:t>
            </a:r>
            <a:r>
              <a:rPr lang="en-US" sz="2900" b="1" dirty="0">
                <a:highlight>
                  <a:srgbClr val="C0C0C0"/>
                </a:highlight>
              </a:rPr>
              <a:t>*RET*NEG + controls</a:t>
            </a:r>
            <a:r>
              <a:rPr lang="en-US" sz="2900" dirty="0"/>
              <a:t>, where </a:t>
            </a:r>
            <a:r>
              <a:rPr lang="en-US" sz="2900" dirty="0" err="1"/>
              <a:t>doc_measure</a:t>
            </a:r>
            <a:r>
              <a:rPr lang="en-US" sz="2900" dirty="0"/>
              <a:t> = NW, TONE, TLAG</a:t>
            </a:r>
          </a:p>
          <a:p>
            <a:r>
              <a:rPr lang="en-US" sz="2200" dirty="0"/>
              <a:t>If narrative disclosure is more responsive to bad news than good news, then I expect:</a:t>
            </a:r>
          </a:p>
          <a:p>
            <a:pPr lvl="1"/>
            <a:r>
              <a:rPr lang="en-US" sz="2200" b="1" dirty="0"/>
              <a:t>NW: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bad news reporting requires more careful explanation than good news which translate into longer document</a:t>
            </a:r>
          </a:p>
          <a:p>
            <a:pPr lvl="1"/>
            <a:r>
              <a:rPr lang="en-US" sz="2200" b="1" dirty="0"/>
              <a:t>TONE: b</a:t>
            </a:r>
            <a:r>
              <a:rPr lang="en-US" sz="2200" b="1" baseline="-25000" dirty="0"/>
              <a:t>1</a:t>
            </a:r>
            <a:r>
              <a:rPr lang="en-US" sz="2200" b="1" dirty="0"/>
              <a:t>, b</a:t>
            </a:r>
            <a:r>
              <a:rPr lang="en-US" sz="2200" b="1" baseline="-25000" dirty="0"/>
              <a:t>1</a:t>
            </a:r>
            <a:r>
              <a:rPr lang="en-US" sz="2200" b="1" dirty="0"/>
              <a:t>+b</a:t>
            </a:r>
            <a:r>
              <a:rPr lang="en-US" sz="2200" b="1" baseline="-25000" dirty="0"/>
              <a:t>3</a:t>
            </a:r>
            <a:r>
              <a:rPr lang="en-US" sz="2200" b="1" dirty="0"/>
              <a:t> and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positive 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1</a:t>
            </a:r>
            <a:r>
              <a:rPr lang="en-US" sz="2200" dirty="0"/>
              <a:t> and b</a:t>
            </a:r>
            <a:r>
              <a:rPr lang="en-US" sz="2200" baseline="-25000" dirty="0"/>
              <a:t>1</a:t>
            </a:r>
            <a:r>
              <a:rPr lang="en-US" sz="2200" dirty="0"/>
              <a:t>+b</a:t>
            </a:r>
            <a:r>
              <a:rPr lang="en-US" sz="2200" baseline="-25000" dirty="0"/>
              <a:t>3</a:t>
            </a:r>
            <a:r>
              <a:rPr lang="en-US" sz="2200" dirty="0"/>
              <a:t> means that tone is consistent with news: good news – positive tone, bad news – negative tone</a:t>
            </a:r>
          </a:p>
          <a:p>
            <a:pPr lvl="2"/>
            <a:r>
              <a:rPr lang="en-US" sz="2200" dirty="0"/>
              <a:t>positive b</a:t>
            </a:r>
            <a:r>
              <a:rPr lang="en-US" sz="2200" baseline="-25000" dirty="0"/>
              <a:t>3</a:t>
            </a:r>
            <a:r>
              <a:rPr lang="en-US" sz="2200" dirty="0"/>
              <a:t> means that firms uses more sentimental words to attract investors attention to bad news than good news</a:t>
            </a:r>
          </a:p>
          <a:p>
            <a:pPr lvl="1"/>
            <a:r>
              <a:rPr lang="en-US" sz="2200" b="1" dirty="0"/>
              <a:t>TLAG: b</a:t>
            </a:r>
            <a:r>
              <a:rPr lang="en-US" sz="2200" b="1" baseline="-25000" dirty="0"/>
              <a:t>3</a:t>
            </a:r>
            <a:r>
              <a:rPr lang="en-US" sz="2200" b="1" dirty="0"/>
              <a:t> should be negative</a:t>
            </a:r>
          </a:p>
          <a:p>
            <a:pPr lvl="2"/>
            <a:r>
              <a:rPr lang="en-US" sz="2200" dirty="0"/>
              <a:t>bad news reporting is more timely than good news which translate into shorter lag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3B630A-94D2-4DD5-BA2A-1B597FA6D4B1}"/>
              </a:ext>
            </a:extLst>
          </p:cNvPr>
          <p:cNvSpPr txBox="1">
            <a:spLocks/>
          </p:cNvSpPr>
          <p:nvPr/>
        </p:nvSpPr>
        <p:spPr>
          <a:xfrm>
            <a:off x="96078" y="682864"/>
            <a:ext cx="146260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Concept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19F144-04F5-4385-8D44-042CA48DF688}"/>
              </a:ext>
            </a:extLst>
          </p:cNvPr>
          <p:cNvSpPr txBox="1">
            <a:spLocks/>
          </p:cNvSpPr>
          <p:nvPr/>
        </p:nvSpPr>
        <p:spPr>
          <a:xfrm>
            <a:off x="94972" y="1364475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Measure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E924EE-E69B-423C-A869-334716AE9F13}"/>
              </a:ext>
            </a:extLst>
          </p:cNvPr>
          <p:cNvSpPr txBox="1">
            <a:spLocks/>
          </p:cNvSpPr>
          <p:nvPr/>
        </p:nvSpPr>
        <p:spPr>
          <a:xfrm>
            <a:off x="118739" y="2092456"/>
            <a:ext cx="1464816" cy="447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54AD7C-B01D-48AC-95A6-170E7BB52F73}"/>
              </a:ext>
            </a:extLst>
          </p:cNvPr>
          <p:cNvSpPr txBox="1">
            <a:spLocks/>
          </p:cNvSpPr>
          <p:nvPr/>
        </p:nvSpPr>
        <p:spPr>
          <a:xfrm>
            <a:off x="115680" y="164156"/>
            <a:ext cx="134913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Main RQ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D1615B-B47C-4477-A60F-A2246B543231}"/>
              </a:ext>
            </a:extLst>
          </p:cNvPr>
          <p:cNvSpPr txBox="1">
            <a:spLocks/>
          </p:cNvSpPr>
          <p:nvPr/>
        </p:nvSpPr>
        <p:spPr>
          <a:xfrm>
            <a:off x="62884" y="3510072"/>
            <a:ext cx="2030396" cy="447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0A322CA-1069-4849-A1B6-AAB718E41E91}"/>
              </a:ext>
            </a:extLst>
          </p:cNvPr>
          <p:cNvSpPr txBox="1">
            <a:spLocks/>
          </p:cNvSpPr>
          <p:nvPr/>
        </p:nvSpPr>
        <p:spPr>
          <a:xfrm>
            <a:off x="27463" y="4184614"/>
            <a:ext cx="1674555" cy="707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Additional RQ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651D02E-3F4A-49E6-AE0E-64E96146A89D}"/>
              </a:ext>
            </a:extLst>
          </p:cNvPr>
          <p:cNvSpPr txBox="1">
            <a:spLocks/>
          </p:cNvSpPr>
          <p:nvPr/>
        </p:nvSpPr>
        <p:spPr>
          <a:xfrm>
            <a:off x="1907590" y="4176592"/>
            <a:ext cx="10046932" cy="1018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Factors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 affecting the asymmetric responsiveness to good </a:t>
            </a:r>
            <a:r>
              <a:rPr lang="en-US" sz="2000" dirty="0" err="1">
                <a:highlight>
                  <a:srgbClr val="808000"/>
                </a:highlight>
                <a:latin typeface="+mn-lt"/>
              </a:rPr>
              <a:t>v.s</a:t>
            </a:r>
            <a:r>
              <a:rPr lang="en-US" sz="2000" dirty="0">
                <a:highlight>
                  <a:srgbClr val="808000"/>
                </a:highlight>
                <a:latin typeface="+mn-lt"/>
              </a:rPr>
              <a:t>. bad news in narrative disclosure?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Policy: </a:t>
            </a:r>
            <a:r>
              <a:rPr lang="en-US" sz="1400" dirty="0">
                <a:latin typeface="+mn-lt"/>
              </a:rPr>
              <a:t>textual disclosure related to items that mainly apply conditional (PP&amp;E)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unconditional (R&amp;D) conservative accounting policy in its numerical disclosure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Purpose: </a:t>
            </a:r>
            <a:r>
              <a:rPr lang="en-US" sz="1400" dirty="0">
                <a:latin typeface="+mn-lt"/>
              </a:rPr>
              <a:t>text disclosure that aims to explain numerical disclosure (notes) </a:t>
            </a:r>
            <a:r>
              <a:rPr lang="en-US" sz="1400" dirty="0" err="1">
                <a:latin typeface="+mn-lt"/>
              </a:rPr>
              <a:t>v.s</a:t>
            </a:r>
            <a:r>
              <a:rPr lang="en-US" sz="1400" dirty="0">
                <a:latin typeface="+mn-lt"/>
              </a:rPr>
              <a:t>. to provide forward-looking information (MD&amp;A)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878E3AE-BB5C-44A1-9701-C9BFFB4DCAC5}"/>
              </a:ext>
            </a:extLst>
          </p:cNvPr>
          <p:cNvSpPr txBox="1">
            <a:spLocks/>
          </p:cNvSpPr>
          <p:nvPr/>
        </p:nvSpPr>
        <p:spPr>
          <a:xfrm>
            <a:off x="0" y="6267075"/>
            <a:ext cx="1729483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Robustness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EBC994-7DFD-4FA0-89B5-B164C27D07F7}"/>
              </a:ext>
            </a:extLst>
          </p:cNvPr>
          <p:cNvSpPr txBox="1">
            <a:spLocks/>
          </p:cNvSpPr>
          <p:nvPr/>
        </p:nvSpPr>
        <p:spPr>
          <a:xfrm>
            <a:off x="1907590" y="6405255"/>
            <a:ext cx="9815742" cy="326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Other news proxy: tariff / oil price (case study for specific industries)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145B39-2359-4589-98F0-9A1C49FE2803}"/>
              </a:ext>
            </a:extLst>
          </p:cNvPr>
          <p:cNvSpPr txBox="1">
            <a:spLocks/>
          </p:cNvSpPr>
          <p:nvPr/>
        </p:nvSpPr>
        <p:spPr>
          <a:xfrm>
            <a:off x="4249823" y="569389"/>
            <a:ext cx="1423760" cy="44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Content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51D73F-E6CD-4814-A51F-7B3CAE3808B4}"/>
              </a:ext>
            </a:extLst>
          </p:cNvPr>
          <p:cNvSpPr txBox="1">
            <a:spLocks/>
          </p:cNvSpPr>
          <p:nvPr/>
        </p:nvSpPr>
        <p:spPr>
          <a:xfrm>
            <a:off x="6038666" y="908031"/>
            <a:ext cx="1239914" cy="40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Quality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076BF8-EF6E-4F08-899A-4D1368A5705A}"/>
              </a:ext>
            </a:extLst>
          </p:cNvPr>
          <p:cNvSpPr txBox="1">
            <a:spLocks/>
          </p:cNvSpPr>
          <p:nvPr/>
        </p:nvSpPr>
        <p:spPr>
          <a:xfrm>
            <a:off x="1907590" y="5224853"/>
            <a:ext cx="10165671" cy="1130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highlight>
                  <a:srgbClr val="C0C0C0"/>
                </a:highlight>
              </a:rPr>
              <a:t>Doc_measure</a:t>
            </a:r>
            <a:r>
              <a:rPr lang="en-US" sz="1400" b="1" dirty="0">
                <a:highlight>
                  <a:srgbClr val="C0C0C0"/>
                </a:highlight>
              </a:rPr>
              <a:t> = a</a:t>
            </a:r>
            <a:r>
              <a:rPr lang="en-US" sz="1400" b="1" baseline="-25000" dirty="0">
                <a:highlight>
                  <a:srgbClr val="C0C0C0"/>
                </a:highlight>
              </a:rPr>
              <a:t>0 </a:t>
            </a:r>
            <a:r>
              <a:rPr lang="en-US" sz="1400" b="1" dirty="0">
                <a:highlight>
                  <a:srgbClr val="C0C0C0"/>
                </a:highlight>
              </a:rPr>
              <a:t>+ b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*RET + b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*NEG + b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*RET*NEG + c</a:t>
            </a:r>
            <a:r>
              <a:rPr lang="en-US" sz="1400" b="1" baseline="-25000" dirty="0">
                <a:highlight>
                  <a:srgbClr val="C0C0C0"/>
                </a:highlight>
              </a:rPr>
              <a:t>1</a:t>
            </a:r>
            <a:r>
              <a:rPr lang="en-US" sz="1400" b="1" dirty="0">
                <a:highlight>
                  <a:srgbClr val="C0C0C0"/>
                </a:highlight>
              </a:rPr>
              <a:t>*SEC + c</a:t>
            </a:r>
            <a:r>
              <a:rPr lang="en-US" sz="1400" b="1" baseline="-25000" dirty="0">
                <a:highlight>
                  <a:srgbClr val="C0C0C0"/>
                </a:highlight>
              </a:rPr>
              <a:t>2</a:t>
            </a:r>
            <a:r>
              <a:rPr lang="en-US" sz="1400" b="1" dirty="0">
                <a:highlight>
                  <a:srgbClr val="C0C0C0"/>
                </a:highlight>
              </a:rPr>
              <a:t>*RET*SEC + c</a:t>
            </a:r>
            <a:r>
              <a:rPr lang="en-US" sz="1400" b="1" baseline="-25000" dirty="0">
                <a:highlight>
                  <a:srgbClr val="C0C0C0"/>
                </a:highlight>
              </a:rPr>
              <a:t>3</a:t>
            </a:r>
            <a:r>
              <a:rPr lang="en-US" sz="1400" b="1" dirty="0">
                <a:highlight>
                  <a:srgbClr val="C0C0C0"/>
                </a:highlight>
              </a:rPr>
              <a:t>*NEG*SEC + c</a:t>
            </a:r>
            <a:r>
              <a:rPr lang="en-US" sz="1400" b="1" baseline="-25000" dirty="0">
                <a:highlight>
                  <a:srgbClr val="C0C0C0"/>
                </a:highlight>
              </a:rPr>
              <a:t>4</a:t>
            </a:r>
            <a:r>
              <a:rPr lang="en-US" sz="1400" b="1" dirty="0">
                <a:highlight>
                  <a:srgbClr val="C0C0C0"/>
                </a:highlight>
              </a:rPr>
              <a:t>*RET*NEG*SEC + controls</a:t>
            </a:r>
            <a:r>
              <a:rPr lang="en-US" sz="1400" dirty="0"/>
              <a:t>, where SEC is:</a:t>
            </a:r>
          </a:p>
          <a:p>
            <a:r>
              <a:rPr lang="en-US" sz="1400" b="1" dirty="0"/>
              <a:t>Policy indicator </a:t>
            </a:r>
            <a:r>
              <a:rPr lang="en-US" sz="1400" dirty="0"/>
              <a:t>that takes 1 if the textual section is related to items that mainly apply unconditionally conservative in its numerical disclosure (R&amp;D), and 0 if related to items that mainly apply conditionally conservative in its numerical disclosure (PP&amp;E)</a:t>
            </a:r>
          </a:p>
          <a:p>
            <a:r>
              <a:rPr lang="en-US" sz="1400" b="1" dirty="0"/>
              <a:t>Purpose indicator </a:t>
            </a:r>
            <a:r>
              <a:rPr lang="en-US" sz="1400" dirty="0"/>
              <a:t>that takes 1 if the textual section is explanatory (notes), and 0 if is forward-looking (MD&amp;A)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6B9C40B-A290-4374-8678-D98F4F7E0170}"/>
              </a:ext>
            </a:extLst>
          </p:cNvPr>
          <p:cNvSpPr txBox="1">
            <a:spLocks/>
          </p:cNvSpPr>
          <p:nvPr/>
        </p:nvSpPr>
        <p:spPr>
          <a:xfrm>
            <a:off x="0" y="5202697"/>
            <a:ext cx="1810305" cy="447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Model – only 10Q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A2B455-D45D-4330-929A-46739B89DCAF}"/>
              </a:ext>
            </a:extLst>
          </p:cNvPr>
          <p:cNvGrpSpPr/>
          <p:nvPr/>
        </p:nvGrpSpPr>
        <p:grpSpPr>
          <a:xfrm>
            <a:off x="5760498" y="607603"/>
            <a:ext cx="3144351" cy="157932"/>
            <a:chOff x="5317724" y="529571"/>
            <a:chExt cx="2405849" cy="2694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79726-40B2-436E-92C0-C767FFB0B19B}"/>
                </a:ext>
              </a:extLst>
            </p:cNvPr>
            <p:cNvCxnSpPr>
              <a:cxnSpLocks/>
            </p:cNvCxnSpPr>
            <p:nvPr/>
          </p:nvCxnSpPr>
          <p:spPr>
            <a:xfrm>
              <a:off x="5850384" y="529571"/>
              <a:ext cx="0" cy="26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8F2A9E-6DB3-4F03-8A3D-D76B79EFE9CF}"/>
                </a:ext>
              </a:extLst>
            </p:cNvPr>
            <p:cNvCxnSpPr/>
            <p:nvPr/>
          </p:nvCxnSpPr>
          <p:spPr>
            <a:xfrm>
              <a:off x="5317724" y="798990"/>
              <a:ext cx="24058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CD5CFA-9A2C-45C5-977F-8032976DD9F2}"/>
              </a:ext>
            </a:extLst>
          </p:cNvPr>
          <p:cNvCxnSpPr>
            <a:cxnSpLocks/>
          </p:cNvCxnSpPr>
          <p:nvPr/>
        </p:nvCxnSpPr>
        <p:spPr>
          <a:xfrm>
            <a:off x="5095782" y="973706"/>
            <a:ext cx="0" cy="1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559CE-FD1D-4C2E-A958-7BC1CD1B548B}"/>
              </a:ext>
            </a:extLst>
          </p:cNvPr>
          <p:cNvCxnSpPr/>
          <p:nvPr/>
        </p:nvCxnSpPr>
        <p:spPr>
          <a:xfrm>
            <a:off x="4082619" y="1100451"/>
            <a:ext cx="16778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B1D78-360F-44E3-AF9C-8B992C1BC01A}"/>
              </a:ext>
            </a:extLst>
          </p:cNvPr>
          <p:cNvCxnSpPr/>
          <p:nvPr/>
        </p:nvCxnSpPr>
        <p:spPr>
          <a:xfrm>
            <a:off x="9854389" y="956312"/>
            <a:ext cx="0" cy="35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4C564F-CA97-41CE-80F0-566B20AC68ED}"/>
              </a:ext>
            </a:extLst>
          </p:cNvPr>
          <p:cNvCxnSpPr>
            <a:cxnSpLocks/>
          </p:cNvCxnSpPr>
          <p:nvPr/>
        </p:nvCxnSpPr>
        <p:spPr>
          <a:xfrm>
            <a:off x="3489294" y="1233397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6FE2C1-1C61-447D-9054-6FBCEAED5018}"/>
              </a:ext>
            </a:extLst>
          </p:cNvPr>
          <p:cNvCxnSpPr>
            <a:cxnSpLocks/>
          </p:cNvCxnSpPr>
          <p:nvPr/>
        </p:nvCxnSpPr>
        <p:spPr>
          <a:xfrm>
            <a:off x="6668979" y="1209338"/>
            <a:ext cx="0" cy="20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7D0943E-DA11-4C08-97A9-A57A05E1CD53}"/>
              </a:ext>
            </a:extLst>
          </p:cNvPr>
          <p:cNvSpPr txBox="1">
            <a:spLocks/>
          </p:cNvSpPr>
          <p:nvPr/>
        </p:nvSpPr>
        <p:spPr>
          <a:xfrm>
            <a:off x="5998512" y="581846"/>
            <a:ext cx="1773878" cy="36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terms of</a:t>
            </a:r>
          </a:p>
        </p:txBody>
      </p:sp>
    </p:spTree>
    <p:extLst>
      <p:ext uri="{BB962C8B-B14F-4D97-AF65-F5344CB8AC3E}">
        <p14:creationId xmlns:p14="http://schemas.microsoft.com/office/powerpoint/2010/main" val="22372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10-Qs in Edgar: </a:t>
            </a:r>
            <a:r>
              <a:rPr lang="en-US" sz="1600" dirty="0">
                <a:highlight>
                  <a:srgbClr val="808000"/>
                </a:highlight>
              </a:rPr>
              <a:t>594,017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10-Qs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575,579</a:t>
            </a:r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53B6EA5-BAD0-4BED-AAC5-C875A81FFB64}"/>
              </a:ext>
            </a:extLst>
          </p:cNvPr>
          <p:cNvSpPr txBox="1">
            <a:spLocks/>
          </p:cNvSpPr>
          <p:nvPr/>
        </p:nvSpPr>
        <p:spPr>
          <a:xfrm>
            <a:off x="4055135" y="94639"/>
            <a:ext cx="4081730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CRSP_COMP_10-Q Merging Process</a:t>
            </a:r>
          </a:p>
        </p:txBody>
      </p:sp>
    </p:spTree>
    <p:extLst>
      <p:ext uri="{BB962C8B-B14F-4D97-AF65-F5344CB8AC3E}">
        <p14:creationId xmlns:p14="http://schemas.microsoft.com/office/powerpoint/2010/main" val="5355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52613D-B161-42BF-BAF8-F2CA0959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7298" y="506027"/>
            <a:ext cx="3938658" cy="141175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quarterly obs. (10-Q + 10-K) in </a:t>
            </a:r>
            <a:r>
              <a:rPr lang="en-US" sz="1700" dirty="0" err="1"/>
              <a:t>Compustat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808000"/>
                </a:highlight>
              </a:rPr>
              <a:t>1,240,141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quarterly obs. in </a:t>
            </a:r>
            <a:r>
              <a:rPr lang="en-US" sz="1700" dirty="0" err="1"/>
              <a:t>Compustat</a:t>
            </a:r>
            <a:r>
              <a:rPr lang="en-US" sz="1700" dirty="0"/>
              <a:t> with 9-digits </a:t>
            </a:r>
            <a:r>
              <a:rPr lang="en-US" sz="1700" dirty="0" err="1"/>
              <a:t>cusips</a:t>
            </a:r>
            <a:r>
              <a:rPr lang="en-US" sz="1700" dirty="0"/>
              <a:t>: </a:t>
            </a:r>
            <a:r>
              <a:rPr lang="en-US" sz="1700" dirty="0">
                <a:highlight>
                  <a:srgbClr val="FFFF00"/>
                </a:highlight>
              </a:rPr>
              <a:t>1,239,632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D02BA5-A342-45F9-8346-738A6FB1024D}"/>
              </a:ext>
            </a:extLst>
          </p:cNvPr>
          <p:cNvSpPr txBox="1">
            <a:spLocks/>
          </p:cNvSpPr>
          <p:nvPr/>
        </p:nvSpPr>
        <p:spPr>
          <a:xfrm>
            <a:off x="137514" y="506027"/>
            <a:ext cx="3743228" cy="1363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CRSP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Total number of monthly obs. in CRSP: </a:t>
            </a:r>
            <a:r>
              <a:rPr lang="en-US" sz="1700" dirty="0">
                <a:highlight>
                  <a:srgbClr val="808000"/>
                </a:highlight>
              </a:rPr>
              <a:t>2,477,547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Number of monthly obs. in CRSP that contains </a:t>
            </a:r>
            <a:r>
              <a:rPr lang="en-US" sz="1700" i="1" dirty="0"/>
              <a:t>numeric</a:t>
            </a:r>
            <a:r>
              <a:rPr lang="en-US" sz="1700" dirty="0"/>
              <a:t> returns: </a:t>
            </a:r>
            <a:r>
              <a:rPr lang="en-US" sz="1700" dirty="0">
                <a:highlight>
                  <a:srgbClr val="FFFF00"/>
                </a:highlight>
              </a:rPr>
              <a:t>2,427,687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255E-88EC-4D65-A207-3F3ED2F6F072}"/>
              </a:ext>
            </a:extLst>
          </p:cNvPr>
          <p:cNvSpPr txBox="1">
            <a:spLocks/>
          </p:cNvSpPr>
          <p:nvPr/>
        </p:nvSpPr>
        <p:spPr>
          <a:xfrm>
            <a:off x="8115810" y="506027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D0ACE13-B4D8-4E29-B46B-EFDD2A689E99}"/>
              </a:ext>
            </a:extLst>
          </p:cNvPr>
          <p:cNvSpPr txBox="1">
            <a:spLocks/>
          </p:cNvSpPr>
          <p:nvPr/>
        </p:nvSpPr>
        <p:spPr>
          <a:xfrm>
            <a:off x="137513" y="5785448"/>
            <a:ext cx="3979785" cy="92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Time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C0C0C0"/>
                </a:highlight>
              </a:rPr>
              <a:t>Compustat</a:t>
            </a:r>
            <a:r>
              <a:rPr lang="en-US" sz="1400" dirty="0">
                <a:highlight>
                  <a:srgbClr val="C0C0C0"/>
                </a:highlight>
              </a:rPr>
              <a:t> &amp; Edgar: 1993Q1 - 2020Q1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0C0C0"/>
                </a:highlight>
              </a:rPr>
              <a:t>CRSP: 1992 Nov. - 2019 Dec.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560E3A7-4785-4D31-BF00-5675315307A9}"/>
              </a:ext>
            </a:extLst>
          </p:cNvPr>
          <p:cNvSpPr txBox="1">
            <a:spLocks/>
          </p:cNvSpPr>
          <p:nvPr/>
        </p:nvSpPr>
        <p:spPr>
          <a:xfrm>
            <a:off x="1331651" y="2951597"/>
            <a:ext cx="5011493" cy="11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cusip</a:t>
            </a:r>
            <a:r>
              <a:rPr lang="en-US" sz="1400" dirty="0"/>
              <a:t>-quarter observations after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merging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missing </a:t>
            </a:r>
            <a:r>
              <a:rPr lang="en-US" sz="1400" dirty="0" err="1"/>
              <a:t>gvkey</a:t>
            </a:r>
            <a:r>
              <a:rPr lang="en-US" sz="1400" dirty="0"/>
              <a:t> and return: </a:t>
            </a:r>
            <a:r>
              <a:rPr lang="en-US" sz="1400" dirty="0">
                <a:highlight>
                  <a:srgbClr val="FFFF00"/>
                </a:highlight>
              </a:rPr>
              <a:t>707,333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AD52E-AE06-4275-882C-227E03483BF6}"/>
              </a:ext>
            </a:extLst>
          </p:cNvPr>
          <p:cNvGrpSpPr/>
          <p:nvPr/>
        </p:nvGrpSpPr>
        <p:grpSpPr>
          <a:xfrm>
            <a:off x="1331651" y="1890943"/>
            <a:ext cx="5264459" cy="1045346"/>
            <a:chOff x="1038687" y="3429000"/>
            <a:chExt cx="5264459" cy="10453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DD179-9792-41FF-BB80-0685609B9A7C}"/>
                </a:ext>
              </a:extLst>
            </p:cNvPr>
            <p:cNvCxnSpPr/>
            <p:nvPr/>
          </p:nvCxnSpPr>
          <p:spPr>
            <a:xfrm>
              <a:off x="1038687" y="3429000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8AB022-380D-4470-95B7-D93641C73FAB}"/>
                </a:ext>
              </a:extLst>
            </p:cNvPr>
            <p:cNvCxnSpPr/>
            <p:nvPr/>
          </p:nvCxnSpPr>
          <p:spPr>
            <a:xfrm>
              <a:off x="1038687" y="3932808"/>
              <a:ext cx="5264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78DD7D-F922-4A22-8970-0F5037394061}"/>
                </a:ext>
              </a:extLst>
            </p:cNvPr>
            <p:cNvCxnSpPr/>
            <p:nvPr/>
          </p:nvCxnSpPr>
          <p:spPr>
            <a:xfrm>
              <a:off x="6303146" y="3437878"/>
              <a:ext cx="0" cy="4949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3F3BD9-4F91-4AA9-A2CE-AD7A689DA801}"/>
                </a:ext>
              </a:extLst>
            </p:cNvPr>
            <p:cNvCxnSpPr/>
            <p:nvPr/>
          </p:nvCxnSpPr>
          <p:spPr>
            <a:xfrm>
              <a:off x="3370926" y="3932808"/>
              <a:ext cx="0" cy="5415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4FD9611F-45F7-4965-B148-D2684E5C0CFE}"/>
              </a:ext>
            </a:extLst>
          </p:cNvPr>
          <p:cNvSpPr txBox="1">
            <a:spLocks/>
          </p:cNvSpPr>
          <p:nvPr/>
        </p:nvSpPr>
        <p:spPr>
          <a:xfrm>
            <a:off x="1633500" y="2077206"/>
            <a:ext cx="4838322" cy="269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 and aggregate CRSP monthly returns to quarterly returns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EEDD37-6060-4FD5-9A85-0D1C8F29BD51}"/>
              </a:ext>
            </a:extLst>
          </p:cNvPr>
          <p:cNvGrpSpPr/>
          <p:nvPr/>
        </p:nvGrpSpPr>
        <p:grpSpPr>
          <a:xfrm>
            <a:off x="3880741" y="1899821"/>
            <a:ext cx="6361139" cy="3249228"/>
            <a:chOff x="3880741" y="1899821"/>
            <a:chExt cx="6361139" cy="32492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88E2F9-098D-4D6C-A289-3496AB2F3832}"/>
                </a:ext>
              </a:extLst>
            </p:cNvPr>
            <p:cNvCxnSpPr/>
            <p:nvPr/>
          </p:nvCxnSpPr>
          <p:spPr>
            <a:xfrm>
              <a:off x="3880741" y="4154750"/>
              <a:ext cx="0" cy="4971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EBE08E-2B63-4A73-8532-6FD8FC78A2ED}"/>
                </a:ext>
              </a:extLst>
            </p:cNvPr>
            <p:cNvCxnSpPr/>
            <p:nvPr/>
          </p:nvCxnSpPr>
          <p:spPr>
            <a:xfrm>
              <a:off x="3880741" y="4660777"/>
              <a:ext cx="63611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D1EE14-B113-4768-9B07-9C99D8B0B5AD}"/>
                </a:ext>
              </a:extLst>
            </p:cNvPr>
            <p:cNvCxnSpPr/>
            <p:nvPr/>
          </p:nvCxnSpPr>
          <p:spPr>
            <a:xfrm>
              <a:off x="10241880" y="1899821"/>
              <a:ext cx="0" cy="275207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808F6E-E59C-4BC2-AAA0-085BD50AD641}"/>
                </a:ext>
              </a:extLst>
            </p:cNvPr>
            <p:cNvCxnSpPr/>
            <p:nvPr/>
          </p:nvCxnSpPr>
          <p:spPr>
            <a:xfrm>
              <a:off x="7061310" y="4660777"/>
              <a:ext cx="0" cy="4882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545ECAD0-952F-4611-BCFD-23FD2C6790F1}"/>
              </a:ext>
            </a:extLst>
          </p:cNvPr>
          <p:cNvSpPr txBox="1">
            <a:spLocks/>
          </p:cNvSpPr>
          <p:nvPr/>
        </p:nvSpPr>
        <p:spPr>
          <a:xfrm>
            <a:off x="4940219" y="5201498"/>
            <a:ext cx="5224709" cy="14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CRSP_COMPUSTAT_EDGAR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dirty="0" err="1"/>
              <a:t>cik</a:t>
            </a:r>
            <a:r>
              <a:rPr lang="en-US" sz="1400" dirty="0"/>
              <a:t>-quarter observations after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merging: </a:t>
            </a:r>
            <a:r>
              <a:rPr lang="en-US" sz="1400" dirty="0">
                <a:highlight>
                  <a:srgbClr val="FFFF00"/>
                </a:highlight>
              </a:rPr>
              <a:t>303,843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dropping obs. with total number of 10-Q words less than 1% threshold of the merged sample (1185 words): </a:t>
            </a:r>
            <a:r>
              <a:rPr lang="en-US" sz="1400" dirty="0">
                <a:highlight>
                  <a:srgbClr val="FF0000"/>
                </a:highlight>
              </a:rPr>
              <a:t>300,806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3C71EC0-10F5-4FA0-BB60-D254B8181E43}"/>
              </a:ext>
            </a:extLst>
          </p:cNvPr>
          <p:cNvSpPr txBox="1">
            <a:spLocks/>
          </p:cNvSpPr>
          <p:nvPr/>
        </p:nvSpPr>
        <p:spPr>
          <a:xfrm>
            <a:off x="6658440" y="4403324"/>
            <a:ext cx="805742" cy="29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highlight>
                  <a:srgbClr val="C0C0C0"/>
                </a:highlight>
              </a:rPr>
              <a:t>Merge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D62640E-BE22-4E4E-B95C-413E0B5C7EA8}"/>
              </a:ext>
            </a:extLst>
          </p:cNvPr>
          <p:cNvSpPr txBox="1">
            <a:spLocks/>
          </p:cNvSpPr>
          <p:nvPr/>
        </p:nvSpPr>
        <p:spPr>
          <a:xfrm>
            <a:off x="4148805" y="111289"/>
            <a:ext cx="3875644" cy="38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C0C0C0"/>
                </a:highlight>
              </a:rPr>
              <a:t>CRSP_COMP_8-K Merging Process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2611C16-BC35-445B-B65A-89F53F322CB1}"/>
              </a:ext>
            </a:extLst>
          </p:cNvPr>
          <p:cNvSpPr txBox="1">
            <a:spLocks/>
          </p:cNvSpPr>
          <p:nvPr/>
        </p:nvSpPr>
        <p:spPr>
          <a:xfrm>
            <a:off x="8055956" y="2468683"/>
            <a:ext cx="3938658" cy="142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altLang="zh-CN" sz="1600" dirty="0"/>
              <a:t>8</a:t>
            </a:r>
            <a:r>
              <a:rPr lang="en-US" sz="1600" dirty="0"/>
              <a:t>-Ks in Edgar: </a:t>
            </a:r>
            <a:r>
              <a:rPr lang="en-US" sz="1600" dirty="0">
                <a:highlight>
                  <a:srgbClr val="808000"/>
                </a:highlight>
              </a:rPr>
              <a:t>1,628,467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8-Ks successfully parsed and downloaded: </a:t>
            </a:r>
            <a:r>
              <a:rPr lang="en-US" sz="1600" dirty="0">
                <a:highlight>
                  <a:srgbClr val="FFFF00"/>
                </a:highlight>
              </a:rPr>
              <a:t>1,578,861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61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755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 narrative disclosure more responsive to bad news than good news?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ZhuFengzhi</dc:creator>
  <cp:lastModifiedBy>ZhuFengzhi</cp:lastModifiedBy>
  <cp:revision>47</cp:revision>
  <dcterms:created xsi:type="dcterms:W3CDTF">2020-03-30T09:10:47Z</dcterms:created>
  <dcterms:modified xsi:type="dcterms:W3CDTF">2020-04-08T22:27:18Z</dcterms:modified>
</cp:coreProperties>
</file>