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Fengzhi" initials="Z" lastIdx="1" clrIdx="0">
    <p:extLst>
      <p:ext uri="{19B8F6BF-5375-455C-9EA6-DF929625EA0E}">
        <p15:presenceInfo xmlns:p15="http://schemas.microsoft.com/office/powerpoint/2012/main" userId="S::fzhu@emp.uc3m.es::711df637-fa83-4360-bab4-f8fafcbd8d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TEX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2521865" y="578505"/>
            <a:ext cx="3284316" cy="44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Faithful representation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4628039" y="943098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1,142,561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808000"/>
                </a:highlight>
              </a:rPr>
              <a:t>190,</a:t>
            </a:r>
            <a:r>
              <a:rPr lang="en-US" altLang="zh-CN" sz="1400" dirty="0">
                <a:highlight>
                  <a:srgbClr val="808000"/>
                </a:highlight>
              </a:rPr>
              <a:t>341</a:t>
            </a:r>
            <a:endParaRPr lang="en-US" sz="14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9224473" y="6612673"/>
            <a:ext cx="2967527" cy="24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variable screening criterion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6469481" y="5911887"/>
            <a:ext cx="87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CONT.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</a:t>
            </a:r>
            <a:r>
              <a:rPr lang="en-US" altLang="zh-CN" sz="1400" dirty="0">
                <a:highlight>
                  <a:srgbClr val="FFFF00"/>
                </a:highlight>
              </a:rPr>
              <a:t>095</a:t>
            </a:r>
            <a:r>
              <a:rPr lang="en-US" sz="1400" dirty="0">
                <a:highlight>
                  <a:srgbClr val="FFFF00"/>
                </a:highlight>
              </a:rPr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</a:t>
            </a:r>
            <a:r>
              <a:rPr lang="en-US" altLang="zh-CN" sz="1600" dirty="0">
                <a:highlight>
                  <a:srgbClr val="808000"/>
                </a:highlight>
              </a:rPr>
              <a:t>341</a:t>
            </a:r>
            <a:endParaRPr lang="en-US" sz="16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8" y="4085578"/>
            <a:ext cx="3052309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</a:t>
            </a:r>
            <a:r>
              <a:rPr lang="en-US" altLang="zh-CN" sz="1400" dirty="0">
                <a:highlight>
                  <a:srgbClr val="FF0000"/>
                </a:highlight>
              </a:rPr>
              <a:t>06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038256"/>
            <a:ext cx="2900184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OAT2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6180442" y="4202767"/>
            <a:ext cx="2531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265948"/>
            <a:ext cx="1933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OAT1: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EE3446-987A-4F89-B4E6-4A55099177D3}"/>
              </a:ext>
            </a:extLst>
          </p:cNvPr>
          <p:cNvSpPr/>
          <p:nvPr/>
        </p:nvSpPr>
        <p:spPr>
          <a:xfrm>
            <a:off x="3088355" y="5162508"/>
            <a:ext cx="2902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TABLE 1 - PA, PB: </a:t>
            </a:r>
            <a:r>
              <a:rPr lang="en-US" sz="1200" dirty="0"/>
              <a:t>Summary statistics 10-Q</a:t>
            </a:r>
          </a:p>
          <a:p>
            <a:r>
              <a:rPr lang="en-US" sz="1200" b="1" dirty="0"/>
              <a:t>TABLE 2 - PA: </a:t>
            </a:r>
            <a:r>
              <a:rPr lang="en-US" sz="1200" dirty="0" err="1"/>
              <a:t>TEX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baseline="-25000" dirty="0"/>
          </a:p>
          <a:p>
            <a:r>
              <a:rPr lang="en-US" sz="1200" b="1" dirty="0"/>
              <a:t>TABLE 2 - PB: </a:t>
            </a:r>
            <a:r>
              <a:rPr lang="en-US" sz="1200" dirty="0" err="1"/>
              <a:t>ABTONE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C3AE2-D2B2-4C56-B0A9-A53BE9544F83}"/>
              </a:ext>
            </a:extLst>
          </p:cNvPr>
          <p:cNvSpPr/>
          <p:nvPr/>
        </p:nvSpPr>
        <p:spPr>
          <a:xfrm>
            <a:off x="6109098" y="3714517"/>
            <a:ext cx="6082902" cy="316774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1,540,911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7" y="4289347"/>
            <a:ext cx="6430199" cy="158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news day to its first subsequent (or same) 8-K day: </a:t>
            </a:r>
            <a:r>
              <a:rPr lang="en-US" sz="1400" dirty="0">
                <a:highlight>
                  <a:srgbClr val="FFFF00"/>
                </a:highlight>
              </a:rPr>
              <a:t>442,611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</a:t>
            </a:r>
            <a:r>
              <a:rPr lang="en-US" sz="1400"/>
              <a:t>***: </a:t>
            </a:r>
            <a:r>
              <a:rPr lang="en-US" sz="1400">
                <a:highlight>
                  <a:srgbClr val="FF0000"/>
                </a:highlight>
              </a:rPr>
              <a:t>119,616</a:t>
            </a:r>
            <a:endParaRPr lang="en-US" sz="1400" dirty="0">
              <a:highlight>
                <a:srgbClr val="FF0000"/>
              </a:highlight>
            </a:endParaRP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2" y="3622768"/>
            <a:ext cx="1622333" cy="317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Match**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6259403" y="6676644"/>
            <a:ext cx="6042578" cy="34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8-K [6] ** see matching rule illustration in next page *** see screening criterion in 8-K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445328" y="5971341"/>
            <a:ext cx="7602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 – PC, PD: </a:t>
            </a:r>
            <a:r>
              <a:rPr lang="en-US" sz="1400" dirty="0"/>
              <a:t>Summary statistics</a:t>
            </a:r>
          </a:p>
          <a:p>
            <a:r>
              <a:rPr lang="en-US" sz="1400" b="1" dirty="0"/>
              <a:t>TABLE 3 - PA: </a:t>
            </a:r>
            <a:r>
              <a:rPr lang="en-US" sz="1400" dirty="0" err="1"/>
              <a:t>TEX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t-tlag</a:t>
            </a:r>
            <a:endParaRPr lang="en-US" sz="1400" baseline="-25000" dirty="0"/>
          </a:p>
          <a:p>
            <a:r>
              <a:rPr lang="en-US" sz="1400" b="1" dirty="0"/>
              <a:t>TABLE 3 - PB:</a:t>
            </a:r>
            <a:r>
              <a:rPr lang="en-US" sz="1400" dirty="0"/>
              <a:t> OLS (NITEM); ordered logistics model (N8K and TLAG)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</p:cNvCxnSpPr>
          <p:nvPr/>
        </p:nvCxnSpPr>
        <p:spPr>
          <a:xfrm>
            <a:off x="6844460" y="5780350"/>
            <a:ext cx="0" cy="190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>
            <a:cxnSpLocks/>
          </p:cNvCxnSpPr>
          <p:nvPr/>
        </p:nvCxnSpPr>
        <p:spPr>
          <a:xfrm flipV="1">
            <a:off x="594804" y="1652075"/>
            <a:ext cx="8753382" cy="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9130206" y="1638597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Mono 10" panose="00000509000000000000" pitchFamily="49" charset="0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D6EAC8-63B1-438D-83C1-E778B12B187F}"/>
              </a:ext>
            </a:extLst>
          </p:cNvPr>
          <p:cNvGrpSpPr/>
          <p:nvPr/>
        </p:nvGrpSpPr>
        <p:grpSpPr>
          <a:xfrm>
            <a:off x="810716" y="744829"/>
            <a:ext cx="1992588" cy="1232503"/>
            <a:chOff x="1555876" y="744829"/>
            <a:chExt cx="1992588" cy="12325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C2D2B-F6F7-47B2-9087-8BBB2145F7A6}"/>
                </a:ext>
              </a:extLst>
            </p:cNvPr>
            <p:cNvSpPr txBox="1"/>
            <p:nvPr/>
          </p:nvSpPr>
          <p:spPr>
            <a:xfrm>
              <a:off x="2063052" y="1608000"/>
              <a:ext cx="128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TLAG-1&gt;0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1213A7-5887-416A-B410-0F58618A64CD}"/>
                </a:ext>
              </a:extLst>
            </p:cNvPr>
            <p:cNvGrpSpPr/>
            <p:nvPr/>
          </p:nvGrpSpPr>
          <p:grpSpPr>
            <a:xfrm>
              <a:off x="1555876" y="744829"/>
              <a:ext cx="1992588" cy="1005547"/>
              <a:chOff x="2381846" y="813150"/>
              <a:chExt cx="1992588" cy="100554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F2BB52-BD0E-425C-BE82-62C833A89DDD}"/>
                  </a:ext>
                </a:extLst>
              </p:cNvPr>
              <p:cNvSpPr txBox="1"/>
              <p:nvPr/>
            </p:nvSpPr>
            <p:spPr>
              <a:xfrm>
                <a:off x="2432115" y="118609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24842-75E3-466F-926C-4718DEFEA4FA}"/>
                  </a:ext>
                </a:extLst>
              </p:cNvPr>
              <p:cNvSpPr txBox="1"/>
              <p:nvPr/>
            </p:nvSpPr>
            <p:spPr>
              <a:xfrm>
                <a:off x="3609291" y="1184143"/>
                <a:ext cx="760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8-K-1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5413754-51A6-46AA-8FF6-21072F309844}"/>
                  </a:ext>
                </a:extLst>
              </p:cNvPr>
              <p:cNvSpPr/>
              <p:nvPr/>
            </p:nvSpPr>
            <p:spPr>
              <a:xfrm>
                <a:off x="2381846" y="1137010"/>
                <a:ext cx="1992588" cy="4635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82AAF3-11F0-4584-B508-1BAFDA352E3F}"/>
                  </a:ext>
                </a:extLst>
              </p:cNvPr>
              <p:cNvSpPr txBox="1"/>
              <p:nvPr/>
            </p:nvSpPr>
            <p:spPr>
              <a:xfrm>
                <a:off x="2899681" y="813150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Match-1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9220F8-6846-4647-BCCC-44EB0B3E7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4830" y="1635243"/>
                <a:ext cx="0" cy="1661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BC5ADDE-7D97-4B41-B738-4DF0907FD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991" y="1631764"/>
                <a:ext cx="0" cy="1869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1A759DF-8EE6-4630-9CEF-F6DC02AC2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1663" y="177908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4BAD15-A81A-4F74-808E-2FA8AEAE43E9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92" y="1770656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4DC391-1571-4BB5-9C08-B59176B3ED13}"/>
              </a:ext>
            </a:extLst>
          </p:cNvPr>
          <p:cNvGrpSpPr/>
          <p:nvPr/>
        </p:nvGrpSpPr>
        <p:grpSpPr>
          <a:xfrm>
            <a:off x="7052121" y="819909"/>
            <a:ext cx="2062315" cy="1157423"/>
            <a:chOff x="4000703" y="801646"/>
            <a:chExt cx="2062315" cy="115742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0E7299-FE7B-4513-B1DE-E55865A86FD4}"/>
                </a:ext>
              </a:extLst>
            </p:cNvPr>
            <p:cNvCxnSpPr>
              <a:cxnSpLocks/>
            </p:cNvCxnSpPr>
            <p:nvPr/>
          </p:nvCxnSpPr>
          <p:spPr>
            <a:xfrm>
              <a:off x="5802113" y="1557315"/>
              <a:ext cx="0" cy="1501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7AF4FD-00FC-4A28-948E-0B54EDFD4118}"/>
                </a:ext>
              </a:extLst>
            </p:cNvPr>
            <p:cNvSpPr txBox="1"/>
            <p:nvPr/>
          </p:nvSpPr>
          <p:spPr>
            <a:xfrm>
              <a:off x="5148618" y="114312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News-3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7D486E-C97F-40DB-8CC5-7166DA21AA3F}"/>
                </a:ext>
              </a:extLst>
            </p:cNvPr>
            <p:cNvSpPr txBox="1"/>
            <p:nvPr/>
          </p:nvSpPr>
          <p:spPr>
            <a:xfrm>
              <a:off x="4000703" y="1152076"/>
              <a:ext cx="765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8-K-3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BB7177-2E2F-4CF3-9422-8EB11129F294}"/>
                </a:ext>
              </a:extLst>
            </p:cNvPr>
            <p:cNvCxnSpPr>
              <a:cxnSpLocks/>
            </p:cNvCxnSpPr>
            <p:nvPr/>
          </p:nvCxnSpPr>
          <p:spPr>
            <a:xfrm>
              <a:off x="4181341" y="1573733"/>
              <a:ext cx="0" cy="1387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3A041E-A58C-4A5B-9979-4AFB7DAF08C7}"/>
                </a:ext>
              </a:extLst>
            </p:cNvPr>
            <p:cNvSpPr txBox="1"/>
            <p:nvPr/>
          </p:nvSpPr>
          <p:spPr>
            <a:xfrm>
              <a:off x="4461962" y="801646"/>
              <a:ext cx="104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Match-3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C35E334-7D3E-4E78-857C-002287910FD6}"/>
                </a:ext>
              </a:extLst>
            </p:cNvPr>
            <p:cNvSpPr/>
            <p:nvPr/>
          </p:nvSpPr>
          <p:spPr>
            <a:xfrm>
              <a:off x="4000703" y="1098744"/>
              <a:ext cx="1992588" cy="4635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A1C366-BD7F-411D-AE48-E4B21A672965}"/>
                </a:ext>
              </a:extLst>
            </p:cNvPr>
            <p:cNvSpPr txBox="1"/>
            <p:nvPr/>
          </p:nvSpPr>
          <p:spPr>
            <a:xfrm>
              <a:off x="4513258" y="1589737"/>
              <a:ext cx="110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TLAG-3&lt;0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DC4645-D36E-4D9F-91B4-5B74F4C07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8040" y="1774531"/>
              <a:ext cx="306936" cy="10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6B6D2B-4BD9-4C4B-9D82-1E63F2EC2E64}"/>
                </a:ext>
              </a:extLst>
            </p:cNvPr>
            <p:cNvCxnSpPr>
              <a:cxnSpLocks/>
            </p:cNvCxnSpPr>
            <p:nvPr/>
          </p:nvCxnSpPr>
          <p:spPr>
            <a:xfrm>
              <a:off x="5560884" y="1778042"/>
              <a:ext cx="241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C2259B-953F-4477-847D-306AD6149221}"/>
              </a:ext>
            </a:extLst>
          </p:cNvPr>
          <p:cNvGrpSpPr/>
          <p:nvPr/>
        </p:nvGrpSpPr>
        <p:grpSpPr>
          <a:xfrm>
            <a:off x="3919036" y="861669"/>
            <a:ext cx="1946497" cy="1115663"/>
            <a:chOff x="3691131" y="861669"/>
            <a:chExt cx="1946497" cy="11156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9D8CBF-7763-4544-8805-04C958F1670A}"/>
                </a:ext>
              </a:extLst>
            </p:cNvPr>
            <p:cNvGrpSpPr/>
            <p:nvPr/>
          </p:nvGrpSpPr>
          <p:grpSpPr>
            <a:xfrm>
              <a:off x="3691131" y="861669"/>
              <a:ext cx="1946497" cy="788022"/>
              <a:chOff x="6262991" y="868888"/>
              <a:chExt cx="1946497" cy="788022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BD4BB6E-DBBE-47FC-B077-DEDD8DCF0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9261" y="1549400"/>
                <a:ext cx="0" cy="10751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D6CE28-709F-461F-B14D-5FFD03C91A08}"/>
                  </a:ext>
                </a:extLst>
              </p:cNvPr>
              <p:cNvSpPr txBox="1"/>
              <p:nvPr/>
            </p:nvSpPr>
            <p:spPr>
              <a:xfrm>
                <a:off x="6309034" y="1178196"/>
                <a:ext cx="1900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News-2</a:t>
                </a:r>
                <a:r>
                  <a:rPr lang="en-US" dirty="0">
                    <a:latin typeface="LM Mono 10" panose="00000509000000000000" pitchFamily="49" charset="0"/>
                    <a:cs typeface="Times New Roman" panose="02020603050405020304" pitchFamily="18" charset="0"/>
                  </a:rPr>
                  <a:t> &amp; </a:t>
                </a:r>
                <a:r>
                  <a:rPr lang="en-US" dirty="0">
                    <a:solidFill>
                      <a:schemeClr val="accent1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8-K-2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DAC114B-D443-4764-AA79-72A63EF277E3}"/>
                  </a:ext>
                </a:extLst>
              </p:cNvPr>
              <p:cNvSpPr/>
              <p:nvPr/>
            </p:nvSpPr>
            <p:spPr>
              <a:xfrm>
                <a:off x="6262991" y="1170978"/>
                <a:ext cx="1900451" cy="36128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11C845-A0A6-4B78-9690-960EADE06B5E}"/>
                  </a:ext>
                </a:extLst>
              </p:cNvPr>
              <p:cNvSpPr txBox="1"/>
              <p:nvPr/>
            </p:nvSpPr>
            <p:spPr>
              <a:xfrm>
                <a:off x="6749674" y="868888"/>
                <a:ext cx="1041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LM Mono 10" panose="00000509000000000000" pitchFamily="49" charset="0"/>
                    <a:cs typeface="Times New Roman" panose="02020603050405020304" pitchFamily="18" charset="0"/>
                  </a:rPr>
                  <a:t>Match-2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6F4BC3-17EC-409E-9A3A-351BAA69E81E}"/>
                </a:ext>
              </a:extLst>
            </p:cNvPr>
            <p:cNvSpPr txBox="1"/>
            <p:nvPr/>
          </p:nvSpPr>
          <p:spPr>
            <a:xfrm>
              <a:off x="4041741" y="1608000"/>
              <a:ext cx="1441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LM Mono 10" panose="00000509000000000000" pitchFamily="49" charset="0"/>
                  <a:cs typeface="Times New Roman" panose="02020603050405020304" pitchFamily="18" charset="0"/>
                </a:rPr>
                <a:t>TLAG-2=0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14459</TotalTime>
  <Words>1190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LM Mono 10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329</cp:revision>
  <dcterms:created xsi:type="dcterms:W3CDTF">2020-03-30T09:10:47Z</dcterms:created>
  <dcterms:modified xsi:type="dcterms:W3CDTF">2020-08-26T07:55:26Z</dcterms:modified>
</cp:coreProperties>
</file>