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TLAG_OP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TLAG_OP: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  <a:p>
            <a:r>
              <a:rPr lang="en-US" sz="1800" dirty="0"/>
              <a:t>ABTONE – Huang et al. 2014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49224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FF0000"/>
                </a:highlight>
              </a:rPr>
              <a:t>190,</a:t>
            </a:r>
            <a:r>
              <a:rPr lang="en-US" altLang="zh-CN" sz="1400" dirty="0">
                <a:highlight>
                  <a:srgbClr val="FF0000"/>
                </a:highlight>
              </a:rPr>
              <a:t>341</a:t>
            </a:r>
            <a:endParaRPr lang="en-US" sz="1400" dirty="0">
              <a:highlight>
                <a:srgbClr val="FF0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4381359" y="6612674"/>
            <a:ext cx="8340569" cy="30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For example, dropping non-positive total asset and book equity, 10-Q words less than 1% quantile etc., see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3713825" y="5918645"/>
            <a:ext cx="7438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1: </a:t>
            </a:r>
            <a:r>
              <a:rPr lang="en-US" dirty="0"/>
              <a:t>Summary statistics</a:t>
            </a:r>
          </a:p>
          <a:p>
            <a:r>
              <a:rPr lang="en-US" b="1" dirty="0"/>
              <a:t>TABLE 2: </a:t>
            </a:r>
            <a:r>
              <a:rPr lang="en-US" dirty="0" err="1"/>
              <a:t>Doc_measure</a:t>
            </a:r>
            <a:r>
              <a:rPr lang="en-US" baseline="-25000" dirty="0" err="1"/>
              <a:t>t</a:t>
            </a:r>
            <a:r>
              <a:rPr lang="en-US" dirty="0"/>
              <a:t>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RET</a:t>
            </a:r>
            <a:r>
              <a:rPr lang="en-US" baseline="-25000" dirty="0" err="1"/>
              <a:t>t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dirty="0" err="1"/>
              <a:t>NEG</a:t>
            </a:r>
            <a:r>
              <a:rPr lang="en-US" baseline="-25000" dirty="0" err="1"/>
              <a:t>t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</a:t>
            </a:r>
            <a:r>
              <a:rPr lang="en-US" dirty="0" err="1"/>
              <a:t>RET</a:t>
            </a:r>
            <a:r>
              <a:rPr lang="en-US" baseline="-25000" dirty="0" err="1"/>
              <a:t>t</a:t>
            </a:r>
            <a:r>
              <a:rPr lang="en-US" dirty="0"/>
              <a:t>*</a:t>
            </a:r>
            <a:r>
              <a:rPr lang="en-US" dirty="0" err="1"/>
              <a:t>NEG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controls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9" y="4085578"/>
            <a:ext cx="2902662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691712"/>
            <a:ext cx="3056439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TABLE 6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8DDF53F-2743-4AA9-9F93-1DF90111ACE2}"/>
              </a:ext>
            </a:extLst>
          </p:cNvPr>
          <p:cNvSpPr txBox="1">
            <a:spLocks/>
          </p:cNvSpPr>
          <p:nvPr/>
        </p:nvSpPr>
        <p:spPr>
          <a:xfrm>
            <a:off x="2195638" y="5236663"/>
            <a:ext cx="4688090" cy="63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TABLE 5: </a:t>
            </a:r>
            <a:r>
              <a:rPr lang="en-US" sz="1400" dirty="0"/>
              <a:t>Integrate ABTONE into my study</a:t>
            </a:r>
          </a:p>
          <a:p>
            <a:r>
              <a:rPr lang="en-US" sz="1400" dirty="0" err="1"/>
              <a:t>ABTONE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RET</a:t>
            </a:r>
            <a:r>
              <a:rPr lang="en-US" sz="1400" baseline="-25000" dirty="0" err="1"/>
              <a:t>t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NEG</a:t>
            </a:r>
            <a:r>
              <a:rPr lang="en-US" sz="1400" baseline="-25000" dirty="0" err="1"/>
              <a:t>t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RET</a:t>
            </a:r>
            <a:r>
              <a:rPr lang="en-US" sz="1400" baseline="-25000" dirty="0" err="1"/>
              <a:t>t</a:t>
            </a:r>
            <a:r>
              <a:rPr lang="en-US" sz="1400" dirty="0"/>
              <a:t>*</a:t>
            </a:r>
            <a:r>
              <a:rPr lang="en-US" sz="1400" dirty="0" err="1"/>
              <a:t>NEG</a:t>
            </a:r>
            <a:r>
              <a:rPr lang="en-US" sz="1400" baseline="-25000" dirty="0" err="1"/>
              <a:t>t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</a:t>
            </a:r>
            <a:endParaRPr lang="en-US" sz="1400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5949057" y="4240031"/>
            <a:ext cx="33249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357916"/>
            <a:ext cx="387037" cy="288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88C0DF-E94B-46B9-9A6E-CF4A3EFA5C24}"/>
              </a:ext>
            </a:extLst>
          </p:cNvPr>
          <p:cNvCxnSpPr>
            <a:cxnSpLocks/>
          </p:cNvCxnSpPr>
          <p:nvPr/>
        </p:nvCxnSpPr>
        <p:spPr>
          <a:xfrm flipV="1">
            <a:off x="9043738" y="3664481"/>
            <a:ext cx="387398" cy="2517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0B23A04E-AC32-454B-809C-1E92A44468F3}"/>
              </a:ext>
            </a:extLst>
          </p:cNvPr>
          <p:cNvSpPr txBox="1">
            <a:spLocks/>
          </p:cNvSpPr>
          <p:nvPr/>
        </p:nvSpPr>
        <p:spPr>
          <a:xfrm>
            <a:off x="9361225" y="3340391"/>
            <a:ext cx="2760857" cy="721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TABLE 3: </a:t>
            </a:r>
            <a:r>
              <a:rPr lang="en-US" sz="1400" dirty="0"/>
              <a:t>summary statistics, with all variables necessary to construct ABTONE and replicate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TABLE 4: </a:t>
            </a:r>
            <a:r>
              <a:rPr lang="en-US" sz="1400" dirty="0"/>
              <a:t>Construct ABTONE; Equation (3)</a:t>
            </a:r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48215"/>
            <a:ext cx="4547951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54376" y="5541028"/>
            <a:ext cx="4310200" cy="149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90319" y="2790393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110,109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1835726"/>
            <a:ext cx="4709644" cy="269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667084"/>
            <a:ext cx="3541080" cy="99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190,546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432873" y="3717005"/>
            <a:ext cx="1076120" cy="277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42304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70" y="5853566"/>
            <a:ext cx="6904318" cy="853514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CEFB5137-87DD-4E93-B9BE-061F8C607CA3}"/>
              </a:ext>
            </a:extLst>
          </p:cNvPr>
          <p:cNvSpPr txBox="1">
            <a:spLocks/>
          </p:cNvSpPr>
          <p:nvPr/>
        </p:nvSpPr>
        <p:spPr>
          <a:xfrm>
            <a:off x="6673566" y="4367321"/>
            <a:ext cx="5380914" cy="1161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CRSP_COMP_EDGAR_IBES_SEG_inner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24,282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17,556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HT1 </a:t>
            </a:r>
            <a:r>
              <a:rPr 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Replicatable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 (T4), but ABTONE main results in my paper not significant (T5)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F4D-C90B-4A89-A8C3-64F405E2864E}"/>
              </a:ext>
            </a:extLst>
          </p:cNvPr>
          <p:cNvGrpSpPr/>
          <p:nvPr/>
        </p:nvGrpSpPr>
        <p:grpSpPr>
          <a:xfrm>
            <a:off x="3663890" y="1870151"/>
            <a:ext cx="6403388" cy="2462152"/>
            <a:chOff x="3663890" y="1870151"/>
            <a:chExt cx="6403388" cy="24621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099D4F-6C30-4491-B8EB-FAE3A0228A18}"/>
                </a:ext>
              </a:extLst>
            </p:cNvPr>
            <p:cNvCxnSpPr/>
            <p:nvPr/>
          </p:nvCxnSpPr>
          <p:spPr>
            <a:xfrm>
              <a:off x="3663890" y="3583827"/>
              <a:ext cx="0" cy="4022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C54882-99DB-4DB8-B3DA-272139E184B7}"/>
                </a:ext>
              </a:extLst>
            </p:cNvPr>
            <p:cNvCxnSpPr/>
            <p:nvPr/>
          </p:nvCxnSpPr>
          <p:spPr>
            <a:xfrm>
              <a:off x="3663890" y="3994951"/>
              <a:ext cx="64033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94F667-04D9-453C-B591-8AB469179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278" y="1870151"/>
              <a:ext cx="0" cy="21378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CDEDDC-2973-47BE-8D87-3EE95E308B66}"/>
                </a:ext>
              </a:extLst>
            </p:cNvPr>
            <p:cNvCxnSpPr>
              <a:cxnSpLocks/>
            </p:cNvCxnSpPr>
            <p:nvPr/>
          </p:nvCxnSpPr>
          <p:spPr>
            <a:xfrm>
              <a:off x="4199138" y="3986074"/>
              <a:ext cx="0" cy="3462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48EF6-F5DF-4F61-A253-409557EFB039}"/>
                </a:ext>
              </a:extLst>
            </p:cNvPr>
            <p:cNvCxnSpPr>
              <a:cxnSpLocks/>
            </p:cNvCxnSpPr>
            <p:nvPr/>
          </p:nvCxnSpPr>
          <p:spPr>
            <a:xfrm>
              <a:off x="9439488" y="3994951"/>
              <a:ext cx="0" cy="337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1390319" y="4343129"/>
            <a:ext cx="5108131" cy="1351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CRSP_COMP_EDGAR_IBES_SEG_left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110,128 </a:t>
            </a:r>
          </a:p>
          <a:p>
            <a:pPr algn="l"/>
            <a:r>
              <a:rPr lang="en-US" sz="1400" dirty="0"/>
              <a:t>         (number of segment set to 1 if missing)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91,660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83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264455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3556680"/>
            <a:ext cx="6361139" cy="1508152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20" y="5201499"/>
            <a:ext cx="4316902" cy="6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583857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 (</a:t>
            </a:r>
            <a:r>
              <a:rPr lang="en-US" sz="2000" b="1" dirty="0">
                <a:highlight>
                  <a:srgbClr val="FF0000"/>
                </a:highlight>
              </a:rPr>
              <a:t>WIP!!!</a:t>
            </a:r>
            <a:r>
              <a:rPr lang="en-US" sz="2000" b="1" dirty="0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id="{41E66663-F524-4F28-8C03-08E42EA4B6D8}"/>
              </a:ext>
            </a:extLst>
          </p:cNvPr>
          <p:cNvSpPr/>
          <p:nvPr/>
        </p:nvSpPr>
        <p:spPr>
          <a:xfrm>
            <a:off x="0" y="3314406"/>
            <a:ext cx="12192000" cy="3543594"/>
          </a:xfrm>
          <a:prstGeom prst="flowChartManualInpu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9577727" y="6567003"/>
            <a:ext cx="2660463" cy="2703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for screening criterion.</a:t>
            </a:r>
          </a:p>
        </p:txBody>
      </p: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4937260" y="103840"/>
            <a:ext cx="2777052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Edgar 8-K data structure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97BD19-6949-4C93-9AC9-C29DCB065747}"/>
              </a:ext>
            </a:extLst>
          </p:cNvPr>
          <p:cNvGrpSpPr/>
          <p:nvPr/>
        </p:nvGrpSpPr>
        <p:grpSpPr>
          <a:xfrm>
            <a:off x="366344" y="1039536"/>
            <a:ext cx="2818258" cy="2984493"/>
            <a:chOff x="237074" y="44425"/>
            <a:chExt cx="2818258" cy="298449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27B255E-88EC-4D65-A207-3F3ED2F6F072}"/>
                </a:ext>
              </a:extLst>
            </p:cNvPr>
            <p:cNvSpPr txBox="1">
              <a:spLocks/>
            </p:cNvSpPr>
            <p:nvPr/>
          </p:nvSpPr>
          <p:spPr>
            <a:xfrm>
              <a:off x="237074" y="1381861"/>
              <a:ext cx="809485" cy="2862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 err="1"/>
                <a:t>cik</a:t>
              </a:r>
              <a:r>
                <a:rPr lang="en-US" sz="1600" dirty="0"/>
                <a:t> - </a:t>
              </a:r>
              <a:r>
                <a:rPr lang="en-US" sz="1600" dirty="0" err="1"/>
                <a:t>rp</a:t>
              </a:r>
              <a:endParaRPr lang="en-US" sz="16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F84DAAA3-3EED-4B29-BA90-7F8EDC7F74D8}"/>
                </a:ext>
              </a:extLst>
            </p:cNvPr>
            <p:cNvSpPr txBox="1">
              <a:spLocks/>
            </p:cNvSpPr>
            <p:nvPr/>
          </p:nvSpPr>
          <p:spPr>
            <a:xfrm>
              <a:off x="1262037" y="841199"/>
              <a:ext cx="809485" cy="2862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1st 8-K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>
                <a:highlight>
                  <a:srgbClr val="FFFF00"/>
                </a:highlight>
              </a:endParaRP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A9130393-A1E9-4D97-8B43-8B78DA7EE153}"/>
                </a:ext>
              </a:extLst>
            </p:cNvPr>
            <p:cNvSpPr txBox="1">
              <a:spLocks/>
            </p:cNvSpPr>
            <p:nvPr/>
          </p:nvSpPr>
          <p:spPr>
            <a:xfrm>
              <a:off x="1232985" y="1335068"/>
              <a:ext cx="976544" cy="305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2nd 8-k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6427C88E-1339-4108-9744-3E4DF9971B3D}"/>
                </a:ext>
              </a:extLst>
            </p:cNvPr>
            <p:cNvSpPr txBox="1">
              <a:spLocks/>
            </p:cNvSpPr>
            <p:nvPr/>
          </p:nvSpPr>
          <p:spPr>
            <a:xfrm>
              <a:off x="1244872" y="1757358"/>
              <a:ext cx="976544" cy="305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3nd 8-k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378DB041-5843-49B3-999F-92AF49E2C0FB}"/>
                </a:ext>
              </a:extLst>
            </p:cNvPr>
            <p:cNvSpPr txBox="1">
              <a:spLocks/>
            </p:cNvSpPr>
            <p:nvPr/>
          </p:nvSpPr>
          <p:spPr>
            <a:xfrm>
              <a:off x="1262037" y="2723580"/>
              <a:ext cx="976544" cy="305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6nd 8-k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C3C4DFC7-67F6-43E8-9751-E1C74F3716DE}"/>
                </a:ext>
              </a:extLst>
            </p:cNvPr>
            <p:cNvSpPr txBox="1">
              <a:spLocks/>
            </p:cNvSpPr>
            <p:nvPr/>
          </p:nvSpPr>
          <p:spPr>
            <a:xfrm>
              <a:off x="2245847" y="355431"/>
              <a:ext cx="809485" cy="2862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Item 1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2033AC92-F7A5-4919-B630-B618E37D40AA}"/>
                </a:ext>
              </a:extLst>
            </p:cNvPr>
            <p:cNvSpPr txBox="1">
              <a:spLocks/>
            </p:cNvSpPr>
            <p:nvPr/>
          </p:nvSpPr>
          <p:spPr>
            <a:xfrm>
              <a:off x="1364719" y="488509"/>
              <a:ext cx="736849" cy="3516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/>
                <a:t>filing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b="1" dirty="0">
                <a:highlight>
                  <a:srgbClr val="FFFF00"/>
                </a:highlight>
              </a:endParaRPr>
            </a:p>
          </p:txBody>
        </p: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35CD450B-D73B-4F30-B611-41CFFD1BC7D4}"/>
                </a:ext>
              </a:extLst>
            </p:cNvPr>
            <p:cNvSpPr txBox="1">
              <a:spLocks/>
            </p:cNvSpPr>
            <p:nvPr/>
          </p:nvSpPr>
          <p:spPr>
            <a:xfrm>
              <a:off x="2282162" y="44425"/>
              <a:ext cx="736849" cy="3516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/>
                <a:t>item</a:t>
              </a: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80522569-3807-422A-85B7-99C251CB5882}"/>
                </a:ext>
              </a:extLst>
            </p:cNvPr>
            <p:cNvSpPr txBox="1">
              <a:spLocks/>
            </p:cNvSpPr>
            <p:nvPr/>
          </p:nvSpPr>
          <p:spPr>
            <a:xfrm>
              <a:off x="2245846" y="662791"/>
              <a:ext cx="809485" cy="2862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Item 2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A6D1714A-7B69-4ACF-869F-71B31009B678}"/>
                </a:ext>
              </a:extLst>
            </p:cNvPr>
            <p:cNvSpPr txBox="1">
              <a:spLocks/>
            </p:cNvSpPr>
            <p:nvPr/>
          </p:nvSpPr>
          <p:spPr>
            <a:xfrm>
              <a:off x="2245846" y="1180408"/>
              <a:ext cx="809485" cy="2862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Item 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>
                <a:highlight>
                  <a:srgbClr val="FFFF00"/>
                </a:highlight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F2D3551-C900-43BB-B856-16E318399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322" y="1128486"/>
              <a:ext cx="301474" cy="397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B885E5-A62B-4CC0-9642-DDCE3534A360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 flipV="1">
              <a:off x="1046559" y="1487737"/>
              <a:ext cx="186426" cy="37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2C521B-026F-4AAE-B3B5-C3E5EC884F13}"/>
                </a:ext>
              </a:extLst>
            </p:cNvPr>
            <p:cNvCxnSpPr>
              <a:cxnSpLocks/>
              <a:stCxn id="5" idx="3"/>
              <a:endCxn id="31" idx="1"/>
            </p:cNvCxnSpPr>
            <p:nvPr/>
          </p:nvCxnSpPr>
          <p:spPr>
            <a:xfrm>
              <a:off x="1046559" y="1525008"/>
              <a:ext cx="198313" cy="385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FAAFD3B-AF35-4013-A63F-A6D3EF643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322" y="1518980"/>
              <a:ext cx="301474" cy="1204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561088A-E2C4-49EE-90E0-5A6438E8E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372" y="585349"/>
              <a:ext cx="383590" cy="387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013B50C-F213-4F4C-A255-E28E8B87B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372" y="823369"/>
              <a:ext cx="428624" cy="148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24354-389E-455A-ABFC-289C0BCC8307}"/>
                </a:ext>
              </a:extLst>
            </p:cNvPr>
            <p:cNvSpPr txBox="1"/>
            <p:nvPr/>
          </p:nvSpPr>
          <p:spPr>
            <a:xfrm>
              <a:off x="1490425" y="2230913"/>
              <a:ext cx="461665" cy="4097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0F1920-F217-4A53-A251-2AE25410A1AA}"/>
                </a:ext>
              </a:extLst>
            </p:cNvPr>
            <p:cNvSpPr txBox="1"/>
            <p:nvPr/>
          </p:nvSpPr>
          <p:spPr>
            <a:xfrm>
              <a:off x="2419755" y="936031"/>
              <a:ext cx="461665" cy="2443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F2E1D6C-82CA-4E01-85B2-E1329B2DCACD}"/>
                </a:ext>
              </a:extLst>
            </p:cNvPr>
            <p:cNvCxnSpPr>
              <a:cxnSpLocks/>
            </p:cNvCxnSpPr>
            <p:nvPr/>
          </p:nvCxnSpPr>
          <p:spPr>
            <a:xfrm>
              <a:off x="1950981" y="966828"/>
              <a:ext cx="370370" cy="3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51A82A-A989-4578-B5A9-D5B7D723C041}"/>
              </a:ext>
            </a:extLst>
          </p:cNvPr>
          <p:cNvSpPr txBox="1"/>
          <p:nvPr/>
        </p:nvSpPr>
        <p:spPr>
          <a:xfrm>
            <a:off x="414748" y="4266178"/>
            <a:ext cx="61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cik</a:t>
            </a:r>
            <a:r>
              <a:rPr lang="en-US" dirty="0"/>
              <a:t> – </a:t>
            </a:r>
            <a:r>
              <a:rPr lang="en-US" dirty="0" err="1"/>
              <a:t>rp</a:t>
            </a:r>
            <a:r>
              <a:rPr lang="en-US" dirty="0"/>
              <a:t>      n8k           item_1      item_2     item_3  …</a:t>
            </a:r>
          </a:p>
        </p:txBody>
      </p:sp>
    </p:spTree>
    <p:extLst>
      <p:ext uri="{BB962C8B-B14F-4D97-AF65-F5344CB8AC3E}">
        <p14:creationId xmlns:p14="http://schemas.microsoft.com/office/powerpoint/2010/main" val="311706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1391</Words>
  <Application>Microsoft Office PowerPoint</Application>
  <PresentationFormat>Widescreen</PresentationFormat>
  <Paragraphs>152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223</cp:revision>
  <dcterms:created xsi:type="dcterms:W3CDTF">2020-03-30T09:10:47Z</dcterms:created>
  <dcterms:modified xsi:type="dcterms:W3CDTF">2020-04-26T20:12:23Z</dcterms:modified>
</cp:coreProperties>
</file>