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 (10-Q?)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175614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343667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</a:t>
            </a:r>
            <a:r>
              <a:rPr lang="en-US" sz="2200" b="1"/>
              <a:t>be negative</a:t>
            </a:r>
            <a:endParaRPr lang="en-US" sz="2200" b="1" dirty="0"/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5"/>
            <a:ext cx="9815742" cy="326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6038663" y="908030"/>
            <a:ext cx="2770173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Quality (right label?)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73706"/>
            <a:ext cx="0" cy="1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/>
          <p:nvPr/>
        </p:nvCxnSpPr>
        <p:spPr>
          <a:xfrm>
            <a:off x="4082619" y="1100451"/>
            <a:ext cx="1677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668979" y="1209338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1,321,088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1,320,577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210377"/>
            <a:ext cx="3826368" cy="14967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Segment: 2007 – 2020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750,753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6112478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303,294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FF0000"/>
                </a:highlight>
              </a:rPr>
              <a:t>190,546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08173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Merging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3963880" y="6487946"/>
            <a:ext cx="8340569" cy="301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For example, dropping non-positive total asset and book equity, 10-Q words less than 1% quantile etc., see code.</a:t>
            </a:r>
          </a:p>
        </p:txBody>
      </p: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48215"/>
            <a:ext cx="4547951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54376" y="5541028"/>
            <a:ext cx="4310200" cy="1496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90319" y="2790393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110,109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1835726"/>
            <a:ext cx="4709644" cy="269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667084"/>
            <a:ext cx="3541080" cy="99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190,546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432873" y="3717005"/>
            <a:ext cx="1076120" cy="277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42304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70" y="5853566"/>
            <a:ext cx="6904318" cy="853514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CEFB5137-87DD-4E93-B9BE-061F8C607CA3}"/>
              </a:ext>
            </a:extLst>
          </p:cNvPr>
          <p:cNvSpPr txBox="1">
            <a:spLocks/>
          </p:cNvSpPr>
          <p:nvPr/>
        </p:nvSpPr>
        <p:spPr>
          <a:xfrm>
            <a:off x="6673566" y="4367321"/>
            <a:ext cx="5380914" cy="116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CRSP_COMPUSTAT_EDGAR_IBES_SEG_inner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24,282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17,556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F4D-C90B-4A89-A8C3-64F405E2864E}"/>
              </a:ext>
            </a:extLst>
          </p:cNvPr>
          <p:cNvGrpSpPr/>
          <p:nvPr/>
        </p:nvGrpSpPr>
        <p:grpSpPr>
          <a:xfrm>
            <a:off x="3663890" y="1870151"/>
            <a:ext cx="6403388" cy="2462152"/>
            <a:chOff x="3663890" y="1870151"/>
            <a:chExt cx="6403388" cy="24621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099D4F-6C30-4491-B8EB-FAE3A0228A18}"/>
                </a:ext>
              </a:extLst>
            </p:cNvPr>
            <p:cNvCxnSpPr/>
            <p:nvPr/>
          </p:nvCxnSpPr>
          <p:spPr>
            <a:xfrm>
              <a:off x="3663890" y="3583827"/>
              <a:ext cx="0" cy="40224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C54882-99DB-4DB8-B3DA-272139E184B7}"/>
                </a:ext>
              </a:extLst>
            </p:cNvPr>
            <p:cNvCxnSpPr/>
            <p:nvPr/>
          </p:nvCxnSpPr>
          <p:spPr>
            <a:xfrm>
              <a:off x="3663890" y="3994951"/>
              <a:ext cx="64033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94F667-04D9-453C-B591-8AB469179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278" y="1870151"/>
              <a:ext cx="0" cy="21378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CDEDDC-2973-47BE-8D87-3EE95E308B66}"/>
                </a:ext>
              </a:extLst>
            </p:cNvPr>
            <p:cNvCxnSpPr>
              <a:cxnSpLocks/>
            </p:cNvCxnSpPr>
            <p:nvPr/>
          </p:nvCxnSpPr>
          <p:spPr>
            <a:xfrm>
              <a:off x="4199138" y="3986074"/>
              <a:ext cx="0" cy="3462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4948EF6-F5DF-4F61-A253-409557EFB039}"/>
                </a:ext>
              </a:extLst>
            </p:cNvPr>
            <p:cNvCxnSpPr>
              <a:cxnSpLocks/>
            </p:cNvCxnSpPr>
            <p:nvPr/>
          </p:nvCxnSpPr>
          <p:spPr>
            <a:xfrm>
              <a:off x="9439488" y="3994951"/>
              <a:ext cx="0" cy="337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1390319" y="4343129"/>
            <a:ext cx="5108131" cy="1351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CRSP_COMPUSTAT_EDGAR_IBES_SEG_left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110,128 </a:t>
            </a:r>
          </a:p>
          <a:p>
            <a:pPr algn="l"/>
            <a:r>
              <a:rPr lang="en-US" sz="1400" dirty="0"/>
              <a:t>         (number of segment set to 1 if missing)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91,660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83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5224709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total number of 10-Q words less than 1% threshold of the merged sample (1185 words): </a:t>
            </a:r>
            <a:r>
              <a:rPr lang="en-US" sz="1400" dirty="0">
                <a:highlight>
                  <a:srgbClr val="FF0000"/>
                </a:highlight>
              </a:rPr>
              <a:t>300,806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583857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 (</a:t>
            </a:r>
            <a:r>
              <a:rPr lang="en-US" sz="2000" b="1" dirty="0">
                <a:highlight>
                  <a:srgbClr val="FF0000"/>
                </a:highlight>
              </a:rPr>
              <a:t>WIP!!!</a:t>
            </a:r>
            <a:r>
              <a:rPr lang="en-US" sz="2000" b="1" dirty="0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2611C16-BC35-445B-B65A-89F53F322CB1}"/>
              </a:ext>
            </a:extLst>
          </p:cNvPr>
          <p:cNvSpPr txBox="1">
            <a:spLocks/>
          </p:cNvSpPr>
          <p:nvPr/>
        </p:nvSpPr>
        <p:spPr>
          <a:xfrm>
            <a:off x="8055956" y="2468683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982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112</cp:revision>
  <dcterms:created xsi:type="dcterms:W3CDTF">2020-03-30T09:10:47Z</dcterms:created>
  <dcterms:modified xsi:type="dcterms:W3CDTF">2020-04-19T21:23:02Z</dcterms:modified>
</cp:coreProperties>
</file>