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2918400" cx="21945600"/>
  <p:notesSz cx="6858000" cy="9144000"/>
  <p:embeddedFontLst>
    <p:embeddedFont>
      <p:font typeface="Quattrocento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68">
          <p15:clr>
            <a:srgbClr val="000000"/>
          </p15:clr>
        </p15:guide>
        <p15:guide id="2" pos="6912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68" orient="horz"/>
        <p:guide pos="691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QuattrocentoSans-boldItalic.fntdata"/><Relationship Id="rId9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QuattrocentoSans-regular.fntdata"/><Relationship Id="rId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645920" y="5387342"/>
            <a:ext cx="18653759" cy="11460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Calibri"/>
              <a:buNone/>
              <a:defRPr sz="1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743200" y="17289781"/>
            <a:ext cx="16459200" cy="7947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sz="432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6pPr>
            <a:lvl7pPr lvl="6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7pPr>
            <a:lvl8pPr lvl="7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8pPr>
            <a:lvl9pPr lvl="8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1508760" y="30510488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7269480" y="30510488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5499080" y="30510488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529590" y="9742171"/>
            <a:ext cx="20886422" cy="1892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1508760" y="30510488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7269480" y="30510488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15499080" y="30510488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122420" y="13335001"/>
            <a:ext cx="27896822" cy="4732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-5478780" y="8740141"/>
            <a:ext cx="27896822" cy="13921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1508760" y="30510488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7269480" y="30510488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15499080" y="30510488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1508760" y="30510488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7269480" y="30510488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5499080" y="30510488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1497331" y="8206749"/>
            <a:ext cx="18928080" cy="13693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Calibri"/>
              <a:buNone/>
              <a:defRPr sz="1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497331" y="22029430"/>
            <a:ext cx="18928080" cy="7200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4320"/>
              <a:buNone/>
              <a:defRPr sz="432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3840"/>
              <a:buNone/>
              <a:defRPr sz="384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3840"/>
              <a:buNone/>
              <a:defRPr sz="384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3840"/>
              <a:buNone/>
              <a:defRPr sz="384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3840"/>
              <a:buNone/>
              <a:defRPr sz="384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3840"/>
              <a:buNone/>
              <a:defRPr sz="384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3840"/>
              <a:buNone/>
              <a:defRPr sz="384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1508760" y="30510488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7269480" y="30510488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15499080" y="30510488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508760" y="8763000"/>
            <a:ext cx="932688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11109960" y="8763000"/>
            <a:ext cx="932688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1508760" y="30510488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7269480" y="30510488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15499080" y="30510488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511618" y="1752607"/>
            <a:ext cx="1892808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511621" y="8069582"/>
            <a:ext cx="9284016" cy="3954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b="1" sz="432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b="1" sz="3840"/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b="1" sz="3840"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b="1" sz="3840"/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b="1" sz="3840"/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b="1" sz="3840"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b="1" sz="384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1511621" y="12024360"/>
            <a:ext cx="9284016" cy="17686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11109961" y="8069582"/>
            <a:ext cx="9329738" cy="3954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b="1" sz="432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b="1" sz="3840"/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b="1" sz="3840"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b="1" sz="3840"/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b="1" sz="3840"/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b="1" sz="3840"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b="1" sz="384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11109961" y="12024360"/>
            <a:ext cx="9329738" cy="17686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1508760" y="30510488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7269480" y="30510488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15499080" y="30510488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1508760" y="30510488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7269480" y="30510488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15499080" y="30510488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1508760" y="30510488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7269480" y="30510488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15499080" y="30510488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1511619" y="2194560"/>
            <a:ext cx="7078027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Calibri"/>
              <a:buNone/>
              <a:defRPr sz="768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9329738" y="4739647"/>
            <a:ext cx="11109960" cy="23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716280" lvl="0" marL="457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Char char="•"/>
              <a:defRPr sz="7680"/>
            </a:lvl1pPr>
            <a:lvl2pPr indent="-65532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720"/>
              <a:buChar char="•"/>
              <a:defRPr sz="6719"/>
            </a:lvl2pPr>
            <a:lvl3pPr indent="-59436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760"/>
              <a:buChar char="•"/>
              <a:defRPr sz="5760"/>
            </a:lvl3pPr>
            <a:lvl4pPr indent="-5334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4pPr>
            <a:lvl5pPr indent="-5334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5pPr>
            <a:lvl6pPr indent="-5334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6pPr>
            <a:lvl7pPr indent="-5334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7pPr>
            <a:lvl8pPr indent="-5334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8pPr>
            <a:lvl9pPr indent="-5334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1511619" y="9875520"/>
            <a:ext cx="7078027" cy="1829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3359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 sz="288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1508760" y="30510488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7269480" y="30510488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15499080" y="30510488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511619" y="2194560"/>
            <a:ext cx="7078027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Calibri"/>
              <a:buNone/>
              <a:defRPr sz="768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9329738" y="4739647"/>
            <a:ext cx="11109960" cy="23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 b="0" i="0" sz="76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720"/>
              <a:buFont typeface="Arial"/>
              <a:buNone/>
              <a:defRPr b="0" i="0" sz="67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511619" y="9875520"/>
            <a:ext cx="7078027" cy="1829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3359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 sz="288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1508760" y="30510488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7269480" y="30510488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15499080" y="30510488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60"/>
              <a:buFont typeface="Calibri"/>
              <a:buNone/>
              <a:defRPr b="0" i="0" sz="105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55320" lvl="0" marL="457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Font typeface="Arial"/>
              <a:buChar char="•"/>
              <a:defRPr b="0" i="0" sz="67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9436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334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02919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Char char="•"/>
              <a:defRPr b="0" i="0" sz="4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292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Char char="•"/>
              <a:defRPr b="0" i="0" sz="4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0292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Char char="•"/>
              <a:defRPr b="0" i="0" sz="4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2920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Char char="•"/>
              <a:defRPr b="0" i="0" sz="4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02920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Char char="•"/>
              <a:defRPr b="0" i="0" sz="4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0292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Char char="•"/>
              <a:defRPr b="0" i="0" sz="4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508760" y="30510488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7269480" y="30510488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5499080" y="30510488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gif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475" y="30719827"/>
            <a:ext cx="5334000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0" y="359686"/>
            <a:ext cx="21945600" cy="3180859"/>
          </a:xfrm>
          <a:prstGeom prst="rect">
            <a:avLst/>
          </a:prstGeom>
          <a:solidFill>
            <a:srgbClr val="A5A5A5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38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nsf.gov/images/logos/nsf1.gif" id="86" name="Google Shape;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03892" y="432754"/>
            <a:ext cx="3197016" cy="297927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4303636" y="534280"/>
            <a:ext cx="13521748" cy="2970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Center for </a:t>
            </a:r>
            <a:r>
              <a:rPr b="1" lang="en-US" sz="8200">
                <a:solidFill>
                  <a:schemeClr val="dk1"/>
                </a:solidFill>
              </a:rPr>
              <a:t>Material Data Science</a:t>
            </a:r>
            <a:r>
              <a:rPr b="1" i="0" lang="en-US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Research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NSF Industry/University Cooperative Research Center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Led by </a:t>
            </a:r>
            <a:r>
              <a:rPr b="1" lang="en-US" sz="3500">
                <a:solidFill>
                  <a:srgbClr val="800000"/>
                </a:solidFill>
              </a:rPr>
              <a:t>Case Western Reserve University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</a:t>
            </a:r>
            <a:r>
              <a:rPr b="1" lang="en-US" sz="3500">
                <a:solidFill>
                  <a:schemeClr val="dk1"/>
                </a:solidFill>
              </a:rPr>
              <a:t>mds-rely</a:t>
            </a:r>
            <a:r>
              <a:rPr b="1" i="0" lang="en-US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.org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530159" y="5601425"/>
            <a:ext cx="205398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Principal Investigators, C</a:t>
            </a:r>
            <a:r>
              <a:rPr b="0" i="0" lang="en-US" sz="4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o-Investigators, and Graduate Students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University, Department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DATE</a:t>
            </a:r>
            <a:endParaRPr b="0" i="0" sz="4000" u="none" cap="none" strike="noStrike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20763" y="9782081"/>
            <a:ext cx="9774900" cy="28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Please include a brief description of the project,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including:</a:t>
            </a:r>
            <a:endParaRPr/>
          </a:p>
          <a:p>
            <a:pPr indent="-504825" lvl="0" marL="504825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3500"/>
              <a:buFont typeface="Noto Sans Symbols"/>
              <a:buChar char="▪"/>
            </a:pPr>
            <a:r>
              <a:rPr b="0" i="0" lang="en-US" sz="3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Goals / objectives</a:t>
            </a:r>
            <a:endParaRPr/>
          </a:p>
          <a:p>
            <a:pPr indent="-504825" lvl="0" marL="504825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500"/>
              <a:buFont typeface="Noto Sans Symbols"/>
              <a:buChar char="▪"/>
            </a:pPr>
            <a:r>
              <a:rPr b="0" i="0" lang="en-US" sz="3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Relevance to industry</a:t>
            </a:r>
            <a:endParaRPr b="0" i="0" sz="35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504825" lvl="0" marL="504825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500"/>
              <a:buFont typeface="Noto Sans Symbols"/>
              <a:buChar char="▪"/>
            </a:pPr>
            <a:r>
              <a:rPr b="0" i="0" lang="en-US" sz="3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Deliverables</a:t>
            </a:r>
            <a:endParaRPr b="0" i="0" sz="35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90" name="Google Shape;90;p13"/>
          <p:cNvCxnSpPr/>
          <p:nvPr/>
        </p:nvCxnSpPr>
        <p:spPr>
          <a:xfrm flipH="1" rot="10800000">
            <a:off x="5448481" y="35776286"/>
            <a:ext cx="8901350" cy="34592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13"/>
          <p:cNvSpPr/>
          <p:nvPr/>
        </p:nvSpPr>
        <p:spPr>
          <a:xfrm>
            <a:off x="0" y="31547591"/>
            <a:ext cx="5906079" cy="1032074"/>
          </a:xfrm>
          <a:prstGeom prst="rect">
            <a:avLst/>
          </a:prstGeom>
          <a:solidFill>
            <a:srgbClr val="BFBFBF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38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16051706" y="31643844"/>
            <a:ext cx="5946803" cy="935821"/>
          </a:xfrm>
          <a:prstGeom prst="rect">
            <a:avLst/>
          </a:prstGeom>
          <a:solidFill>
            <a:srgbClr val="BFBFBF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38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17666" y="8690419"/>
            <a:ext cx="10071900" cy="78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DESCRIPTION  </a:t>
            </a:r>
            <a:endParaRPr b="1" i="0" sz="4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323778" y="16748766"/>
            <a:ext cx="10246601" cy="7848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DESCRIPTION</a:t>
            </a:r>
            <a:endParaRPr b="1" i="0" sz="4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11310677" y="8690419"/>
            <a:ext cx="10071900" cy="78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DESCRIPTION</a:t>
            </a:r>
            <a:endParaRPr b="1" i="0" sz="4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11416789" y="24323000"/>
            <a:ext cx="10071758" cy="7848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LEVERAGED TECHNOLOGIES</a:t>
            </a:r>
            <a:endParaRPr b="1" i="0" sz="4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1416789" y="16808614"/>
            <a:ext cx="10071758" cy="7848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DESCRIPTION</a:t>
            </a:r>
            <a:endParaRPr b="1" i="0" sz="4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323778" y="24266009"/>
            <a:ext cx="10071758" cy="7848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MILESTONES</a:t>
            </a:r>
            <a:endParaRPr b="1" i="0" sz="4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489528" y="20500014"/>
            <a:ext cx="9824491" cy="2285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Equation guidelines</a:t>
            </a:r>
            <a:endParaRPr/>
          </a:p>
          <a:p>
            <a:pPr indent="-504825" lvl="0" marL="504825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3500"/>
              <a:buFont typeface="Noto Sans Symbols"/>
              <a:buChar char="▪"/>
            </a:pPr>
            <a:r>
              <a:rPr b="0" i="0" lang="en-US" sz="3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Paste equations as images rather than equation objects</a:t>
            </a:r>
            <a:endParaRPr/>
          </a:p>
          <a:p>
            <a:pPr indent="-504825" lvl="0" marL="504825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500"/>
              <a:buFont typeface="Noto Sans Symbols"/>
              <a:buChar char="▪"/>
            </a:pPr>
            <a:r>
              <a:rPr b="0" i="0" lang="en-US" sz="3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is to avoid missing math-library issues</a:t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11664056" y="19841056"/>
            <a:ext cx="9824491" cy="282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Image/ graphic guidelines</a:t>
            </a:r>
            <a:endParaRPr/>
          </a:p>
          <a:p>
            <a:pPr indent="-504825" lvl="0" marL="504825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3500"/>
              <a:buFont typeface="Noto Sans Symbols"/>
              <a:buChar char="▪"/>
            </a:pPr>
            <a:r>
              <a:rPr b="0" i="0" lang="en-US" sz="3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 not scale images up by more than 150%</a:t>
            </a:r>
            <a:endParaRPr/>
          </a:p>
          <a:p>
            <a:pPr indent="-504825" lvl="0" marL="504825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500"/>
              <a:buFont typeface="Noto Sans Symbols"/>
              <a:buChar char="▪"/>
            </a:pPr>
            <a:r>
              <a:rPr b="0" i="0" lang="en-US" sz="3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would result in grainy printouts</a:t>
            </a:r>
            <a:endParaRPr/>
          </a:p>
          <a:p>
            <a:pPr indent="-349250" lvl="0" marL="5715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500"/>
              <a:buFont typeface="Noto Sans Symbols"/>
              <a:buNone/>
            </a:pPr>
            <a:r>
              <a:t/>
            </a:r>
            <a:endParaRPr b="0" i="0" sz="35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9250" lvl="0" marL="5715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500"/>
              <a:buFont typeface="Noto Sans Symbols"/>
              <a:buNone/>
            </a:pPr>
            <a:r>
              <a:t/>
            </a:r>
            <a:endParaRPr b="0" i="0" sz="35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11416839" y="9830789"/>
            <a:ext cx="9599100" cy="28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Research methodologies to be used</a:t>
            </a:r>
            <a:endParaRPr/>
          </a:p>
          <a:p>
            <a:pPr indent="-504825" lvl="0" marL="504825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3500"/>
              <a:buFont typeface="Noto Sans Symbols"/>
              <a:buChar char="▪"/>
            </a:pPr>
            <a:r>
              <a:rPr b="0" i="0" lang="en-US" sz="3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Brief description of approach and techniques to be pursued</a:t>
            </a:r>
            <a:endParaRPr/>
          </a:p>
          <a:p>
            <a:pPr indent="-349250" lvl="0" marL="5715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500"/>
              <a:buFont typeface="Noto Sans Symbols"/>
              <a:buNone/>
            </a:pPr>
            <a:r>
              <a:t/>
            </a:r>
            <a:endParaRPr b="0" i="0" sz="35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9250" lvl="0" marL="5715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500"/>
              <a:buFont typeface="Noto Sans Symbols"/>
              <a:buNone/>
            </a:pPr>
            <a:r>
              <a:t/>
            </a:r>
            <a:endParaRPr b="0" i="0" sz="35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392183" y="25554116"/>
            <a:ext cx="9774900" cy="28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Table or Gantt chart of project timeline with major milestones</a:t>
            </a:r>
            <a:endParaRPr/>
          </a:p>
          <a:p>
            <a:pPr indent="-504825" lvl="0" marL="504825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3500"/>
              <a:buFont typeface="Noto Sans Symbols"/>
              <a:buChar char="▪"/>
            </a:pPr>
            <a:r>
              <a:rPr b="0" i="0" lang="en-US" sz="3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Show major project milestones</a:t>
            </a:r>
            <a:endParaRPr/>
          </a:p>
          <a:p>
            <a:pPr indent="-504825" lvl="0" marL="504825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500"/>
              <a:buFont typeface="Noto Sans Symbols"/>
              <a:buChar char="▪"/>
            </a:pPr>
            <a:r>
              <a:rPr b="0" i="0" lang="en-US" sz="3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Include all years, if multi-year project is being proposed</a:t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11416789" y="25622641"/>
            <a:ext cx="9774823" cy="232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Please include a list of any existing technologies or equipment that will be used in the research</a:t>
            </a:r>
            <a:endParaRPr/>
          </a:p>
          <a:p>
            <a:pPr indent="-457200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0033CC"/>
              </a:buClr>
              <a:buSzPts val="3500"/>
              <a:buFont typeface="Noto Sans Symbols"/>
              <a:buChar char="▪"/>
            </a:pPr>
            <a:r>
              <a:rPr b="0" i="0" lang="en-US" sz="3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Description</a:t>
            </a:r>
            <a:endParaRPr/>
          </a:p>
          <a:p>
            <a:pPr indent="-457200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0033CC"/>
              </a:buClr>
              <a:buSzPts val="3500"/>
              <a:buFont typeface="Noto Sans Symbols"/>
              <a:buChar char="▪"/>
            </a:pPr>
            <a:r>
              <a:rPr b="0" i="0" lang="en-US" sz="3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Picture (if applicable)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323778" y="18112692"/>
            <a:ext cx="9774823" cy="1746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Continue description of research methodologies to be used</a:t>
            </a:r>
            <a:endParaRPr/>
          </a:p>
          <a:p>
            <a:pPr indent="-571500" lvl="0" marL="57150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3500"/>
              <a:buFont typeface="Noto Sans Symbols"/>
              <a:buChar char="▪"/>
            </a:pPr>
            <a:r>
              <a:rPr b="0" i="0" lang="en-US" sz="3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Show applicable graphics or equations</a:t>
            </a:r>
            <a:endParaRPr/>
          </a:p>
        </p:txBody>
      </p:sp>
      <p:sp>
        <p:nvSpPr>
          <p:cNvPr id="105" name="Google Shape;105;p13"/>
          <p:cNvSpPr txBox="1"/>
          <p:nvPr/>
        </p:nvSpPr>
        <p:spPr>
          <a:xfrm>
            <a:off x="-988349" y="4730799"/>
            <a:ext cx="2247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 PROPOSAL – RFP Project #    </a:t>
            </a:r>
            <a:endParaRPr b="1" i="0" sz="6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1" y="4004375"/>
            <a:ext cx="6553200" cy="1152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38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15506700" y="4078050"/>
            <a:ext cx="6438900" cy="1152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38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11416789" y="17951344"/>
            <a:ext cx="9774823" cy="1746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Continue description of research methodologies to be used</a:t>
            </a:r>
            <a:endParaRPr/>
          </a:p>
          <a:p>
            <a:pPr indent="-571500" lvl="0" marL="57150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3500"/>
              <a:buFont typeface="Noto Sans Symbols"/>
              <a:buChar char="▪"/>
            </a:pPr>
            <a:r>
              <a:rPr b="0" i="0" lang="en-US" sz="3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Show applicable graphics or equations</a:t>
            </a:r>
            <a:endParaRPr/>
          </a:p>
        </p:txBody>
      </p:sp>
      <p:pic>
        <p:nvPicPr>
          <p:cNvPr id="109" name="Google Shape;10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175" y="1170462"/>
            <a:ext cx="4279824" cy="150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95525" y="31671212"/>
            <a:ext cx="5344164" cy="7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