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40ff09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40ff09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448a6d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448a6d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f142a81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f142a81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f142a8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f142a8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f142a8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f142a8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f142a8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f142a8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40ff09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40ff09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40ff09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40ff09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40ff097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40ff09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40ff097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40ff097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40ff097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40ff097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40ff097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40ff097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f142a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f142a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f8503b9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f8503b9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150" y="33338"/>
            <a:ext cx="883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150" y="488156"/>
            <a:ext cx="8569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55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/>
        </p:nvSpPr>
        <p:spPr>
          <a:xfrm>
            <a:off x="1276250" y="4802983"/>
            <a:ext cx="6692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30000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2400" y="137160"/>
            <a:ext cx="30000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C-tinyGIF.gif"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7224" y="4814255"/>
            <a:ext cx="548700" cy="32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07376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100" y="500063"/>
            <a:ext cx="7759798" cy="3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4732735"/>
            <a:ext cx="9144000" cy="411000"/>
          </a:xfrm>
          <a:prstGeom prst="rect">
            <a:avLst/>
          </a:prstGeom>
          <a:solidFill>
            <a:srgbClr val="45556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630238" y="589360"/>
            <a:ext cx="76041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908425" y="2678906"/>
            <a:ext cx="432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355F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1" y="4732735"/>
            <a:ext cx="1427400" cy="4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6426" y="4732736"/>
            <a:ext cx="1161600" cy="4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474750" y="4749840"/>
            <a:ext cx="6077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C-tinyGIF.gif"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2000" y="4739473"/>
            <a:ext cx="656041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150" y="33338"/>
            <a:ext cx="883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150" y="488156"/>
            <a:ext cx="4208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55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672013" y="488156"/>
            <a:ext cx="4208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55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1276250" y="4802975"/>
            <a:ext cx="6692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ERC-tinyGIF.gif"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7224" y="4814255"/>
            <a:ext cx="548700" cy="32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150" y="33338"/>
            <a:ext cx="883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150" y="488156"/>
            <a:ext cx="8569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55F"/>
              </a:buClr>
              <a:buSzPts val="1600"/>
              <a:buFont typeface="Arial"/>
              <a:buChar char="•"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276250" y="4802975"/>
            <a:ext cx="6373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ERC-tinyGIF.gif"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7224" y="4814255"/>
            <a:ext cx="548700" cy="32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535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sdle.case.edu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02981"/>
            <a:ext cx="9144000" cy="342900"/>
          </a:xfrm>
          <a:prstGeom prst="rect">
            <a:avLst/>
          </a:prstGeom>
          <a:solidFill>
            <a:srgbClr val="455560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11150" y="33338"/>
            <a:ext cx="8832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300" u="none" cap="none" strike="noStrike">
                <a:solidFill>
                  <a:srgbClr val="0035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150" y="488156"/>
            <a:ext cx="8569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20"/>
              </a:spcBef>
              <a:spcAft>
                <a:spcPts val="12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1216857" y="4866898"/>
            <a:ext cx="7145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25" spcFirstLastPara="1" rIns="82025" wrap="square" tIns="41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Roger H. French © 2019     </a:t>
            </a:r>
            <a:r>
              <a:rPr b="0" i="0" lang="en" sz="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"/>
              </a:rPr>
              <a:t>http://sdle.case.edu</a:t>
            </a:r>
            <a:r>
              <a:rPr b="0" i="0" lang="en" sz="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January 1, 2019,  VuGraph  </a:t>
            </a: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298450" y="463153"/>
            <a:ext cx="7186500" cy="0"/>
          </a:xfrm>
          <a:prstGeom prst="straightConnector1">
            <a:avLst/>
          </a:prstGeom>
          <a:noFill/>
          <a:ln cap="flat" cmpd="sng" w="19050">
            <a:solidFill>
              <a:srgbClr val="4555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802980"/>
            <a:ext cx="1193700" cy="3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44444" l="0" r="8231" t="0"/>
          <a:stretch/>
        </p:blipFill>
        <p:spPr>
          <a:xfrm>
            <a:off x="7742800" y="4858875"/>
            <a:ext cx="1078500" cy="2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630238" y="589360"/>
            <a:ext cx="7604100" cy="20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en"/>
              <a:t>Image Processing/Machine Learning on </a:t>
            </a:r>
            <a:r>
              <a:rPr lang="en"/>
              <a:t>Electroluminescence</a:t>
            </a:r>
            <a:r>
              <a:rPr lang="en"/>
              <a:t> Images of Solar Modules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633325" y="2678900"/>
            <a:ext cx="76041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"/>
              </a:spcBef>
              <a:spcAft>
                <a:spcPts val="0"/>
              </a:spcAft>
              <a:buNone/>
            </a:pPr>
            <a:r>
              <a:rPr lang="en"/>
              <a:t>Benjamin Pierce</a:t>
            </a:r>
            <a:endParaRPr/>
          </a:p>
          <a:p>
            <a:pPr indent="0" lvl="0" marL="0" rtl="0" algn="ctr"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"/>
              </a:spcBef>
              <a:spcAft>
                <a:spcPts val="0"/>
              </a:spcAft>
              <a:buNone/>
            </a:pPr>
            <a:r>
              <a:rPr lang="en"/>
              <a:t>Ahmad Maroof Karimi, Justin S Fada, Jiqi Liu,</a:t>
            </a:r>
            <a:endParaRPr/>
          </a:p>
          <a:p>
            <a:pPr indent="0" lvl="0" marL="0" rtl="0" algn="ctr">
              <a:spcBef>
                <a:spcPts val="160"/>
              </a:spcBef>
              <a:spcAft>
                <a:spcPts val="0"/>
              </a:spcAft>
              <a:buNone/>
            </a:pPr>
            <a:r>
              <a:rPr lang="en"/>
              <a:t> Jennifer L Braid, </a:t>
            </a:r>
            <a:r>
              <a:rPr lang="en"/>
              <a:t>Mehmet Koyutürk, Roger H. French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Classification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53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then be classified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more descriptive </a:t>
            </a:r>
            <a:r>
              <a:rPr lang="en"/>
              <a:t>than</a:t>
            </a:r>
            <a:r>
              <a:rPr lang="en"/>
              <a:t> classifying as “bad” or “good”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describe the </a:t>
            </a:r>
            <a:r>
              <a:rPr lang="en"/>
              <a:t>degradation</a:t>
            </a:r>
            <a:r>
              <a:rPr lang="en"/>
              <a:t> of the solar module in terms of its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cracks, corroded areas.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also identify new features that are not apparent to human inspection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subtle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Automated identification of faults in PV modules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Findings-Bag of Visual Words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535675"/>
            <a:ext cx="44478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a “visual dictionary” to classify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done by clustering the feature descriptors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K-means w/ k =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128-dimensional K-means using batches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then compare to similar samples to see if similar features are exhibited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clusters can be identified by human inspection or some automated method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Decision</a:t>
            </a:r>
            <a:r>
              <a:rPr lang="en"/>
              <a:t> Trees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00" y="535675"/>
            <a:ext cx="4289725" cy="321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535675"/>
            <a:ext cx="78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apply technique to larger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on previous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on newer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overall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“normal” or “degraded/bad”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Currently, the most effective models are supervised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CNN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SVM</a:t>
            </a:r>
            <a:endParaRPr b="0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less effective then either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Hopefully, the new model will be more effective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Investigate different feature extraction methods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CNN feature extractors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425" y="932450"/>
            <a:ext cx="4031492" cy="8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775" y="2103600"/>
            <a:ext cx="2229575" cy="4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988" y="2992350"/>
            <a:ext cx="2507152" cy="166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535675"/>
            <a:ext cx="8520600" cy="4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A. M. Karimi, J. S. Fada, J. Liu, J. L. Braid, M. Koyuturk and R. H. French, "Feature Extraction, Supervised and Unsupervised Machine Learning Classification of PV Cell Electroluminescence Images,"  </a:t>
            </a:r>
            <a:r>
              <a:rPr b="0" i="1" lang="en" sz="1200"/>
              <a:t>IEEE 7th World Conference on Photovoltaic Energy Conversion</a:t>
            </a:r>
            <a:r>
              <a:rPr b="0" lang="en" sz="1200"/>
              <a:t>, 2018. </a:t>
            </a:r>
            <a:endParaRPr b="0" sz="12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R. M. Haralick, K. Shanmugam and I. Dinstein, "Textural Features for Image Classification," </a:t>
            </a:r>
            <a:r>
              <a:rPr b="0" i="1" lang="en" sz="1200"/>
              <a:t>IEEE Transactions on Systems, Man, and Cybernetics, </a:t>
            </a:r>
            <a:r>
              <a:rPr b="0" lang="en" sz="1200"/>
              <a:t>Vols. SMC-3, no. 6, pp. 610-621, 1973. </a:t>
            </a:r>
            <a:endParaRPr b="0" sz="12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Bay, H., Ess, A., Tuytelaars, T. and Van Gool, L. (2008). Speeded-Up Robust Features (SURF). </a:t>
            </a:r>
            <a:r>
              <a:rPr b="0" i="1" lang="en" sz="1200"/>
              <a:t>Computer Vision and Image Understanding</a:t>
            </a:r>
            <a:r>
              <a:rPr b="0" lang="en" sz="1200"/>
              <a:t>, 110(3), pp.346-359.</a:t>
            </a:r>
            <a:endParaRPr b="0" sz="12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Lowe, D. (2004). Distinctive Image Features from Scale-Invariant Keypoints. </a:t>
            </a:r>
            <a:r>
              <a:rPr b="0" i="1" lang="en" sz="1200"/>
              <a:t>International Journal of Computer Vision</a:t>
            </a:r>
            <a:r>
              <a:rPr b="0" lang="en" sz="1200"/>
              <a:t>, 60(2), pp.91-110.</a:t>
            </a:r>
            <a:endParaRPr b="0" sz="12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M. Calonder, V. Lepetit, C. Strecha, and P. Fua. (</a:t>
            </a:r>
            <a:r>
              <a:rPr b="0" lang="en" sz="1200"/>
              <a:t>2010). </a:t>
            </a:r>
            <a:r>
              <a:rPr b="0" lang="en" sz="1200"/>
              <a:t>BRIEF: Binary robust independent elementary features. </a:t>
            </a:r>
            <a:r>
              <a:rPr b="0" i="1" lang="en" sz="1200"/>
              <a:t>European Conference on Computer Vision,</a:t>
            </a:r>
            <a:endParaRPr b="0" i="1" sz="12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E. Rublee, V. Rabaud,  K. Konolige, and G. Bradski, (2011). ORB: an efficient alternative to SIFT or SURF. </a:t>
            </a:r>
            <a:r>
              <a:rPr b="0" i="1" lang="en" sz="1200"/>
              <a:t>IEEE International Conference on Computer Vision</a:t>
            </a:r>
            <a:endParaRPr b="0" i="1" sz="12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200"/>
              <a:t>P. F. Alcantarilla, A. Bartoli, and A. J. Davison. Kaze features. </a:t>
            </a:r>
            <a:r>
              <a:rPr b="0" i="1" lang="en" sz="1200"/>
              <a:t>European Conference on Computer Vision</a:t>
            </a:r>
            <a:r>
              <a:rPr b="0" lang="en" sz="1200"/>
              <a:t>,  pp.214–227. Springer, 2012.</a:t>
            </a:r>
            <a:endParaRPr b="0"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 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535675"/>
            <a:ext cx="8520600" cy="4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 was funded by the SURES program of CWRU’s SOURCE office through the generous contributions of the CAA and Dominion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Research was performed at the SDLE Research Center, which was established through funding through the Ohio Third Frontier, Wright Project Program Award tech 12-004.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This material is based upon work supported by the U.S. Department of Energy’s Office of Energy Efficiency and Renewable Energy (EERE) under Solar Energy Technologies Office (SETO) Agreement Number DE-EE0007140.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</a:rPr>
              <a:t>This work made use of the Rider High Performance Computing Resource in the Core Facility for Advanced Research Computing at Case Western Reserve University.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Introduction-</a:t>
            </a:r>
            <a:r>
              <a:rPr lang="en"/>
              <a:t>Motivation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48975" y="535675"/>
            <a:ext cx="52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Solar cell defects may or may not be visible to naked eye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when they are, time consuming to find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 to automate the processing of </a:t>
            </a:r>
            <a:r>
              <a:rPr lang="en"/>
              <a:t>identifying defects by visual inspection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Nondestructive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electroluminescence images to reveal defects easily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350" y="535675"/>
            <a:ext cx="3298500" cy="178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175" y="2655115"/>
            <a:ext cx="3298500" cy="20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</a:t>
            </a:r>
            <a:r>
              <a:rPr lang="en"/>
              <a:t>Electroluminescence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535675"/>
            <a:ext cx="50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of some materials such that when a current is passed through them, they emit 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running solar cells in “reverse”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Putting energy in to get energy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case of solar cells, areas that are flawed (do not produce much energy) are dark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may not be apparent to visual inspection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01" y="881025"/>
            <a:ext cx="2971225" cy="31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675838" y="4831375"/>
            <a:ext cx="5485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https://www.greateyes.de/en/ElectroluminescenceApplications.html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 Processing Pipeline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53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goal is to automate the process of identifying degradation, an image processing pipeline was developed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789500" y="1990125"/>
            <a:ext cx="1205400" cy="8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817550" y="3277675"/>
            <a:ext cx="1149300" cy="8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819050" y="1976475"/>
            <a:ext cx="12054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Exposure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819050" y="3277675"/>
            <a:ext cx="12054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Exposure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2359225" y="2648775"/>
            <a:ext cx="1149300" cy="8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Imaging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900900" y="2648775"/>
            <a:ext cx="1149300" cy="8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Hbase (Hadoop)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386475" y="2648775"/>
            <a:ext cx="1149300" cy="8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CWRU HPC cluster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64850" y="1830475"/>
            <a:ext cx="1149300" cy="8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w/ CNN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872050" y="3277675"/>
            <a:ext cx="1310400" cy="8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cxnSp>
        <p:nvCxnSpPr>
          <p:cNvPr id="132" name="Google Shape;132;p22"/>
          <p:cNvCxnSpPr>
            <a:stCxn id="125" idx="3"/>
            <a:endCxn id="127" idx="1"/>
          </p:cNvCxnSpPr>
          <p:nvPr/>
        </p:nvCxnSpPr>
        <p:spPr>
          <a:xfrm>
            <a:off x="2024450" y="2389875"/>
            <a:ext cx="3348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stCxn id="126" idx="3"/>
            <a:endCxn id="127" idx="1"/>
          </p:cNvCxnSpPr>
          <p:nvPr/>
        </p:nvCxnSpPr>
        <p:spPr>
          <a:xfrm flipH="1" rot="10800000">
            <a:off x="2024450" y="3062275"/>
            <a:ext cx="334800" cy="6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7" idx="3"/>
            <a:endCxn id="128" idx="1"/>
          </p:cNvCxnSpPr>
          <p:nvPr/>
        </p:nvCxnSpPr>
        <p:spPr>
          <a:xfrm>
            <a:off x="3508525" y="3062175"/>
            <a:ext cx="3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endCxn id="129" idx="1"/>
          </p:cNvCxnSpPr>
          <p:nvPr/>
        </p:nvCxnSpPr>
        <p:spPr>
          <a:xfrm>
            <a:off x="5050175" y="3062175"/>
            <a:ext cx="3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29" idx="3"/>
            <a:endCxn id="130" idx="1"/>
          </p:cNvCxnSpPr>
          <p:nvPr/>
        </p:nvCxnSpPr>
        <p:spPr>
          <a:xfrm flipH="1" rot="10800000">
            <a:off x="6535775" y="2243775"/>
            <a:ext cx="429000" cy="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29" idx="3"/>
            <a:endCxn id="131" idx="1"/>
          </p:cNvCxnSpPr>
          <p:nvPr/>
        </p:nvCxnSpPr>
        <p:spPr>
          <a:xfrm>
            <a:off x="6535775" y="3062175"/>
            <a:ext cx="336300" cy="6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/>
          <p:nvPr/>
        </p:nvSpPr>
        <p:spPr>
          <a:xfrm>
            <a:off x="6535725" y="2955325"/>
            <a:ext cx="1934100" cy="1515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Background-Unsupervised vs. Supervised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535675"/>
            <a:ext cx="5298900" cy="4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(general) types of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Requires labeled training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Uses more traditional neural networks + convolutional for images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consuming/costly to label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 not require labeled training data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Minimal human input, can reduce biases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Uses </a:t>
            </a:r>
            <a:r>
              <a:rPr lang="en"/>
              <a:t>variety</a:t>
            </a:r>
            <a:r>
              <a:rPr lang="en"/>
              <a:t> of methods, typically dimensionality reduction + clustering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classify into </a:t>
            </a:r>
            <a:r>
              <a:rPr lang="en"/>
              <a:t>arbitrary</a:t>
            </a:r>
            <a:r>
              <a:rPr lang="en"/>
              <a:t> classes, not limited to pre-specified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approach represented well in the literature, unsupervised less explored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734" y="611249"/>
            <a:ext cx="2782841" cy="39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model improvements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703850"/>
            <a:ext cx="86205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project is to improve the unsupervised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some bug fixes/</a:t>
            </a:r>
            <a:r>
              <a:rPr lang="en"/>
              <a:t>maintenance</a:t>
            </a:r>
            <a:r>
              <a:rPr lang="en"/>
              <a:t> of the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do this by </a:t>
            </a:r>
            <a:r>
              <a:rPr lang="en"/>
              <a:t>improving</a:t>
            </a:r>
            <a:r>
              <a:rPr lang="en"/>
              <a:t> the feature extraction methodology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75" y="1770900"/>
            <a:ext cx="4000400" cy="3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727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Features/Descriptors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535675"/>
            <a:ext cx="52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keypoints/areas of concern that are representative of a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Crack, corroded area,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because ML on 500px X 500px images is </a:t>
            </a:r>
            <a:r>
              <a:rPr lang="en"/>
              <a:t>computationally</a:t>
            </a:r>
            <a:r>
              <a:rPr lang="en"/>
              <a:t> </a:t>
            </a:r>
            <a:r>
              <a:rPr lang="en"/>
              <a:t>expensive/ time consuming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intuitive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describe features with a feature descriptor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terms of location, scale, and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can create bag of visual words to classify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of visual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675" y="535675"/>
            <a:ext cx="1669475" cy="16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676" y="2665950"/>
            <a:ext cx="1669475" cy="166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Feature Extraction methods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535675"/>
            <a:ext cx="85206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Approximation of Gaussian smoothing (SIFT/SURF)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smoothing ≈ detail removal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Computationally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SIFT uses difference of Gaussian, SURF uses determinant of the Hessian as approximation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Corner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corners probably important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FAST keypoints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ORB uses FAST, but different descriptors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Nonlinear diffusion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</a:t>
            </a:r>
            <a:r>
              <a:rPr lang="en"/>
              <a:t> blur out details/noise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Preserve </a:t>
            </a:r>
            <a:r>
              <a:rPr lang="en"/>
              <a:t>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KAZE/AKAZE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276" y="2164625"/>
            <a:ext cx="3453474" cy="227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625" y="4310313"/>
            <a:ext cx="23241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7575" y="0"/>
            <a:ext cx="1996426" cy="14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248975" y="-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Descriptor computation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535675"/>
            <a:ext cx="40503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SIFT uses a histogram of gradients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</a:t>
            </a:r>
            <a:r>
              <a:rPr lang="en"/>
              <a:t> size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example, 16x16 window reduced to 4x4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Boundary</a:t>
            </a:r>
            <a:r>
              <a:rPr lang="en"/>
              <a:t> points also excluded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Helps with orientation independence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Accounts for brightness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pixel difference vs. absolute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shape of descriptors: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4x4 array w/ 8 histograms = 128 dim. feature </a:t>
            </a:r>
            <a:r>
              <a:rPr lang="en"/>
              <a:t>vector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0" y="1584625"/>
            <a:ext cx="4477201" cy="197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4748225" y="4771025"/>
            <a:ext cx="310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Lowe, D. (2004). Distinctive Image Features from Scale-Invariant Keypoints. </a:t>
            </a:r>
            <a:r>
              <a:rPr i="1" lang="en" sz="700">
                <a:solidFill>
                  <a:srgbClr val="FFFFFF"/>
                </a:solidFill>
              </a:rPr>
              <a:t>International Journal of Computer Vision</a:t>
            </a:r>
            <a:r>
              <a:rPr lang="en" sz="700">
                <a:solidFill>
                  <a:srgbClr val="FFFFFF"/>
                </a:solidFill>
              </a:rPr>
              <a:t>, 60(2), pp.91-110.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UV-SDLE-1702">
  <a:themeElements>
    <a:clrScheme name="">
      <a:dk1>
        <a:srgbClr val="003366"/>
      </a:dk1>
      <a:lt1>
        <a:srgbClr val="FFFFFF"/>
      </a:lt1>
      <a:dk2>
        <a:srgbClr val="00355F"/>
      </a:dk2>
      <a:lt2>
        <a:srgbClr val="CCFFFF"/>
      </a:lt2>
      <a:accent1>
        <a:srgbClr val="3366CC"/>
      </a:accent1>
      <a:accent2>
        <a:srgbClr val="00B000"/>
      </a:accent2>
      <a:accent3>
        <a:srgbClr val="AAAEB6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