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944"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6 Yuvarlatılmış Çapraz Köşeli Dikdörtgen"/>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Başlık"/>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tr-TR" smtClean="0"/>
              <a:t>Asıl başlık stili için tıklatın</a:t>
            </a:r>
            <a:endParaRPr kumimoji="0" lang="en-US"/>
          </a:p>
        </p:txBody>
      </p:sp>
      <p:sp>
        <p:nvSpPr>
          <p:cNvPr id="9" name="8 Alt Başlık"/>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10" name="9 Veri Yer Tutucusu"/>
          <p:cNvSpPr>
            <a:spLocks noGrp="1"/>
          </p:cNvSpPr>
          <p:nvPr>
            <p:ph type="dt" sz="half" idx="10"/>
          </p:nvPr>
        </p:nvSpPr>
        <p:spPr>
          <a:xfrm>
            <a:off x="5562600" y="6509004"/>
            <a:ext cx="3002280" cy="274320"/>
          </a:xfrm>
        </p:spPr>
        <p:txBody>
          <a:bodyPr vert="horz" rtlCol="0"/>
          <a:lstStyle>
            <a:extLst/>
          </a:lstStyle>
          <a:p>
            <a:fld id="{139ECA37-39EA-4E16-BCC1-D395E23D4A8A}" type="datetimeFigureOut">
              <a:rPr lang="tr-TR" smtClean="0"/>
              <a:t>26.04.2020</a:t>
            </a:fld>
            <a:endParaRPr lang="tr-TR"/>
          </a:p>
        </p:txBody>
      </p:sp>
      <p:sp>
        <p:nvSpPr>
          <p:cNvPr id="11" name="10 Slayt Numarası Yer Tutucusu"/>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ABA5694-F904-454C-87F4-0D9AA183E187}" type="slidenum">
              <a:rPr lang="tr-TR" smtClean="0"/>
              <a:t>‹#›</a:t>
            </a:fld>
            <a:endParaRPr lang="tr-TR"/>
          </a:p>
        </p:txBody>
      </p:sp>
      <p:sp>
        <p:nvSpPr>
          <p:cNvPr id="12" name="11 Altbilgi Yer Tutucusu"/>
          <p:cNvSpPr>
            <a:spLocks noGrp="1"/>
          </p:cNvSpPr>
          <p:nvPr>
            <p:ph type="ftr" sz="quarter" idx="12"/>
          </p:nvPr>
        </p:nvSpPr>
        <p:spPr>
          <a:xfrm>
            <a:off x="1600200" y="6509004"/>
            <a:ext cx="3907464" cy="274320"/>
          </a:xfrm>
        </p:spPr>
        <p:txBody>
          <a:bodyPr vert="horz" rtlCol="0"/>
          <a:lstStyle>
            <a:extLst/>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139ECA37-39EA-4E16-BCC1-D395E23D4A8A}" type="datetimeFigureOut">
              <a:rPr lang="tr-TR" smtClean="0"/>
              <a:t>26.04.2020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0ABA5694-F904-454C-87F4-0D9AA183E18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lvl1pPr algn="l">
              <a:defRPr/>
            </a:lvl1pPr>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139ECA37-39EA-4E16-BCC1-D395E23D4A8A}" type="datetimeFigureOut">
              <a:rPr lang="tr-TR" smtClean="0"/>
              <a:t>26.04.2020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0ABA5694-F904-454C-87F4-0D9AA183E18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6 Dikdörtgen"/>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139ECA37-39EA-4E16-BCC1-D395E23D4A8A}" type="datetimeFigureOut">
              <a:rPr lang="tr-TR" smtClean="0"/>
              <a:t>26.04.2020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0ABA5694-F904-454C-87F4-0D9AA183E18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7" name="6 Dikdörtgen"/>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8" name="7 Veri Yer Tutucusu"/>
          <p:cNvSpPr>
            <a:spLocks noGrp="1"/>
          </p:cNvSpPr>
          <p:nvPr>
            <p:ph type="dt" sz="half" idx="10"/>
          </p:nvPr>
        </p:nvSpPr>
        <p:spPr>
          <a:xfrm>
            <a:off x="5562600" y="6513670"/>
            <a:ext cx="3002280" cy="274320"/>
          </a:xfrm>
        </p:spPr>
        <p:txBody>
          <a:bodyPr vert="horz" rtlCol="0"/>
          <a:lstStyle>
            <a:extLst/>
          </a:lstStyle>
          <a:p>
            <a:fld id="{139ECA37-39EA-4E16-BCC1-D395E23D4A8A}" type="datetimeFigureOut">
              <a:rPr lang="tr-TR" smtClean="0"/>
              <a:t>26.04.2020</a:t>
            </a:fld>
            <a:endParaRPr lang="tr-TR"/>
          </a:p>
        </p:txBody>
      </p:sp>
      <p:sp>
        <p:nvSpPr>
          <p:cNvPr id="9" name="8 Slayt Numarası Yer Tutucusu"/>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ABA5694-F904-454C-87F4-0D9AA183E187}" type="slidenum">
              <a:rPr lang="tr-TR" smtClean="0"/>
              <a:t>‹#›</a:t>
            </a:fld>
            <a:endParaRPr lang="tr-TR"/>
          </a:p>
        </p:txBody>
      </p:sp>
      <p:sp>
        <p:nvSpPr>
          <p:cNvPr id="10" name="9 Altbilgi Yer Tutucusu"/>
          <p:cNvSpPr>
            <a:spLocks noGrp="1"/>
          </p:cNvSpPr>
          <p:nvPr>
            <p:ph type="ftr" sz="quarter" idx="12"/>
          </p:nvPr>
        </p:nvSpPr>
        <p:spPr>
          <a:xfrm>
            <a:off x="1600200" y="6513670"/>
            <a:ext cx="3907464" cy="274320"/>
          </a:xfrm>
        </p:spPr>
        <p:txBody>
          <a:bodyPr vert="horz" rtlCol="0"/>
          <a:lstStyle>
            <a:extLst/>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139ECA37-39EA-4E16-BCC1-D395E23D4A8A}" type="datetimeFigureOut">
              <a:rPr lang="tr-TR" smtClean="0"/>
              <a:t>26.04.2020</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a:xfrm>
            <a:off x="8641080" y="6514568"/>
            <a:ext cx="464288" cy="274320"/>
          </a:xfrm>
        </p:spPr>
        <p:txBody>
          <a:bodyPr/>
          <a:lstStyle>
            <a:extLst/>
          </a:lstStyle>
          <a:p>
            <a:fld id="{0ABA5694-F904-454C-87F4-0D9AA183E187}" type="slidenum">
              <a:rPr lang="tr-TR" smtClean="0"/>
              <a:t>‹#›</a:t>
            </a:fld>
            <a:endParaRPr lang="tr-TR"/>
          </a:p>
        </p:txBody>
      </p:sp>
      <p:sp>
        <p:nvSpPr>
          <p:cNvPr id="10" name="9 Dikdörtgen"/>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9 Dikdörtgen"/>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10 Dikdörtgen"/>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1 Başlık"/>
          <p:cNvSpPr>
            <a:spLocks noGrp="1"/>
          </p:cNvSpPr>
          <p:nvPr>
            <p:ph type="title"/>
          </p:nvPr>
        </p:nvSpPr>
        <p:spPr>
          <a:xfrm>
            <a:off x="457200" y="251948"/>
            <a:ext cx="8229600" cy="1143000"/>
          </a:xfrm>
        </p:spPr>
        <p:txBody>
          <a:bodyPr anchor="b"/>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139ECA37-39EA-4E16-BCC1-D395E23D4A8A}" type="datetimeFigureOut">
              <a:rPr lang="tr-TR" smtClean="0"/>
              <a:t>26.04.2020</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a:xfrm>
            <a:off x="8641080" y="6514568"/>
            <a:ext cx="464288" cy="274320"/>
          </a:xfrm>
        </p:spPr>
        <p:txBody>
          <a:bodyPr/>
          <a:lstStyle>
            <a:extLst/>
          </a:lstStyle>
          <a:p>
            <a:fld id="{0ABA5694-F904-454C-87F4-0D9AA183E187}"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53218"/>
            <a:ext cx="8229600" cy="1143000"/>
          </a:xfrm>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139ECA37-39EA-4E16-BCC1-D395E23D4A8A}" type="datetimeFigureOut">
              <a:rPr lang="tr-TR" smtClean="0"/>
              <a:t>26.04.2020</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0ABA5694-F904-454C-87F4-0D9AA183E187}" type="slidenum">
              <a:rPr lang="tr-TR" smtClean="0"/>
              <a:t>‹#›</a:t>
            </a:fld>
            <a:endParaRPr lang="tr-TR"/>
          </a:p>
        </p:txBody>
      </p:sp>
      <p:sp>
        <p:nvSpPr>
          <p:cNvPr id="7" name="6 Dikdörtgen"/>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extLst/>
          </a:lstStyle>
          <a:p>
            <a:fld id="{139ECA37-39EA-4E16-BCC1-D395E23D4A8A}" type="datetimeFigureOut">
              <a:rPr lang="tr-TR" smtClean="0"/>
              <a:t>26.04.2020</a:t>
            </a:fld>
            <a:endParaRPr lang="tr-TR"/>
          </a:p>
        </p:txBody>
      </p:sp>
      <p:sp>
        <p:nvSpPr>
          <p:cNvPr id="3" name="2 Altbilgi Yer Tutucusu"/>
          <p:cNvSpPr>
            <a:spLocks noGrp="1"/>
          </p:cNvSpPr>
          <p:nvPr>
            <p:ph type="ftr" sz="quarter" idx="11"/>
          </p:nvPr>
        </p:nvSpPr>
        <p:spPr/>
        <p:txBody>
          <a:bodyPr/>
          <a:lstStyle>
            <a:extLst/>
          </a:lstStyle>
          <a:p>
            <a:endParaRPr lang="tr-TR"/>
          </a:p>
        </p:txBody>
      </p:sp>
      <p:sp>
        <p:nvSpPr>
          <p:cNvPr id="4" name="3 Slayt Numarası Yer Tutucusu"/>
          <p:cNvSpPr>
            <a:spLocks noGrp="1"/>
          </p:cNvSpPr>
          <p:nvPr>
            <p:ph type="sldNum" sz="quarter" idx="12"/>
          </p:nvPr>
        </p:nvSpPr>
        <p:spPr/>
        <p:txBody>
          <a:bodyPr/>
          <a:lstStyle>
            <a:extLst/>
          </a:lstStyle>
          <a:p>
            <a:fld id="{0ABA5694-F904-454C-87F4-0D9AA183E18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2"/>
      </p:bgRef>
    </p:bg>
    <p:spTree>
      <p:nvGrpSpPr>
        <p:cNvPr id="1" name=""/>
        <p:cNvGrpSpPr/>
        <p:nvPr/>
      </p:nvGrpSpPr>
      <p:grpSpPr>
        <a:xfrm>
          <a:off x="0" y="0"/>
          <a:ext cx="0" cy="0"/>
          <a:chOff x="0" y="0"/>
          <a:chExt cx="0" cy="0"/>
        </a:xfrm>
      </p:grpSpPr>
      <p:sp>
        <p:nvSpPr>
          <p:cNvPr id="8" name="7 Dikdörtgen"/>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4963136" y="304800"/>
            <a:ext cx="3931920" cy="762000"/>
          </a:xfrm>
        </p:spPr>
        <p:txBody>
          <a:bodyPr anchor="b"/>
          <a:lstStyle>
            <a:lvl1pPr marL="0" algn="r">
              <a:buNone/>
              <a:defRPr sz="2000" b="1"/>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9" name="8 Veri Yer Tutucusu"/>
          <p:cNvSpPr>
            <a:spLocks noGrp="1"/>
          </p:cNvSpPr>
          <p:nvPr>
            <p:ph type="dt" sz="half" idx="10"/>
          </p:nvPr>
        </p:nvSpPr>
        <p:spPr>
          <a:xfrm>
            <a:off x="5562600" y="6513670"/>
            <a:ext cx="3002280" cy="274320"/>
          </a:xfrm>
        </p:spPr>
        <p:txBody>
          <a:bodyPr vert="horz" rtlCol="0"/>
          <a:lstStyle>
            <a:extLst/>
          </a:lstStyle>
          <a:p>
            <a:fld id="{139ECA37-39EA-4E16-BCC1-D395E23D4A8A}" type="datetimeFigureOut">
              <a:rPr lang="tr-TR" smtClean="0"/>
              <a:t>26.04.2020</a:t>
            </a:fld>
            <a:endParaRPr lang="tr-TR"/>
          </a:p>
        </p:txBody>
      </p:sp>
      <p:sp>
        <p:nvSpPr>
          <p:cNvPr id="10" name="9 Slayt Numarası Yer Tutucusu"/>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ABA5694-F904-454C-87F4-0D9AA183E187}" type="slidenum">
              <a:rPr lang="tr-TR" smtClean="0"/>
              <a:t>‹#›</a:t>
            </a:fld>
            <a:endParaRPr lang="tr-TR"/>
          </a:p>
        </p:txBody>
      </p:sp>
      <p:sp>
        <p:nvSpPr>
          <p:cNvPr id="11" name="10 Altbilgi Yer Tutucusu"/>
          <p:cNvSpPr>
            <a:spLocks noGrp="1"/>
          </p:cNvSpPr>
          <p:nvPr>
            <p:ph type="ftr" sz="quarter" idx="12"/>
          </p:nvPr>
        </p:nvSpPr>
        <p:spPr>
          <a:xfrm>
            <a:off x="1600200" y="6513670"/>
            <a:ext cx="3907464" cy="274320"/>
          </a:xfrm>
        </p:spPr>
        <p:txBody>
          <a:bodyPr vert="horz" rtlCol="0"/>
          <a:lstStyle>
            <a:extLst/>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3040443" y="4724400"/>
            <a:ext cx="5486400" cy="664536"/>
          </a:xfrm>
        </p:spPr>
        <p:txBody>
          <a:bodyPr anchor="b"/>
          <a:lstStyle>
            <a:lvl1pPr marL="0" algn="r">
              <a:buNone/>
              <a:defRPr sz="2000" b="1"/>
            </a:lvl1pPr>
            <a:extLst/>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
        <p:nvSpPr>
          <p:cNvPr id="13" name="12 Resim Yer Tutucusu"/>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tr-TR" smtClean="0">
                <a:solidFill>
                  <a:schemeClr val="lt1"/>
                </a:solidFill>
                <a:latin typeface="+mn-lt"/>
                <a:ea typeface="+mn-ea"/>
                <a:cs typeface="+mn-cs"/>
              </a:rPr>
              <a:t>Resim eklemek için simgeyi tıklatın</a:t>
            </a:r>
            <a:endParaRPr kumimoji="0" lang="en-US" dirty="0">
              <a:solidFill>
                <a:schemeClr val="lt1"/>
              </a:solidFill>
              <a:latin typeface="+mn-lt"/>
              <a:ea typeface="+mn-ea"/>
              <a:cs typeface="+mn-cs"/>
            </a:endParaRPr>
          </a:p>
        </p:txBody>
      </p:sp>
      <p:sp>
        <p:nvSpPr>
          <p:cNvPr id="8" name="7 Veri Yer Tutucusu"/>
          <p:cNvSpPr>
            <a:spLocks noGrp="1"/>
          </p:cNvSpPr>
          <p:nvPr>
            <p:ph type="dt" sz="half" idx="10"/>
          </p:nvPr>
        </p:nvSpPr>
        <p:spPr>
          <a:xfrm>
            <a:off x="5562600" y="6509004"/>
            <a:ext cx="3002280" cy="274320"/>
          </a:xfrm>
        </p:spPr>
        <p:txBody>
          <a:bodyPr vert="horz" rtlCol="0"/>
          <a:lstStyle>
            <a:extLst/>
          </a:lstStyle>
          <a:p>
            <a:fld id="{139ECA37-39EA-4E16-BCC1-D395E23D4A8A}" type="datetimeFigureOut">
              <a:rPr lang="tr-TR" smtClean="0"/>
              <a:t>26.04.2020</a:t>
            </a:fld>
            <a:endParaRPr lang="tr-TR"/>
          </a:p>
        </p:txBody>
      </p:sp>
      <p:sp>
        <p:nvSpPr>
          <p:cNvPr id="9" name="8 Slayt Numarası Yer Tutucusu"/>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ABA5694-F904-454C-87F4-0D9AA183E187}" type="slidenum">
              <a:rPr lang="tr-TR" smtClean="0"/>
              <a:t>‹#›</a:t>
            </a:fld>
            <a:endParaRPr lang="tr-TR"/>
          </a:p>
        </p:txBody>
      </p:sp>
      <p:sp>
        <p:nvSpPr>
          <p:cNvPr id="10" name="9 Altbilgi Yer Tutucusu"/>
          <p:cNvSpPr>
            <a:spLocks noGrp="1"/>
          </p:cNvSpPr>
          <p:nvPr>
            <p:ph type="ftr" sz="quarter" idx="12"/>
          </p:nvPr>
        </p:nvSpPr>
        <p:spPr>
          <a:xfrm>
            <a:off x="1600200" y="6509004"/>
            <a:ext cx="3907464" cy="274320"/>
          </a:xfrm>
        </p:spPr>
        <p:txBody>
          <a:bodyPr vert="horz" rtlCol="0"/>
          <a:lstStyle>
            <a:extLst/>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Yuvarlatılmış Çapraz Köşeli Dikdörtgen"/>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Altbilgi Yer Tutucusu"/>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tr-TR"/>
          </a:p>
        </p:txBody>
      </p:sp>
      <p:sp>
        <p:nvSpPr>
          <p:cNvPr id="14" name="13 Veri Yer Tutucusu"/>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39ECA37-39EA-4E16-BCC1-D395E23D4A8A}" type="datetimeFigureOut">
              <a:rPr lang="tr-TR" smtClean="0"/>
              <a:t>26.04.2020</a:t>
            </a:fld>
            <a:endParaRPr lang="tr-TR"/>
          </a:p>
        </p:txBody>
      </p:sp>
      <p:sp>
        <p:nvSpPr>
          <p:cNvPr id="23" name="22 Slayt Numarası Yer Tutucusu"/>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ABA5694-F904-454C-87F4-0D9AA183E187}" type="slidenum">
              <a:rPr lang="tr-TR" smtClean="0"/>
              <a:t>‹#›</a:t>
            </a:fld>
            <a:endParaRPr lang="tr-TR"/>
          </a:p>
        </p:txBody>
      </p:sp>
      <p:sp>
        <p:nvSpPr>
          <p:cNvPr id="22" name="21 Başlık Yer Tutucusu"/>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esktop\okan-logo.png"/>
          <p:cNvPicPr>
            <a:picLocks noChangeAspect="1" noChangeArrowheads="1"/>
          </p:cNvPicPr>
          <p:nvPr/>
        </p:nvPicPr>
        <p:blipFill>
          <a:blip r:embed="rId2"/>
          <a:srcRect/>
          <a:stretch>
            <a:fillRect/>
          </a:stretch>
        </p:blipFill>
        <p:spPr bwMode="auto">
          <a:xfrm>
            <a:off x="7429520" y="214290"/>
            <a:ext cx="1394102" cy="1126434"/>
          </a:xfrm>
          <a:prstGeom prst="rect">
            <a:avLst/>
          </a:prstGeom>
          <a:noFill/>
        </p:spPr>
      </p:pic>
      <p:sp>
        <p:nvSpPr>
          <p:cNvPr id="7" name="6 İçerik Yer Tutucusu"/>
          <p:cNvSpPr>
            <a:spLocks noGrp="1"/>
          </p:cNvSpPr>
          <p:nvPr>
            <p:ph sz="half" idx="1"/>
          </p:nvPr>
        </p:nvSpPr>
        <p:spPr>
          <a:xfrm>
            <a:off x="428596" y="0"/>
            <a:ext cx="6900882" cy="6034111"/>
          </a:xfrm>
        </p:spPr>
        <p:txBody>
          <a:bodyPr>
            <a:normAutofit/>
          </a:bodyPr>
          <a:lstStyle/>
          <a:p>
            <a:endParaRPr lang="tr-TR" dirty="0" smtClean="0"/>
          </a:p>
          <a:p>
            <a:endParaRPr lang="tr-TR" dirty="0" smtClean="0"/>
          </a:p>
          <a:p>
            <a:r>
              <a:rPr lang="tr-TR" dirty="0" smtClean="0"/>
              <a:t>Ad: </a:t>
            </a:r>
            <a:r>
              <a:rPr lang="tr-TR" dirty="0" err="1" smtClean="0"/>
              <a:t>Altar</a:t>
            </a:r>
            <a:r>
              <a:rPr lang="tr-TR" dirty="0" smtClean="0"/>
              <a:t> Buğra</a:t>
            </a:r>
          </a:p>
          <a:p>
            <a:endParaRPr lang="tr-TR" dirty="0" smtClean="0"/>
          </a:p>
          <a:p>
            <a:r>
              <a:rPr lang="tr-TR" dirty="0" err="1" smtClean="0"/>
              <a:t>Soyad</a:t>
            </a:r>
            <a:r>
              <a:rPr lang="tr-TR" dirty="0" smtClean="0"/>
              <a:t>: BOĞAZ</a:t>
            </a:r>
          </a:p>
          <a:p>
            <a:endParaRPr lang="tr-TR" dirty="0" smtClean="0"/>
          </a:p>
          <a:p>
            <a:r>
              <a:rPr lang="tr-TR" dirty="0" smtClean="0"/>
              <a:t>Proje</a:t>
            </a:r>
            <a:r>
              <a:rPr lang="tr-TR" dirty="0" smtClean="0"/>
              <a:t>: Minimum Yol Bulma</a:t>
            </a:r>
            <a:endParaRPr lang="tr-TR" dirty="0" smtClean="0"/>
          </a:p>
          <a:p>
            <a:endParaRPr lang="tr-TR" dirty="0" smtClean="0"/>
          </a:p>
          <a:p>
            <a:r>
              <a:rPr lang="tr-TR" dirty="0" smtClean="0"/>
              <a:t>Ders: </a:t>
            </a:r>
            <a:r>
              <a:rPr lang="tr-TR" dirty="0" smtClean="0"/>
              <a:t> </a:t>
            </a:r>
            <a:r>
              <a:rPr lang="tr-TR" dirty="0" smtClean="0"/>
              <a:t>Yapay Zeka</a:t>
            </a:r>
            <a:endParaRPr lang="tr-TR" dirty="0" smtClean="0"/>
          </a:p>
          <a:p>
            <a:endParaRPr lang="tr-TR" dirty="0" smtClean="0"/>
          </a:p>
          <a:p>
            <a:r>
              <a:rPr lang="tr-TR" dirty="0" smtClean="0"/>
              <a:t> Numara: 18MY03016	</a:t>
            </a:r>
          </a:p>
          <a:p>
            <a:endParaRPr lang="tr-TR" dirty="0" smtClean="0"/>
          </a:p>
          <a:p>
            <a:r>
              <a:rPr lang="tr-TR" dirty="0" smtClean="0"/>
              <a:t>Danışman </a:t>
            </a:r>
            <a:r>
              <a:rPr lang="tr-TR" dirty="0" err="1" smtClean="0"/>
              <a:t>Ögr</a:t>
            </a:r>
            <a:r>
              <a:rPr lang="tr-TR" dirty="0" smtClean="0"/>
              <a:t>.</a:t>
            </a:r>
            <a:r>
              <a:rPr lang="tr-TR" dirty="0" err="1" smtClean="0"/>
              <a:t>Grv</a:t>
            </a:r>
            <a:r>
              <a:rPr lang="tr-TR" dirty="0" smtClean="0"/>
              <a:t>. : Nilgün İNCEREİS</a:t>
            </a:r>
          </a:p>
          <a:p>
            <a:endParaRPr lang="tr-TR" dirty="0"/>
          </a:p>
        </p:txBody>
      </p:sp>
    </p:spTree>
  </p:cSld>
  <p:clrMapOvr>
    <a:masterClrMapping/>
  </p:clrMapOvr>
  <p:transition>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fontScale="92500" lnSpcReduction="20000"/>
          </a:bodyPr>
          <a:lstStyle/>
          <a:p>
            <a:r>
              <a:rPr lang="tr-TR" dirty="0" smtClean="0"/>
              <a:t>Antalya’dan tek yol Konya’ya var. Fakat Konya’nın maliyeti zaten sıfır. Başladığımız düğüm olduğu için.  İlerlediğimiz yolda en küçük maliyetli düğüm Denizli’dir. Ziyaret edilmiş düğümleri saymadığımız için Denizli’nin maliyeti sınırsız olduğu için maliyetini değiştiremeyiz. Neden bu şekilde olduğunu sorarsanız Denizli’ye yol olmadığı için. Yol olmayan yere gidemeyiz. Bu sebepten Denizli sınırsız maliyet olarak tabloda yer alır.</a:t>
            </a:r>
          </a:p>
          <a:p>
            <a:endParaRPr lang="tr-TR" dirty="0"/>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Desktop\aaa.png"/>
          <p:cNvPicPr>
            <a:picLocks noChangeAspect="1" noChangeArrowheads="1"/>
          </p:cNvPicPr>
          <p:nvPr/>
        </p:nvPicPr>
        <p:blipFill>
          <a:blip r:embed="rId2"/>
          <a:srcRect/>
          <a:stretch>
            <a:fillRect/>
          </a:stretch>
        </p:blipFill>
        <p:spPr bwMode="auto">
          <a:xfrm>
            <a:off x="2571736" y="1500174"/>
            <a:ext cx="3500462" cy="4953484"/>
          </a:xfrm>
          <a:prstGeom prst="rect">
            <a:avLst/>
          </a:prstGeom>
          <a:noFill/>
        </p:spPr>
      </p:pic>
      <p:sp>
        <p:nvSpPr>
          <p:cNvPr id="5" name="4 Dikdörtgen"/>
          <p:cNvSpPr/>
          <p:nvPr/>
        </p:nvSpPr>
        <p:spPr>
          <a:xfrm>
            <a:off x="1285852" y="357166"/>
            <a:ext cx="621138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AFİŞ TASARIMIM</a:t>
            </a:r>
            <a:endParaRPr lang="tr-T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600905"/>
          </a:xfrm>
        </p:spPr>
        <p:txBody>
          <a:bodyPr>
            <a:normAutofit/>
          </a:bodyPr>
          <a:lstStyle/>
          <a:p>
            <a:r>
              <a:rPr lang="tr-TR" sz="2600" dirty="0" smtClean="0"/>
              <a:t>Yapay zeka,  insanlar gibi düşünmek ve eylemlerini taklit etmek için programlanmış makinelerde insan zekasının simülasyonunu ifade eder. Terim, öğrenme ve problem çözme gibi bir insan zihniyle ilişkili özellikler sergileyen herhangi bir makineye de uygulanabilir.Yapay zekanın ideal özelliği, belirli bir hedefe ulaşmak için en iyi şansa sahip eylemleri </a:t>
            </a:r>
            <a:r>
              <a:rPr lang="tr-TR" sz="2600" dirty="0" err="1" smtClean="0"/>
              <a:t>rasyonalize</a:t>
            </a:r>
            <a:r>
              <a:rPr lang="tr-TR" sz="2600" dirty="0" smtClean="0"/>
              <a:t> etme ve alma yeteneğidir.</a:t>
            </a:r>
            <a:endParaRPr lang="tr-TR" sz="2600" dirty="0"/>
          </a:p>
        </p:txBody>
      </p:sp>
      <p:sp>
        <p:nvSpPr>
          <p:cNvPr id="5" name="4 Dikdörtgen"/>
          <p:cNvSpPr/>
          <p:nvPr/>
        </p:nvSpPr>
        <p:spPr>
          <a:xfrm>
            <a:off x="857224" y="285728"/>
            <a:ext cx="767030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YAPAY ZEKA NEDİR ?</a:t>
            </a:r>
            <a:endParaRPr lang="tr-T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200" dirty="0" smtClean="0"/>
              <a:t>Yapay zeka iki farklı kategoriye ayrılabilir: zayıf ve güçlü. Zayıf yapay zeka, belirli bir işi gerçekleştirmek için tasarlanmış bir sistemi içerir. Zayıf AI sistemleri, yukarıdaki satranç örneği gibi video oyunlarını ve Amazon'un </a:t>
            </a:r>
            <a:r>
              <a:rPr lang="tr-TR" sz="2200" dirty="0" err="1" smtClean="0"/>
              <a:t>Alexa</a:t>
            </a:r>
            <a:r>
              <a:rPr lang="tr-TR" sz="2200" dirty="0" smtClean="0"/>
              <a:t> ve </a:t>
            </a:r>
            <a:r>
              <a:rPr lang="tr-TR" sz="2200" dirty="0" err="1" smtClean="0"/>
              <a:t>Apple'ın</a:t>
            </a:r>
            <a:r>
              <a:rPr lang="tr-TR" sz="2200" dirty="0" smtClean="0"/>
              <a:t> </a:t>
            </a:r>
            <a:r>
              <a:rPr lang="tr-TR" sz="2200" dirty="0" err="1" smtClean="0"/>
              <a:t>Siri'si</a:t>
            </a:r>
            <a:r>
              <a:rPr lang="tr-TR" sz="2200" dirty="0" smtClean="0"/>
              <a:t> gibi kişisel asistanları içerir. Asistana bir soru soruyorsun, sana cevap veriyor</a:t>
            </a:r>
            <a:r>
              <a:rPr lang="tr-TR" sz="2200" dirty="0" smtClean="0"/>
              <a:t>.</a:t>
            </a:r>
          </a:p>
          <a:p>
            <a:endParaRPr lang="tr-TR" sz="2200" dirty="0" smtClean="0"/>
          </a:p>
          <a:p>
            <a:r>
              <a:rPr lang="tr-TR" sz="2200" dirty="0" smtClean="0"/>
              <a:t>Güçlü yapay zeka sistemleri, insan benzeri olduğu düşünülen görevleri yerine getiren sistemlerdir. Bunlar daha karmaşık sistemler olma eğilimindedir. Bir kişinin müdahale etmesine gerek kalmadan problem çözmeleri gerekebilecek durumları ele almak üzere programlanırlar.</a:t>
            </a:r>
            <a:endParaRPr lang="tr-TR" sz="2200" dirty="0"/>
          </a:p>
        </p:txBody>
      </p:sp>
      <p:sp>
        <p:nvSpPr>
          <p:cNvPr id="4" name="3 Dikdörtgen"/>
          <p:cNvSpPr/>
          <p:nvPr/>
        </p:nvSpPr>
        <p:spPr>
          <a:xfrm>
            <a:off x="142844" y="357166"/>
            <a:ext cx="9017598"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Yapay </a:t>
            </a:r>
            <a:r>
              <a:rPr lang="tr-TR" sz="36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zekanIn</a:t>
            </a:r>
            <a:r>
              <a:rPr lang="tr-TR"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tr-TR" sz="36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sInIflandIrIlmasI</a:t>
            </a:r>
            <a:endParaRPr lang="tr-TR" sz="3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646236"/>
            <a:ext cx="8229600" cy="4997473"/>
          </a:xfrm>
        </p:spPr>
        <p:txBody>
          <a:bodyPr>
            <a:normAutofit/>
          </a:bodyPr>
          <a:lstStyle/>
          <a:p>
            <a:r>
              <a:rPr lang="tr-TR" sz="2500" dirty="0" err="1" smtClean="0"/>
              <a:t>Dijkstra</a:t>
            </a:r>
            <a:r>
              <a:rPr lang="tr-TR" sz="2500" dirty="0" smtClean="0"/>
              <a:t> algoritması , bir grafikteki düğümler arasındaki, örneğin yol ağlarını temsil edebilecek en kısa yolları bulmak için bir algoritmadır. 1956 yılında bilgisayar bilimcisi </a:t>
            </a:r>
            <a:r>
              <a:rPr lang="tr-TR" sz="2500" dirty="0" err="1" smtClean="0"/>
              <a:t>Edsger</a:t>
            </a:r>
            <a:r>
              <a:rPr lang="tr-TR" sz="2500" dirty="0" smtClean="0"/>
              <a:t> W. </a:t>
            </a:r>
            <a:r>
              <a:rPr lang="tr-TR" sz="2500" dirty="0" err="1" smtClean="0"/>
              <a:t>Dijkstra</a:t>
            </a:r>
            <a:r>
              <a:rPr lang="tr-TR" sz="2500" dirty="0" smtClean="0"/>
              <a:t> tarafından tasarlandı ve üç yıl sonra yayınlandı</a:t>
            </a:r>
            <a:r>
              <a:rPr lang="tr-TR" sz="2500" dirty="0" smtClean="0"/>
              <a:t>.</a:t>
            </a:r>
          </a:p>
          <a:p>
            <a:pPr>
              <a:buNone/>
            </a:pPr>
            <a:endParaRPr lang="tr-TR" sz="2500" dirty="0" smtClean="0"/>
          </a:p>
          <a:p>
            <a:r>
              <a:rPr lang="tr-TR" sz="2500" dirty="0" smtClean="0"/>
              <a:t>Algoritma birçok varyantta bulunur. </a:t>
            </a:r>
            <a:r>
              <a:rPr lang="tr-TR" sz="2500" dirty="0" err="1" smtClean="0"/>
              <a:t>Dijkstra'nın</a:t>
            </a:r>
            <a:r>
              <a:rPr lang="tr-TR" sz="2500" dirty="0" smtClean="0"/>
              <a:t> orijinal algoritması verilen iki düğüm arasındaki en kısa yolu buldu , ancak daha yaygın bir varyant tek bir düğümü "kaynak" düğümü olarak düzeltir ve kaynaktan grafikteki diğer tüm düğümlere en kısa yolları bulur ve en kısa yolu üretir ağacı.</a:t>
            </a:r>
          </a:p>
          <a:p>
            <a:endParaRPr lang="tr-TR" sz="2500" dirty="0"/>
          </a:p>
        </p:txBody>
      </p:sp>
      <p:sp>
        <p:nvSpPr>
          <p:cNvPr id="4" name="3 Dikdörtgen"/>
          <p:cNvSpPr/>
          <p:nvPr/>
        </p:nvSpPr>
        <p:spPr>
          <a:xfrm>
            <a:off x="0" y="428604"/>
            <a:ext cx="9044464" cy="80021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4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DİJKSTRA ALGORİTMASI</a:t>
            </a:r>
            <a:endParaRPr lang="tr-TR" sz="4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000" dirty="0" err="1" smtClean="0"/>
              <a:t>Dijkstra</a:t>
            </a:r>
            <a:r>
              <a:rPr lang="tr-TR" sz="2000" dirty="0" smtClean="0"/>
              <a:t> algoritmasını uygularken bir tane başlangıç noktası belirleriz. Belirlediğimiz ilk noktanın maliyeti sıfır olur. Diğer belirlediğimiz tüm noktaların maliyeti sınırsızdır.</a:t>
            </a:r>
          </a:p>
          <a:p>
            <a:r>
              <a:rPr lang="tr-TR" sz="2000" dirty="0" smtClean="0"/>
              <a:t>Başlangıç olarak Konya’yı seçiyorum ve komşularına maliyetlerini belirliyorum.</a:t>
            </a:r>
          </a:p>
          <a:p>
            <a:endParaRPr lang="tr-TR" sz="2200" dirty="0"/>
          </a:p>
        </p:txBody>
      </p:sp>
      <p:sp>
        <p:nvSpPr>
          <p:cNvPr id="4" name="3 Dikdörtgen"/>
          <p:cNvSpPr/>
          <p:nvPr/>
        </p:nvSpPr>
        <p:spPr>
          <a:xfrm>
            <a:off x="3071802" y="357166"/>
            <a:ext cx="318907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PROJEM</a:t>
            </a:r>
            <a:endParaRPr lang="tr-T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26" name="Picture 2" descr="1"/>
          <p:cNvPicPr>
            <a:picLocks noChangeAspect="1" noChangeArrowheads="1"/>
          </p:cNvPicPr>
          <p:nvPr/>
        </p:nvPicPr>
        <p:blipFill>
          <a:blip r:embed="rId2"/>
          <a:srcRect/>
          <a:stretch>
            <a:fillRect/>
          </a:stretch>
        </p:blipFill>
        <p:spPr bwMode="auto">
          <a:xfrm>
            <a:off x="1500166" y="3286125"/>
            <a:ext cx="5759450" cy="1357321"/>
          </a:xfrm>
          <a:prstGeom prst="rect">
            <a:avLst/>
          </a:prstGeom>
          <a:noFill/>
          <a:ln w="9525">
            <a:noFill/>
            <a:miter lim="800000"/>
            <a:headEnd/>
            <a:tailEnd/>
          </a:ln>
        </p:spPr>
      </p:pic>
      <p:sp>
        <p:nvSpPr>
          <p:cNvPr id="1027" name="Rectangle 3"/>
          <p:cNvSpPr>
            <a:spLocks noChangeArrowheads="1"/>
          </p:cNvSpPr>
          <p:nvPr/>
        </p:nvSpPr>
        <p:spPr bwMode="auto">
          <a:xfrm>
            <a:off x="642910" y="4786322"/>
            <a:ext cx="785818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mj-lt"/>
                <a:ea typeface="Calibri" pitchFamily="34" charset="0"/>
                <a:cs typeface="Times New Roman" pitchFamily="18" charset="0"/>
              </a:rPr>
              <a:t>* Konya düğümü başlangıç olduğu için hep sıfır kalacaktır. Konya’ya komşu olan Eskişehir, Mersin, Antalya’nın fiyatlarını belirleyelim. Diğer tüm düğümlerin maliyeti hala sınırsızdır.</a:t>
            </a:r>
            <a:endParaRPr kumimoji="0" lang="tr-TR" sz="20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14290"/>
            <a:ext cx="8229600" cy="6357982"/>
          </a:xfrm>
        </p:spPr>
        <p:txBody>
          <a:bodyPr>
            <a:normAutofit/>
          </a:bodyPr>
          <a:lstStyle/>
          <a:p>
            <a:r>
              <a:rPr lang="tr-TR" sz="2500" dirty="0" smtClean="0"/>
              <a:t>Devamında 1. Satırdaki en az maliyetli düğümü seçeriz. Ancak dikkat etmemiz gereken konu seçtiğimiz düğümün daha önce ziyaret edilmemiş olmasıdır. En az maliyetli Eskişehir’i seçelim</a:t>
            </a:r>
            <a:r>
              <a:rPr lang="tr-TR" sz="2500" dirty="0" smtClean="0"/>
              <a:t>.</a:t>
            </a:r>
          </a:p>
          <a:p>
            <a:endParaRPr lang="tr-TR" sz="2500" dirty="0" smtClean="0"/>
          </a:p>
          <a:p>
            <a:endParaRPr lang="tr-TR" sz="2500" dirty="0" smtClean="0"/>
          </a:p>
          <a:p>
            <a:endParaRPr lang="tr-TR" sz="2500" dirty="0" smtClean="0"/>
          </a:p>
          <a:p>
            <a:endParaRPr lang="tr-TR" sz="2500" dirty="0" smtClean="0"/>
          </a:p>
          <a:p>
            <a:pPr>
              <a:buNone/>
            </a:pPr>
            <a:endParaRPr lang="tr-TR" sz="2500" dirty="0" smtClean="0"/>
          </a:p>
          <a:p>
            <a:pPr>
              <a:buNone/>
            </a:pPr>
            <a:endParaRPr lang="tr-TR" sz="2500" dirty="0" smtClean="0"/>
          </a:p>
          <a:p>
            <a:endParaRPr lang="tr-TR" sz="2500" dirty="0" smtClean="0"/>
          </a:p>
          <a:p>
            <a:r>
              <a:rPr lang="tr-TR" sz="2500" dirty="0" smtClean="0"/>
              <a:t>Eskişehir’den gidilecek tek yer Sivas. Sivas’a gidiş maliyeti 10 iken 30 yazdık. Çünkü Eskişehir’e gidişin maliyeti 20, Sivas’a gidişin maliyeti 10. İkisini topladığımız zaman 30 oluyor </a:t>
            </a:r>
          </a:p>
          <a:p>
            <a:endParaRPr lang="tr-TR" sz="2500" dirty="0"/>
          </a:p>
        </p:txBody>
      </p:sp>
      <p:pic>
        <p:nvPicPr>
          <p:cNvPr id="19460" name="Picture 4" descr="C:\Desktop\YAPAY ZEKA\adım2.PNG"/>
          <p:cNvPicPr>
            <a:picLocks noChangeAspect="1" noChangeArrowheads="1"/>
          </p:cNvPicPr>
          <p:nvPr/>
        </p:nvPicPr>
        <p:blipFill>
          <a:blip r:embed="rId2"/>
          <a:srcRect/>
          <a:stretch>
            <a:fillRect/>
          </a:stretch>
        </p:blipFill>
        <p:spPr bwMode="auto">
          <a:xfrm>
            <a:off x="1428728" y="2285992"/>
            <a:ext cx="5745162" cy="1771650"/>
          </a:xfrm>
          <a:prstGeom prst="rect">
            <a:avLst/>
          </a:prstGeom>
          <a:noFill/>
        </p:spPr>
      </p:pic>
    </p:spTree>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71480"/>
            <a:ext cx="8229600" cy="5601037"/>
          </a:xfrm>
        </p:spPr>
        <p:txBody>
          <a:bodyPr>
            <a:normAutofit/>
          </a:bodyPr>
          <a:lstStyle/>
          <a:p>
            <a:r>
              <a:rPr lang="tr-TR" sz="2500" dirty="0" smtClean="0"/>
              <a:t>Yola en düşük maliyetli düğümle devam edeceğiz. En düşük maliyetli düğümler Sivas ve Eskişehir. Ancak bu iki düğümü de ziyaret ettiğimiz için haricindeki en düşük maliyetli düğüme yol alacağız. Bütün işlemleri bu şekilde tablomuza göre devam ettireceğiz. Şuana kadarki ilerlediğimiz yolu tabloya aktarıyorum.</a:t>
            </a:r>
            <a:endParaRPr lang="tr-TR" sz="2500" dirty="0"/>
          </a:p>
        </p:txBody>
      </p:sp>
      <p:pic>
        <p:nvPicPr>
          <p:cNvPr id="18433" name="Picture 1" descr="3"/>
          <p:cNvPicPr>
            <a:picLocks noChangeAspect="1" noChangeArrowheads="1"/>
          </p:cNvPicPr>
          <p:nvPr/>
        </p:nvPicPr>
        <p:blipFill>
          <a:blip r:embed="rId2"/>
          <a:srcRect/>
          <a:stretch>
            <a:fillRect/>
          </a:stretch>
        </p:blipFill>
        <p:spPr bwMode="auto">
          <a:xfrm>
            <a:off x="1500166" y="3643314"/>
            <a:ext cx="5735638" cy="1768475"/>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214290"/>
            <a:ext cx="8229600" cy="4526280"/>
          </a:xfrm>
        </p:spPr>
        <p:txBody>
          <a:bodyPr>
            <a:normAutofit/>
          </a:bodyPr>
          <a:lstStyle/>
          <a:p>
            <a:r>
              <a:rPr lang="tr-TR" sz="2600" dirty="0" smtClean="0"/>
              <a:t>Sivas’tan çıkan iki ok var. Niğde ve Mersin. Niğde’ye Sivas’tan maliyet 10, Sivas’ın da 30 maliyeti var. Bu yüzden maliyeti 40 olarak artırırız. Mersin’e olan maliyet ise 40, Sivas’ın maliyetini de ekleyince 70 olur. Önceki maliyet ise 80’di, 70 sayısı 80’den küçük olduğu için Mersin’in maliyetini değiştiririz. </a:t>
            </a:r>
            <a:r>
              <a:rPr lang="tr-TR" sz="2600" dirty="0" err="1" smtClean="0"/>
              <a:t>Dijkstra</a:t>
            </a:r>
            <a:r>
              <a:rPr lang="tr-TR" sz="2600" dirty="0" smtClean="0"/>
              <a:t> algoritmasının olayını burada net olarak görüyoruz. Daha kısa bir yol bulduk.</a:t>
            </a:r>
          </a:p>
          <a:p>
            <a:endParaRPr lang="tr-TR" sz="2600" dirty="0"/>
          </a:p>
        </p:txBody>
      </p:sp>
      <p:pic>
        <p:nvPicPr>
          <p:cNvPr id="4" name="3 Resim" descr="şema"/>
          <p:cNvPicPr/>
          <p:nvPr/>
        </p:nvPicPr>
        <p:blipFill>
          <a:blip r:embed="rId2"/>
          <a:srcRect/>
          <a:stretch>
            <a:fillRect/>
          </a:stretch>
        </p:blipFill>
        <p:spPr bwMode="auto">
          <a:xfrm>
            <a:off x="2714612" y="4071942"/>
            <a:ext cx="3643338" cy="2357454"/>
          </a:xfrm>
          <a:prstGeom prst="rect">
            <a:avLst/>
          </a:prstGeom>
          <a:noFill/>
          <a:ln w="9525">
            <a:noFill/>
            <a:miter lim="800000"/>
            <a:headEnd/>
            <a:tailEnd/>
          </a:ln>
        </p:spPr>
      </p:pic>
    </p:spTree>
  </p:cSld>
  <p:clrMapOvr>
    <a:masterClrMapping/>
  </p:clrMapOvr>
  <p:transition>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357166"/>
            <a:ext cx="8229600" cy="4526280"/>
          </a:xfrm>
        </p:spPr>
        <p:txBody>
          <a:bodyPr/>
          <a:lstStyle/>
          <a:p>
            <a:r>
              <a:rPr lang="tr-TR" dirty="0" smtClean="0"/>
              <a:t>Tabloya göre ilerlediğimizde geriye kalan en düşük maliyetli düğüm Antalya oldu. Diğer tüm düğümleri ziyaret ettik.  Denizli’nin ise maliyeti sonsuz kaldı.</a:t>
            </a:r>
          </a:p>
          <a:p>
            <a:endParaRPr lang="tr-TR" dirty="0"/>
          </a:p>
        </p:txBody>
      </p:sp>
      <p:pic>
        <p:nvPicPr>
          <p:cNvPr id="16385" name="Picture 1" descr="4"/>
          <p:cNvPicPr>
            <a:picLocks noChangeAspect="1" noChangeArrowheads="1"/>
          </p:cNvPicPr>
          <p:nvPr/>
        </p:nvPicPr>
        <p:blipFill>
          <a:blip r:embed="rId2"/>
          <a:srcRect/>
          <a:stretch>
            <a:fillRect/>
          </a:stretch>
        </p:blipFill>
        <p:spPr bwMode="auto">
          <a:xfrm>
            <a:off x="1643042" y="3357562"/>
            <a:ext cx="5735638" cy="176847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öküm">
  <a:themeElements>
    <a:clrScheme name="Döküm">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Döküm">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öküm">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28</TotalTime>
  <Words>589</Words>
  <Application>Microsoft Office PowerPoint</Application>
  <PresentationFormat>Ekran Gösterisi (4:3)</PresentationFormat>
  <Paragraphs>41</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Döküm</vt:lpstr>
      <vt:lpstr>Slayt 1</vt:lpstr>
      <vt:lpstr>Slayt 2</vt:lpstr>
      <vt:lpstr>Slayt 3</vt:lpstr>
      <vt:lpstr>Slayt 4</vt:lpstr>
      <vt:lpstr>Slayt 5</vt:lpstr>
      <vt:lpstr>Slayt 6</vt:lpstr>
      <vt:lpstr>Slayt 7</vt:lpstr>
      <vt:lpstr>Slayt 8</vt:lpstr>
      <vt:lpstr>Slayt 9</vt:lpstr>
      <vt:lpstr>Slayt 10</vt:lpstr>
      <vt:lpstr>Slayt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ALTAR BUĞRA BOĞAZ</dc:creator>
  <cp:lastModifiedBy>ALTAR BUĞRA BOĞAZ</cp:lastModifiedBy>
  <cp:revision>6</cp:revision>
  <dcterms:created xsi:type="dcterms:W3CDTF">2020-04-26T18:19:09Z</dcterms:created>
  <dcterms:modified xsi:type="dcterms:W3CDTF">2020-04-26T18:47:32Z</dcterms:modified>
</cp:coreProperties>
</file>