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letter"/>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51" d="100"/>
          <a:sy n="51" d="100"/>
        </p:scale>
        <p:origin x="2114" y="3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C6B5C4-78A0-4364-897D-F5919A0FD68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87274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6B5C4-78A0-4364-897D-F5919A0FD68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33071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6B5C4-78A0-4364-897D-F5919A0FD68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08701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6B5C4-78A0-4364-897D-F5919A0FD68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51489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6B5C4-78A0-4364-897D-F5919A0FD68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12671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C6B5C4-78A0-4364-897D-F5919A0FD68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307064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6B5C4-78A0-4364-897D-F5919A0FD68C}"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22432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C6B5C4-78A0-4364-897D-F5919A0FD68C}"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7080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6B5C4-78A0-4364-897D-F5919A0FD68C}"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322309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3C6B5C4-78A0-4364-897D-F5919A0FD68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116907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3C6B5C4-78A0-4364-897D-F5919A0FD68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32A69-8236-450D-9A66-AC954808F124}" type="slidenum">
              <a:rPr lang="en-US" smtClean="0"/>
              <a:t>‹#›</a:t>
            </a:fld>
            <a:endParaRPr lang="en-US"/>
          </a:p>
        </p:txBody>
      </p:sp>
    </p:spTree>
    <p:extLst>
      <p:ext uri="{BB962C8B-B14F-4D97-AF65-F5344CB8AC3E}">
        <p14:creationId xmlns:p14="http://schemas.microsoft.com/office/powerpoint/2010/main" val="62087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23C6B5C4-78A0-4364-897D-F5919A0FD68C}" type="datetimeFigureOut">
              <a:rPr lang="en-US" smtClean="0"/>
              <a:t>2/20/2020</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C032A69-8236-450D-9A66-AC954808F124}" type="slidenum">
              <a:rPr lang="en-US" smtClean="0"/>
              <a:t>‹#›</a:t>
            </a:fld>
            <a:endParaRPr lang="en-US"/>
          </a:p>
        </p:txBody>
      </p:sp>
    </p:spTree>
    <p:extLst>
      <p:ext uri="{BB962C8B-B14F-4D97-AF65-F5344CB8AC3E}">
        <p14:creationId xmlns:p14="http://schemas.microsoft.com/office/powerpoint/2010/main" val="1624218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ixabay.com/en/eyes-blue-drawing-isolated-look-309416/" TargetMode="External"/><Relationship Id="rId3" Type="http://schemas.openxmlformats.org/officeDocument/2006/relationships/hyperlink" Target="mailto:krish@uri.edu" TargetMode="External"/><Relationship Id="rId7" Type="http://schemas.openxmlformats.org/officeDocument/2006/relationships/image" Target="../media/image4.png"/><Relationship Id="rId2" Type="http://schemas.openxmlformats.org/officeDocument/2006/relationships/hyperlink" Target="mailto:bflewis@my.uri.edu"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gi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C0CD-C0E0-4ED1-A5D1-CD8F4595FA11}"/>
              </a:ext>
            </a:extLst>
          </p:cNvPr>
          <p:cNvSpPr>
            <a:spLocks noGrp="1"/>
          </p:cNvSpPr>
          <p:nvPr>
            <p:ph type="ctrTitle"/>
          </p:nvPr>
        </p:nvSpPr>
        <p:spPr>
          <a:xfrm>
            <a:off x="1374920" y="1842077"/>
            <a:ext cx="4371975" cy="549092"/>
          </a:xfrm>
        </p:spPr>
        <p:txBody>
          <a:bodyPr>
            <a:normAutofit fontScale="90000"/>
          </a:bodyPr>
          <a:lstStyle/>
          <a:p>
            <a:r>
              <a:rPr lang="en-US" b="1" dirty="0">
                <a:solidFill>
                  <a:schemeClr val="accent1">
                    <a:lumMod val="50000"/>
                  </a:schemeClr>
                </a:solidFill>
              </a:rPr>
              <a:t>We Need Your Help!</a:t>
            </a:r>
            <a:endParaRPr lang="en-US" b="1" dirty="0">
              <a:solidFill>
                <a:schemeClr val="accent1">
                  <a:lumMod val="75000"/>
                </a:schemeClr>
              </a:solidFill>
            </a:endParaRPr>
          </a:p>
        </p:txBody>
      </p:sp>
      <p:sp>
        <p:nvSpPr>
          <p:cNvPr id="3" name="Subtitle 2">
            <a:extLst>
              <a:ext uri="{FF2B5EF4-FFF2-40B4-BE49-F238E27FC236}">
                <a16:creationId xmlns:a16="http://schemas.microsoft.com/office/drawing/2014/main" id="{53ADE0B0-50DA-4A72-82E5-17EFA66B3072}"/>
              </a:ext>
            </a:extLst>
          </p:cNvPr>
          <p:cNvSpPr>
            <a:spLocks noGrp="1"/>
          </p:cNvSpPr>
          <p:nvPr>
            <p:ph type="subTitle" idx="1"/>
          </p:nvPr>
        </p:nvSpPr>
        <p:spPr>
          <a:xfrm>
            <a:off x="1632094" y="2306408"/>
            <a:ext cx="3857625" cy="549092"/>
          </a:xfrm>
        </p:spPr>
        <p:txBody>
          <a:bodyPr>
            <a:normAutofit lnSpcReduction="10000"/>
          </a:bodyPr>
          <a:lstStyle/>
          <a:p>
            <a:r>
              <a:rPr lang="en-US" sz="1800" i="1" dirty="0">
                <a:solidFill>
                  <a:schemeClr val="accent1">
                    <a:lumMod val="50000"/>
                  </a:schemeClr>
                </a:solidFill>
              </a:rPr>
              <a:t>Participants Wanted for </a:t>
            </a:r>
            <a:r>
              <a:rPr lang="en-US" i="1" dirty="0">
                <a:solidFill>
                  <a:schemeClr val="accent1">
                    <a:lumMod val="50000"/>
                  </a:schemeClr>
                </a:solidFill>
              </a:rPr>
              <a:t>Eye Gaze Tracker Study</a:t>
            </a:r>
            <a:endParaRPr lang="en-US" sz="1800" i="1" dirty="0">
              <a:solidFill>
                <a:schemeClr val="accent1">
                  <a:lumMod val="50000"/>
                </a:schemeClr>
              </a:solidFill>
            </a:endParaRPr>
          </a:p>
        </p:txBody>
      </p:sp>
      <p:sp>
        <p:nvSpPr>
          <p:cNvPr id="6" name="TextBox 5">
            <a:extLst>
              <a:ext uri="{FF2B5EF4-FFF2-40B4-BE49-F238E27FC236}">
                <a16:creationId xmlns:a16="http://schemas.microsoft.com/office/drawing/2014/main" id="{C02877C2-15D6-4AA9-B625-40784744F88E}"/>
              </a:ext>
            </a:extLst>
          </p:cNvPr>
          <p:cNvSpPr txBox="1"/>
          <p:nvPr/>
        </p:nvSpPr>
        <p:spPr>
          <a:xfrm>
            <a:off x="159202" y="2888385"/>
            <a:ext cx="6539593" cy="5016758"/>
          </a:xfrm>
          <a:prstGeom prst="rect">
            <a:avLst/>
          </a:prstGeom>
          <a:solidFill>
            <a:schemeClr val="accent1">
              <a:lumMod val="75000"/>
            </a:schemeClr>
          </a:solidFill>
        </p:spPr>
        <p:txBody>
          <a:bodyPr wrap="square" rtlCol="0">
            <a:spAutoFit/>
          </a:bodyPr>
          <a:lstStyle/>
          <a:p>
            <a:r>
              <a:rPr lang="en-US" sz="1600" dirty="0">
                <a:solidFill>
                  <a:schemeClr val="bg1"/>
                </a:solidFill>
              </a:rPr>
              <a:t>PINs are common security measures for aspects like bank accounts and device login. However, so far little work has been done to explore what PIN entry layouts are usable for people using eye gaze trackers. Our goal in this study is to compare three different PIN entry layouts to compare which ones work most effectively for eye gaze tracker users.</a:t>
            </a:r>
          </a:p>
          <a:p>
            <a:endParaRPr lang="en-US" sz="1600" dirty="0">
              <a:solidFill>
                <a:schemeClr val="bg1"/>
              </a:solidFill>
            </a:endParaRPr>
          </a:p>
          <a:p>
            <a:r>
              <a:rPr lang="en-US" sz="1600" dirty="0">
                <a:solidFill>
                  <a:schemeClr val="bg1"/>
                </a:solidFill>
              </a:rPr>
              <a:t>We would like regular users of eye gaze trackers to enter PINs on three different PIN layouts. Afterwards, participants will be asked a few questions about their experience. We will be video-recording the PIN entry for a companion security study as well as recording gaze data from the device. At the end, we will make an audio-recording of participant responses and will be taking notes. No personally identifiable information will be collected.</a:t>
            </a:r>
          </a:p>
          <a:p>
            <a:endParaRPr lang="en-US" sz="1600" dirty="0">
              <a:solidFill>
                <a:schemeClr val="bg1"/>
              </a:solidFill>
            </a:endParaRPr>
          </a:p>
          <a:p>
            <a:r>
              <a:rPr lang="en-US" sz="1600" b="1" dirty="0">
                <a:solidFill>
                  <a:schemeClr val="bg1"/>
                </a:solidFill>
              </a:rPr>
              <a:t>To take part you must:</a:t>
            </a:r>
          </a:p>
          <a:p>
            <a:pPr marL="214313" indent="-214313">
              <a:buFont typeface="Arial" panose="020B0604020202020204" pitchFamily="34" charset="0"/>
              <a:buChar char="•"/>
            </a:pPr>
            <a:r>
              <a:rPr lang="en-US" sz="1600" dirty="0">
                <a:solidFill>
                  <a:schemeClr val="bg1"/>
                </a:solidFill>
              </a:rPr>
              <a:t>Be at least 18 years of age</a:t>
            </a:r>
          </a:p>
          <a:p>
            <a:pPr marL="214313" indent="-214313">
              <a:buFont typeface="Arial" panose="020B0604020202020204" pitchFamily="34" charset="0"/>
              <a:buChar char="•"/>
            </a:pPr>
            <a:r>
              <a:rPr lang="en-US" sz="1600" dirty="0">
                <a:solidFill>
                  <a:schemeClr val="bg1"/>
                </a:solidFill>
              </a:rPr>
              <a:t>Be a regular eye gaze tracker user</a:t>
            </a:r>
          </a:p>
          <a:p>
            <a:pPr marL="214313" indent="-214313">
              <a:buFont typeface="Arial" panose="020B0604020202020204" pitchFamily="34" charset="0"/>
              <a:buChar char="•"/>
            </a:pPr>
            <a:r>
              <a:rPr lang="en-US" sz="1600" b="1" dirty="0">
                <a:solidFill>
                  <a:schemeClr val="bg1"/>
                </a:solidFill>
              </a:rPr>
              <a:t>Not</a:t>
            </a:r>
            <a:r>
              <a:rPr lang="en-US" sz="1600" dirty="0">
                <a:solidFill>
                  <a:schemeClr val="bg1"/>
                </a:solidFill>
              </a:rPr>
              <a:t> have an intellectual or developmental disability</a:t>
            </a:r>
          </a:p>
          <a:p>
            <a:pPr marL="214313" indent="-214313">
              <a:buFont typeface="Arial" panose="020B0604020202020204" pitchFamily="34" charset="0"/>
              <a:buChar char="•"/>
            </a:pPr>
            <a:r>
              <a:rPr lang="en-US" sz="1600" dirty="0">
                <a:solidFill>
                  <a:schemeClr val="bg1"/>
                </a:solidFill>
              </a:rPr>
              <a:t>Be available for approximately 60-minute study </a:t>
            </a:r>
          </a:p>
          <a:p>
            <a:pPr marL="214313" indent="-214313">
              <a:buFont typeface="Arial" panose="020B0604020202020204" pitchFamily="34" charset="0"/>
              <a:buChar char="•"/>
            </a:pPr>
            <a:endParaRPr lang="en-US" sz="1600" dirty="0">
              <a:solidFill>
                <a:schemeClr val="bg1"/>
              </a:solidFill>
            </a:endParaRPr>
          </a:p>
          <a:p>
            <a:r>
              <a:rPr lang="en-US" sz="1600" dirty="0">
                <a:solidFill>
                  <a:schemeClr val="bg1"/>
                </a:solidFill>
              </a:rPr>
              <a:t>Participants will receive a $10 gift card</a:t>
            </a:r>
          </a:p>
        </p:txBody>
      </p:sp>
      <p:sp>
        <p:nvSpPr>
          <p:cNvPr id="7" name="TextBox 6">
            <a:extLst>
              <a:ext uri="{FF2B5EF4-FFF2-40B4-BE49-F238E27FC236}">
                <a16:creationId xmlns:a16="http://schemas.microsoft.com/office/drawing/2014/main" id="{879339D5-F320-4F50-AF63-B0E616359FF3}"/>
              </a:ext>
            </a:extLst>
          </p:cNvPr>
          <p:cNvSpPr txBox="1"/>
          <p:nvPr/>
        </p:nvSpPr>
        <p:spPr>
          <a:xfrm>
            <a:off x="249011" y="8038817"/>
            <a:ext cx="6359977" cy="738664"/>
          </a:xfrm>
          <a:prstGeom prst="rect">
            <a:avLst/>
          </a:prstGeom>
          <a:noFill/>
        </p:spPr>
        <p:txBody>
          <a:bodyPr wrap="square" rtlCol="0">
            <a:spAutoFit/>
          </a:bodyPr>
          <a:lstStyle/>
          <a:p>
            <a:pPr algn="ctr"/>
            <a:r>
              <a:rPr lang="en-US" sz="1400" dirty="0"/>
              <a:t>If you are interested in participating or have any questions please e-mail Brittany Lewis at </a:t>
            </a:r>
            <a:r>
              <a:rPr lang="en-US" sz="1400" b="1" dirty="0">
                <a:hlinkClick r:id="rId2"/>
              </a:rPr>
              <a:t>bflewis@my.uri.edu</a:t>
            </a:r>
            <a:r>
              <a:rPr lang="en-US" sz="1400" b="1" dirty="0"/>
              <a:t> OR </a:t>
            </a:r>
            <a:r>
              <a:rPr lang="en-US" sz="1400" dirty="0"/>
              <a:t>Krishna Venkatasubramanian (PI) at </a:t>
            </a:r>
            <a:r>
              <a:rPr lang="en-US" sz="1400" b="1" dirty="0">
                <a:hlinkClick r:id="rId3"/>
              </a:rPr>
              <a:t>krish@uri.edu</a:t>
            </a:r>
            <a:r>
              <a:rPr lang="en-US" sz="1400" b="1" dirty="0"/>
              <a:t> OR</a:t>
            </a:r>
            <a:r>
              <a:rPr lang="en-US" sz="1400" dirty="0"/>
              <a:t> call </a:t>
            </a:r>
            <a:r>
              <a:rPr lang="en-US" sz="1400" b="1" dirty="0"/>
              <a:t>(401) 218-0617</a:t>
            </a:r>
          </a:p>
        </p:txBody>
      </p:sp>
      <p:pic>
        <p:nvPicPr>
          <p:cNvPr id="13" name="Picture 12">
            <a:extLst>
              <a:ext uri="{FF2B5EF4-FFF2-40B4-BE49-F238E27FC236}">
                <a16:creationId xmlns:a16="http://schemas.microsoft.com/office/drawing/2014/main" id="{FC37677F-11E5-49A9-97A6-4AB3B071826F}"/>
              </a:ext>
            </a:extLst>
          </p:cNvPr>
          <p:cNvPicPr>
            <a:picLocks noChangeAspect="1"/>
          </p:cNvPicPr>
          <p:nvPr/>
        </p:nvPicPr>
        <p:blipFill rotWithShape="1">
          <a:blip r:embed="rId4">
            <a:extLst>
              <a:ext uri="{28A0092B-C50C-407E-A947-70E740481C1C}">
                <a14:useLocalDpi xmlns:a14="http://schemas.microsoft.com/office/drawing/2010/main" val="0"/>
              </a:ext>
            </a:extLst>
          </a:blip>
          <a:srcRect l="12697" r="9626"/>
          <a:stretch/>
        </p:blipFill>
        <p:spPr>
          <a:xfrm>
            <a:off x="0" y="-32385"/>
            <a:ext cx="3012142" cy="1027892"/>
          </a:xfrm>
          <a:prstGeom prst="rect">
            <a:avLst/>
          </a:prstGeom>
        </p:spPr>
      </p:pic>
      <p:pic>
        <p:nvPicPr>
          <p:cNvPr id="19" name="Picture 18">
            <a:extLst>
              <a:ext uri="{FF2B5EF4-FFF2-40B4-BE49-F238E27FC236}">
                <a16:creationId xmlns:a16="http://schemas.microsoft.com/office/drawing/2014/main" id="{AB504645-D243-4F27-A158-C0F2BCEF7A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434" y="56635"/>
            <a:ext cx="938935" cy="849851"/>
          </a:xfrm>
          <a:prstGeom prst="rect">
            <a:avLst/>
          </a:prstGeom>
        </p:spPr>
      </p:pic>
      <p:sp>
        <p:nvSpPr>
          <p:cNvPr id="4" name="Rectangle 3">
            <a:extLst>
              <a:ext uri="{FF2B5EF4-FFF2-40B4-BE49-F238E27FC236}">
                <a16:creationId xmlns:a16="http://schemas.microsoft.com/office/drawing/2014/main" id="{23A9758D-9254-1442-B76B-95C2AE296453}"/>
              </a:ext>
            </a:extLst>
          </p:cNvPr>
          <p:cNvSpPr/>
          <p:nvPr/>
        </p:nvSpPr>
        <p:spPr>
          <a:xfrm>
            <a:off x="179614" y="8810366"/>
            <a:ext cx="6609755" cy="276999"/>
          </a:xfrm>
          <a:prstGeom prst="rect">
            <a:avLst/>
          </a:prstGeom>
          <a:ln>
            <a:solidFill>
              <a:schemeClr val="accent1">
                <a:lumMod val="50000"/>
              </a:schemeClr>
            </a:solidFill>
          </a:ln>
        </p:spPr>
        <p:txBody>
          <a:bodyPr wrap="square">
            <a:spAutoFit/>
          </a:bodyPr>
          <a:lstStyle/>
          <a:p>
            <a:r>
              <a:rPr lang="en-US" sz="1200" dirty="0">
                <a:solidFill>
                  <a:srgbClr val="222222"/>
                </a:solidFill>
                <a:latin typeface="Arial" panose="020B0604020202020204" pitchFamily="34" charset="0"/>
              </a:rPr>
              <a:t>This research has been approved by The University of Rhode Island Institutional Review Board</a:t>
            </a:r>
            <a:endParaRPr lang="en-US" sz="1200" dirty="0"/>
          </a:p>
        </p:txBody>
      </p:sp>
      <p:pic>
        <p:nvPicPr>
          <p:cNvPr id="1026" name="Picture 2" descr="Tobii Eye Tracker 4C">
            <a:extLst>
              <a:ext uri="{FF2B5EF4-FFF2-40B4-BE49-F238E27FC236}">
                <a16:creationId xmlns:a16="http://schemas.microsoft.com/office/drawing/2014/main" id="{4FBE5585-A096-4E4D-9005-673A64A937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590" y="1408649"/>
            <a:ext cx="3524632" cy="5490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5F23098-6DA2-4752-AE67-8E55215B8E8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301695" y="434624"/>
            <a:ext cx="2518422" cy="1259211"/>
          </a:xfrm>
          <a:prstGeom prst="rect">
            <a:avLst/>
          </a:prstGeom>
        </p:spPr>
      </p:pic>
    </p:spTree>
    <p:extLst>
      <p:ext uri="{BB962C8B-B14F-4D97-AF65-F5344CB8AC3E}">
        <p14:creationId xmlns:p14="http://schemas.microsoft.com/office/powerpoint/2010/main" val="54740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2586</TotalTime>
  <Words>250</Words>
  <Application>Microsoft Office PowerPoint</Application>
  <PresentationFormat>Letter Paper (8.5x11 in)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We Need Your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Gradel</dc:creator>
  <cp:lastModifiedBy>Brittany Lewis</cp:lastModifiedBy>
  <cp:revision>80</cp:revision>
  <cp:lastPrinted>2019-10-04T15:31:12Z</cp:lastPrinted>
  <dcterms:created xsi:type="dcterms:W3CDTF">2019-09-19T18:59:20Z</dcterms:created>
  <dcterms:modified xsi:type="dcterms:W3CDTF">2020-02-20T19:49:54Z</dcterms:modified>
</cp:coreProperties>
</file>