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144000" type="letter"/>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65" d="100"/>
          <a:sy n="65" d="100"/>
        </p:scale>
        <p:origin x="2453" y="53"/>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C6B5C4-78A0-4364-897D-F5919A0FD68C}"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87274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6B5C4-78A0-4364-897D-F5919A0FD68C}"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33071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6B5C4-78A0-4364-897D-F5919A0FD68C}"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08701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6B5C4-78A0-4364-897D-F5919A0FD68C}"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51489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6B5C4-78A0-4364-897D-F5919A0FD68C}"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12671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C6B5C4-78A0-4364-897D-F5919A0FD68C}"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307064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C6B5C4-78A0-4364-897D-F5919A0FD68C}" type="datetimeFigureOut">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22432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C6B5C4-78A0-4364-897D-F5919A0FD68C}" type="datetimeFigureOut">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7080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6B5C4-78A0-4364-897D-F5919A0FD68C}" type="datetimeFigureOut">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322309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3C6B5C4-78A0-4364-897D-F5919A0FD68C}"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16907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3C6B5C4-78A0-4364-897D-F5919A0FD68C}"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620872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23C6B5C4-78A0-4364-897D-F5919A0FD68C}" type="datetimeFigureOut">
              <a:rPr lang="en-US" smtClean="0"/>
              <a:t>3/10/2020</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8C032A69-8236-450D-9A66-AC954808F124}" type="slidenum">
              <a:rPr lang="en-US" smtClean="0"/>
              <a:t>‹#›</a:t>
            </a:fld>
            <a:endParaRPr lang="en-US"/>
          </a:p>
        </p:txBody>
      </p:sp>
    </p:spTree>
    <p:extLst>
      <p:ext uri="{BB962C8B-B14F-4D97-AF65-F5344CB8AC3E}">
        <p14:creationId xmlns:p14="http://schemas.microsoft.com/office/powerpoint/2010/main" val="16242184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rish@uri.edu" TargetMode="External"/><Relationship Id="rId2" Type="http://schemas.openxmlformats.org/officeDocument/2006/relationships/hyperlink" Target="mailto:bflewis@my.uri.edu" TargetMode="External"/><Relationship Id="rId1" Type="http://schemas.openxmlformats.org/officeDocument/2006/relationships/slideLayout" Target="../slideLayouts/slideLayout1.xml"/><Relationship Id="rId5" Type="http://schemas.openxmlformats.org/officeDocument/2006/relationships/image" Target="../media/image2.gi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C0CD-C0E0-4ED1-A5D1-CD8F4595FA11}"/>
              </a:ext>
            </a:extLst>
          </p:cNvPr>
          <p:cNvSpPr>
            <a:spLocks noGrp="1"/>
          </p:cNvSpPr>
          <p:nvPr>
            <p:ph type="ctrTitle"/>
          </p:nvPr>
        </p:nvSpPr>
        <p:spPr>
          <a:xfrm>
            <a:off x="1242246" y="961773"/>
            <a:ext cx="4608188" cy="549092"/>
          </a:xfrm>
        </p:spPr>
        <p:txBody>
          <a:bodyPr>
            <a:normAutofit fontScale="90000"/>
          </a:bodyPr>
          <a:lstStyle/>
          <a:p>
            <a:r>
              <a:rPr lang="en-US" b="1" dirty="0">
                <a:solidFill>
                  <a:schemeClr val="accent1">
                    <a:lumMod val="50000"/>
                  </a:schemeClr>
                </a:solidFill>
              </a:rPr>
              <a:t>We Need Your Help!</a:t>
            </a:r>
            <a:endParaRPr lang="en-US" b="1" dirty="0">
              <a:solidFill>
                <a:schemeClr val="accent1">
                  <a:lumMod val="75000"/>
                </a:schemeClr>
              </a:solidFill>
            </a:endParaRPr>
          </a:p>
        </p:txBody>
      </p:sp>
      <p:sp>
        <p:nvSpPr>
          <p:cNvPr id="3" name="Subtitle 2">
            <a:extLst>
              <a:ext uri="{FF2B5EF4-FFF2-40B4-BE49-F238E27FC236}">
                <a16:creationId xmlns:a16="http://schemas.microsoft.com/office/drawing/2014/main" id="{53ADE0B0-50DA-4A72-82E5-17EFA66B3072}"/>
              </a:ext>
            </a:extLst>
          </p:cNvPr>
          <p:cNvSpPr>
            <a:spLocks noGrp="1"/>
          </p:cNvSpPr>
          <p:nvPr>
            <p:ph type="subTitle" idx="1"/>
          </p:nvPr>
        </p:nvSpPr>
        <p:spPr>
          <a:xfrm>
            <a:off x="825402" y="1462324"/>
            <a:ext cx="5205664" cy="549092"/>
          </a:xfrm>
        </p:spPr>
        <p:txBody>
          <a:bodyPr>
            <a:normAutofit/>
          </a:bodyPr>
          <a:lstStyle/>
          <a:p>
            <a:r>
              <a:rPr lang="en-US" sz="1800" i="1" dirty="0">
                <a:solidFill>
                  <a:schemeClr val="accent1">
                    <a:lumMod val="50000"/>
                  </a:schemeClr>
                </a:solidFill>
              </a:rPr>
              <a:t>Participants Wanted for </a:t>
            </a:r>
            <a:r>
              <a:rPr lang="en-US" i="1" dirty="0">
                <a:solidFill>
                  <a:schemeClr val="accent1">
                    <a:lumMod val="50000"/>
                  </a:schemeClr>
                </a:solidFill>
              </a:rPr>
              <a:t>Eye Gaze Tracker Research</a:t>
            </a:r>
            <a:endParaRPr lang="en-US" sz="1800" i="1" dirty="0">
              <a:solidFill>
                <a:schemeClr val="accent1">
                  <a:lumMod val="50000"/>
                </a:schemeClr>
              </a:solidFill>
            </a:endParaRPr>
          </a:p>
        </p:txBody>
      </p:sp>
      <p:sp>
        <p:nvSpPr>
          <p:cNvPr id="6" name="TextBox 5">
            <a:extLst>
              <a:ext uri="{FF2B5EF4-FFF2-40B4-BE49-F238E27FC236}">
                <a16:creationId xmlns:a16="http://schemas.microsoft.com/office/drawing/2014/main" id="{C02877C2-15D6-4AA9-B625-40784744F88E}"/>
              </a:ext>
            </a:extLst>
          </p:cNvPr>
          <p:cNvSpPr txBox="1"/>
          <p:nvPr/>
        </p:nvSpPr>
        <p:spPr>
          <a:xfrm>
            <a:off x="179614" y="1825891"/>
            <a:ext cx="6539593" cy="6124754"/>
          </a:xfrm>
          <a:prstGeom prst="rect">
            <a:avLst/>
          </a:prstGeom>
          <a:solidFill>
            <a:schemeClr val="accent1">
              <a:lumMod val="75000"/>
            </a:schemeClr>
          </a:solidFill>
        </p:spPr>
        <p:txBody>
          <a:bodyPr wrap="square" rtlCol="0">
            <a:spAutoFit/>
          </a:bodyPr>
          <a:lstStyle/>
          <a:p>
            <a:r>
              <a:rPr lang="en-US" sz="1400" dirty="0">
                <a:solidFill>
                  <a:schemeClr val="bg1"/>
                </a:solidFill>
              </a:rPr>
              <a:t>PINs are common security measures for aspects like bank accounts and device login. However, so far little work has been done to explore what PIN entry layouts are usable for people using eye gaze trackers. Our goal for this research is to compare three different PIN entry layouts to compare which ones work most effectively for eye gaze tracker users.</a:t>
            </a:r>
          </a:p>
          <a:p>
            <a:endParaRPr lang="en-US" sz="1400" dirty="0">
              <a:solidFill>
                <a:schemeClr val="bg1"/>
              </a:solidFill>
            </a:endParaRPr>
          </a:p>
          <a:p>
            <a:r>
              <a:rPr lang="en-US" sz="1400" dirty="0">
                <a:solidFill>
                  <a:schemeClr val="bg1"/>
                </a:solidFill>
              </a:rPr>
              <a:t>We would like people with upper extremity impairments (UEI) who are regular users of eye gaze trackers to participate in our research. A person with UEI is anyone without full use or range of motion of their arms, shoulders, or hands. Participants will be asked to enter PINs on three different PIN layouts. Afterwards, participants will be asked a few questions about their experience. </a:t>
            </a:r>
          </a:p>
          <a:p>
            <a:endParaRPr lang="en-US" sz="1400" dirty="0">
              <a:solidFill>
                <a:schemeClr val="bg1"/>
              </a:solidFill>
            </a:endParaRPr>
          </a:p>
          <a:p>
            <a:r>
              <a:rPr lang="en-US" sz="1400" dirty="0">
                <a:solidFill>
                  <a:schemeClr val="bg1"/>
                </a:solidFill>
              </a:rPr>
              <a:t>We will be video-recording the PIN entry for a companion security study as well as recording the gaze data from the device. At the end, we will make an audio-recording of participant responses and will be taking notes. </a:t>
            </a:r>
            <a:r>
              <a:rPr lang="en-US" sz="1400" b="1" dirty="0">
                <a:solidFill>
                  <a:schemeClr val="bg1"/>
                </a:solidFill>
              </a:rPr>
              <a:t>No personally identifiable information will be collected.</a:t>
            </a:r>
            <a:r>
              <a:rPr lang="en-US" sz="1400" dirty="0">
                <a:solidFill>
                  <a:schemeClr val="bg1"/>
                </a:solidFill>
              </a:rPr>
              <a:t> </a:t>
            </a:r>
          </a:p>
          <a:p>
            <a:endParaRPr lang="en-US" sz="1400" dirty="0">
              <a:solidFill>
                <a:schemeClr val="bg1"/>
              </a:solidFill>
            </a:endParaRPr>
          </a:p>
          <a:p>
            <a:r>
              <a:rPr lang="en-US" sz="1400" dirty="0">
                <a:solidFill>
                  <a:schemeClr val="bg1"/>
                </a:solidFill>
              </a:rPr>
              <a:t>Data collection may take place at the University Rhode Island, </a:t>
            </a:r>
            <a:r>
              <a:rPr lang="en-US" sz="1400" dirty="0" err="1">
                <a:solidFill>
                  <a:schemeClr val="bg1"/>
                </a:solidFill>
              </a:rPr>
              <a:t>TechAccess</a:t>
            </a:r>
            <a:r>
              <a:rPr lang="en-US" sz="1400" dirty="0">
                <a:solidFill>
                  <a:schemeClr val="bg1"/>
                </a:solidFill>
              </a:rPr>
              <a:t> of Rhode Island (in Cranston RI), or the premises of the participant.</a:t>
            </a:r>
          </a:p>
          <a:p>
            <a:endParaRPr lang="en-US" sz="1400" dirty="0">
              <a:solidFill>
                <a:schemeClr val="bg1"/>
              </a:solidFill>
            </a:endParaRPr>
          </a:p>
          <a:p>
            <a:r>
              <a:rPr lang="en-US" sz="1400" b="1" dirty="0">
                <a:solidFill>
                  <a:schemeClr val="bg1"/>
                </a:solidFill>
              </a:rPr>
              <a:t>To take part you must:</a:t>
            </a:r>
          </a:p>
          <a:p>
            <a:pPr marL="214313" indent="-214313">
              <a:buFont typeface="Arial" panose="020B0604020202020204" pitchFamily="34" charset="0"/>
              <a:buChar char="•"/>
            </a:pPr>
            <a:r>
              <a:rPr lang="en-US" sz="1400" dirty="0">
                <a:solidFill>
                  <a:schemeClr val="bg1"/>
                </a:solidFill>
              </a:rPr>
              <a:t>Be at least 18 years of age</a:t>
            </a:r>
          </a:p>
          <a:p>
            <a:pPr marL="214313" indent="-214313">
              <a:buFont typeface="Arial" panose="020B0604020202020204" pitchFamily="34" charset="0"/>
              <a:buChar char="•"/>
            </a:pPr>
            <a:r>
              <a:rPr lang="en-US" sz="1400" dirty="0">
                <a:solidFill>
                  <a:schemeClr val="bg1"/>
                </a:solidFill>
              </a:rPr>
              <a:t>Have some form of Upper Extremity Impairment</a:t>
            </a:r>
          </a:p>
          <a:p>
            <a:pPr marL="214313" indent="-214313">
              <a:buFont typeface="Arial" panose="020B0604020202020204" pitchFamily="34" charset="0"/>
              <a:buChar char="•"/>
            </a:pPr>
            <a:r>
              <a:rPr lang="en-US" sz="1400" dirty="0">
                <a:solidFill>
                  <a:schemeClr val="bg1"/>
                </a:solidFill>
              </a:rPr>
              <a:t>Be a regular eye gaze tracker user</a:t>
            </a:r>
          </a:p>
          <a:p>
            <a:pPr marL="214313" indent="-214313">
              <a:buFont typeface="Arial" panose="020B0604020202020204" pitchFamily="34" charset="0"/>
              <a:buChar char="•"/>
            </a:pPr>
            <a:r>
              <a:rPr lang="en-US" sz="1400" b="1" dirty="0">
                <a:solidFill>
                  <a:schemeClr val="bg1"/>
                </a:solidFill>
              </a:rPr>
              <a:t>Not</a:t>
            </a:r>
            <a:r>
              <a:rPr lang="en-US" sz="1400" dirty="0">
                <a:solidFill>
                  <a:schemeClr val="bg1"/>
                </a:solidFill>
              </a:rPr>
              <a:t> have an intellectual or developmental disability</a:t>
            </a:r>
          </a:p>
          <a:p>
            <a:pPr marL="214313" indent="-214313">
              <a:buFont typeface="Arial" panose="020B0604020202020204" pitchFamily="34" charset="0"/>
              <a:buChar char="•"/>
            </a:pPr>
            <a:r>
              <a:rPr lang="en-US" sz="1400" dirty="0">
                <a:solidFill>
                  <a:schemeClr val="bg1"/>
                </a:solidFill>
              </a:rPr>
              <a:t>Be available for approximately 60-minute study </a:t>
            </a:r>
          </a:p>
          <a:p>
            <a:pPr marL="214313" indent="-214313">
              <a:buFont typeface="Arial" panose="020B0604020202020204" pitchFamily="34" charset="0"/>
              <a:buChar char="•"/>
            </a:pPr>
            <a:endParaRPr lang="en-US" sz="1400" dirty="0">
              <a:solidFill>
                <a:schemeClr val="bg1"/>
              </a:solidFill>
            </a:endParaRPr>
          </a:p>
          <a:p>
            <a:r>
              <a:rPr lang="en-US" sz="1400" dirty="0">
                <a:solidFill>
                  <a:schemeClr val="bg1"/>
                </a:solidFill>
              </a:rPr>
              <a:t>Participants will receive a $10 gift card</a:t>
            </a:r>
          </a:p>
        </p:txBody>
      </p:sp>
      <p:sp>
        <p:nvSpPr>
          <p:cNvPr id="7" name="TextBox 6">
            <a:extLst>
              <a:ext uri="{FF2B5EF4-FFF2-40B4-BE49-F238E27FC236}">
                <a16:creationId xmlns:a16="http://schemas.microsoft.com/office/drawing/2014/main" id="{879339D5-F320-4F50-AF63-B0E616359FF3}"/>
              </a:ext>
            </a:extLst>
          </p:cNvPr>
          <p:cNvSpPr txBox="1"/>
          <p:nvPr/>
        </p:nvSpPr>
        <p:spPr>
          <a:xfrm>
            <a:off x="248246" y="8098406"/>
            <a:ext cx="6359977" cy="738664"/>
          </a:xfrm>
          <a:prstGeom prst="rect">
            <a:avLst/>
          </a:prstGeom>
          <a:noFill/>
        </p:spPr>
        <p:txBody>
          <a:bodyPr wrap="square" rtlCol="0">
            <a:spAutoFit/>
          </a:bodyPr>
          <a:lstStyle/>
          <a:p>
            <a:pPr algn="ctr"/>
            <a:r>
              <a:rPr lang="en-US" sz="1400" dirty="0"/>
              <a:t>If you are interested in participating or have any questions please e-mail Brittany Lewis at </a:t>
            </a:r>
            <a:r>
              <a:rPr lang="en-US" sz="1400" b="1" dirty="0">
                <a:hlinkClick r:id="rId2"/>
              </a:rPr>
              <a:t>bflewis@uri.edu</a:t>
            </a:r>
            <a:r>
              <a:rPr lang="en-US" sz="1400" b="1" dirty="0"/>
              <a:t> OR </a:t>
            </a:r>
            <a:r>
              <a:rPr lang="en-US" sz="1400" dirty="0"/>
              <a:t>Krishna Venkatasubramanian (PI) at </a:t>
            </a:r>
            <a:r>
              <a:rPr lang="en-US" sz="1400" b="1" dirty="0">
                <a:hlinkClick r:id="rId3"/>
              </a:rPr>
              <a:t>krish@uri.edu</a:t>
            </a:r>
            <a:r>
              <a:rPr lang="en-US" sz="1400" b="1" dirty="0"/>
              <a:t> OR</a:t>
            </a:r>
            <a:r>
              <a:rPr lang="en-US" sz="1400" dirty="0"/>
              <a:t> call </a:t>
            </a:r>
            <a:r>
              <a:rPr lang="en-US" sz="1400" b="1" dirty="0"/>
              <a:t>(401) 218-0617</a:t>
            </a:r>
          </a:p>
        </p:txBody>
      </p:sp>
      <p:pic>
        <p:nvPicPr>
          <p:cNvPr id="13" name="Picture 12">
            <a:extLst>
              <a:ext uri="{FF2B5EF4-FFF2-40B4-BE49-F238E27FC236}">
                <a16:creationId xmlns:a16="http://schemas.microsoft.com/office/drawing/2014/main" id="{FC37677F-11E5-49A9-97A6-4AB3B071826F}"/>
              </a:ext>
            </a:extLst>
          </p:cNvPr>
          <p:cNvPicPr>
            <a:picLocks noChangeAspect="1"/>
          </p:cNvPicPr>
          <p:nvPr/>
        </p:nvPicPr>
        <p:blipFill rotWithShape="1">
          <a:blip r:embed="rId4">
            <a:extLst>
              <a:ext uri="{28A0092B-C50C-407E-A947-70E740481C1C}">
                <a14:useLocalDpi xmlns:a14="http://schemas.microsoft.com/office/drawing/2010/main" val="0"/>
              </a:ext>
            </a:extLst>
          </a:blip>
          <a:srcRect l="12697" r="9626"/>
          <a:stretch/>
        </p:blipFill>
        <p:spPr>
          <a:xfrm>
            <a:off x="0" y="-32385"/>
            <a:ext cx="3012142" cy="1027892"/>
          </a:xfrm>
          <a:prstGeom prst="rect">
            <a:avLst/>
          </a:prstGeom>
        </p:spPr>
      </p:pic>
      <p:pic>
        <p:nvPicPr>
          <p:cNvPr id="19" name="Picture 18">
            <a:extLst>
              <a:ext uri="{FF2B5EF4-FFF2-40B4-BE49-F238E27FC236}">
                <a16:creationId xmlns:a16="http://schemas.microsoft.com/office/drawing/2014/main" id="{AB504645-D243-4F27-A158-C0F2BCEF7A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0434" y="56635"/>
            <a:ext cx="938935" cy="849851"/>
          </a:xfrm>
          <a:prstGeom prst="rect">
            <a:avLst/>
          </a:prstGeom>
        </p:spPr>
      </p:pic>
      <p:sp>
        <p:nvSpPr>
          <p:cNvPr id="4" name="Rectangle 3">
            <a:extLst>
              <a:ext uri="{FF2B5EF4-FFF2-40B4-BE49-F238E27FC236}">
                <a16:creationId xmlns:a16="http://schemas.microsoft.com/office/drawing/2014/main" id="{23A9758D-9254-1442-B76B-95C2AE296453}"/>
              </a:ext>
            </a:extLst>
          </p:cNvPr>
          <p:cNvSpPr/>
          <p:nvPr/>
        </p:nvSpPr>
        <p:spPr>
          <a:xfrm>
            <a:off x="179614" y="8810366"/>
            <a:ext cx="6609755" cy="276999"/>
          </a:xfrm>
          <a:prstGeom prst="rect">
            <a:avLst/>
          </a:prstGeom>
          <a:ln>
            <a:solidFill>
              <a:schemeClr val="accent1">
                <a:lumMod val="50000"/>
              </a:schemeClr>
            </a:solidFill>
          </a:ln>
        </p:spPr>
        <p:txBody>
          <a:bodyPr wrap="square">
            <a:spAutoFit/>
          </a:bodyPr>
          <a:lstStyle/>
          <a:p>
            <a:r>
              <a:rPr lang="en-US" sz="1200" dirty="0">
                <a:solidFill>
                  <a:srgbClr val="222222"/>
                </a:solidFill>
                <a:latin typeface="Arial" panose="020B0604020202020204" pitchFamily="34" charset="0"/>
              </a:rPr>
              <a:t>This research has been approved by The University of Rhode Island Institutional Review Board</a:t>
            </a:r>
            <a:endParaRPr lang="en-US" sz="1200" dirty="0"/>
          </a:p>
        </p:txBody>
      </p:sp>
    </p:spTree>
    <p:extLst>
      <p:ext uri="{BB962C8B-B14F-4D97-AF65-F5344CB8AC3E}">
        <p14:creationId xmlns:p14="http://schemas.microsoft.com/office/powerpoint/2010/main" val="54740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2600</TotalTime>
  <Words>325</Words>
  <Application>Microsoft Office PowerPoint</Application>
  <PresentationFormat>Letter Paper (8.5x11 in)</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We Need Your 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Brittany Gradel</dc:creator>
  <cp:lastModifiedBy>Brittany Gradel</cp:lastModifiedBy>
  <cp:revision>96</cp:revision>
  <cp:lastPrinted>2019-10-04T15:31:12Z</cp:lastPrinted>
  <dcterms:created xsi:type="dcterms:W3CDTF">2019-09-19T18:59:20Z</dcterms:created>
  <dcterms:modified xsi:type="dcterms:W3CDTF">2020-03-10T19:50:33Z</dcterms:modified>
</cp:coreProperties>
</file>