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21945600" cy="32918400"/>
  <p:notesSz cx="6858000" cy="9144000"/>
  <p:defaultTextStyle>
    <a:defPPr>
      <a:defRPr lang="en-US"/>
    </a:defPPr>
    <a:lvl1pPr marL="0" algn="l" defTabSz="263245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235" algn="l" defTabSz="263245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2452" algn="l" defTabSz="263245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48687" algn="l" defTabSz="263245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4922" algn="l" defTabSz="263245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1157" algn="l" defTabSz="263245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897378" algn="l" defTabSz="263245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3610" algn="l" defTabSz="263245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29844" algn="l" defTabSz="263245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A2"/>
    <a:srgbClr val="65D7FF"/>
    <a:srgbClr val="BE2F02"/>
    <a:srgbClr val="ABE9FF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93" autoAdjust="0"/>
    <p:restoredTop sz="94660"/>
  </p:normalViewPr>
  <p:slideViewPr>
    <p:cSldViewPr snapToGrid="0">
      <p:cViewPr varScale="1">
        <p:scale>
          <a:sx n="22" d="100"/>
          <a:sy n="22" d="100"/>
        </p:scale>
        <p:origin x="31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35FC-D418-4487-B54A-FDBFCD6F14C4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6A3C-F6B2-49E3-8F99-0179EA0BE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1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35FC-D418-4487-B54A-FDBFCD6F14C4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6A3C-F6B2-49E3-8F99-0179EA0BE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4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35FC-D418-4487-B54A-FDBFCD6F14C4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6A3C-F6B2-49E3-8F99-0179EA0BE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35FC-D418-4487-B54A-FDBFCD6F14C4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6A3C-F6B2-49E3-8F99-0179EA0BE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35FC-D418-4487-B54A-FDBFCD6F14C4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6A3C-F6B2-49E3-8F99-0179EA0BE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7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35FC-D418-4487-B54A-FDBFCD6F14C4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6A3C-F6B2-49E3-8F99-0179EA0BE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8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35FC-D418-4487-B54A-FDBFCD6F14C4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6A3C-F6B2-49E3-8F99-0179EA0BE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35FC-D418-4487-B54A-FDBFCD6F14C4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6A3C-F6B2-49E3-8F99-0179EA0BE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35FC-D418-4487-B54A-FDBFCD6F14C4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6A3C-F6B2-49E3-8F99-0179EA0BE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5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35FC-D418-4487-B54A-FDBFCD6F14C4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6A3C-F6B2-49E3-8F99-0179EA0BE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2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35FC-D418-4487-B54A-FDBFCD6F14C4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6A3C-F6B2-49E3-8F99-0179EA0BE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2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435FC-D418-4487-B54A-FDBFCD6F14C4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36A3C-F6B2-49E3-8F99-0179EA0BE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5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chemeClr val="accent5">
                <a:lumMod val="50000"/>
              </a:schemeClr>
            </a:gs>
            <a:gs pos="0">
              <a:schemeClr val="accent5">
                <a:lumMod val="75000"/>
              </a:schemeClr>
            </a:gs>
            <a:gs pos="36000">
              <a:schemeClr val="tx1">
                <a:lumMod val="95000"/>
                <a:lumOff val="5000"/>
              </a:schemeClr>
            </a:gs>
          </a:gsLst>
          <a:lin ang="7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50136" y="820591"/>
            <a:ext cx="8883394" cy="2386191"/>
          </a:xfrm>
        </p:spPr>
        <p:txBody>
          <a:bodyPr>
            <a:normAutofit/>
          </a:bodyPr>
          <a:lstStyle/>
          <a:p>
            <a:pPr algn="ctr"/>
            <a:r>
              <a:rPr lang="en-US" sz="9200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Depth First Search</a:t>
            </a:r>
            <a:endParaRPr lang="en-US" sz="92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8274" y="25161525"/>
            <a:ext cx="96320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</a:rPr>
              <a:t>Whil</a:t>
            </a:r>
            <a:r>
              <a:rPr lang="en-US" sz="3200" dirty="0" smtClean="0">
                <a:solidFill>
                  <a:schemeClr val="bg2"/>
                </a:solidFill>
              </a:rPr>
              <a:t>e already a complete game</a:t>
            </a:r>
            <a:r>
              <a:rPr lang="en-US" sz="3200" dirty="0" smtClean="0">
                <a:solidFill>
                  <a:schemeClr val="bg2"/>
                </a:solidFill>
              </a:rPr>
              <a:t>, </a:t>
            </a:r>
            <a:r>
              <a:rPr lang="en-US" sz="3200" i="1" dirty="0" smtClean="0">
                <a:solidFill>
                  <a:schemeClr val="bg2"/>
                </a:solidFill>
              </a:rPr>
              <a:t>Depth First Search </a:t>
            </a:r>
            <a:r>
              <a:rPr lang="en-US" sz="3200" dirty="0" smtClean="0">
                <a:solidFill>
                  <a:schemeClr val="bg2"/>
                </a:solidFill>
              </a:rPr>
              <a:t>is really a prototype for </a:t>
            </a:r>
            <a:r>
              <a:rPr lang="en-US" sz="3200" dirty="0" smtClean="0">
                <a:solidFill>
                  <a:schemeClr val="bg2"/>
                </a:solidFill>
              </a:rPr>
              <a:t>a larger game </a:t>
            </a:r>
            <a:r>
              <a:rPr lang="en-US" sz="3200" dirty="0" smtClean="0">
                <a:solidFill>
                  <a:schemeClr val="bg2"/>
                </a:solidFill>
              </a:rPr>
              <a:t>that our team hopes to develop in the future. We have an outline </a:t>
            </a:r>
            <a:r>
              <a:rPr lang="en-US" sz="3200" dirty="0">
                <a:solidFill>
                  <a:schemeClr val="bg2"/>
                </a:solidFill>
              </a:rPr>
              <a:t>for </a:t>
            </a:r>
            <a:r>
              <a:rPr lang="en-US" sz="3200" dirty="0" smtClean="0">
                <a:solidFill>
                  <a:schemeClr val="bg2"/>
                </a:solidFill>
              </a:rPr>
              <a:t>features up </a:t>
            </a:r>
            <a:r>
              <a:rPr lang="en-US" sz="3200" dirty="0">
                <a:solidFill>
                  <a:schemeClr val="bg2"/>
                </a:solidFill>
              </a:rPr>
              <a:t>to </a:t>
            </a:r>
            <a:r>
              <a:rPr lang="en-US" sz="3200" dirty="0" smtClean="0">
                <a:solidFill>
                  <a:schemeClr val="bg2"/>
                </a:solidFill>
              </a:rPr>
              <a:t>Version 4, </a:t>
            </a:r>
            <a:r>
              <a:rPr lang="en-US" sz="3200" dirty="0">
                <a:solidFill>
                  <a:schemeClr val="bg2"/>
                </a:solidFill>
              </a:rPr>
              <a:t>with each version adding significantly more </a:t>
            </a:r>
            <a:r>
              <a:rPr lang="en-US" sz="3200" dirty="0" smtClean="0">
                <a:solidFill>
                  <a:schemeClr val="bg2"/>
                </a:solidFill>
              </a:rPr>
              <a:t>functionality. Eventually, we would like the game to include </a:t>
            </a:r>
            <a:r>
              <a:rPr lang="en-US" sz="3200" dirty="0" smtClean="0">
                <a:solidFill>
                  <a:schemeClr val="bg2"/>
                </a:solidFill>
              </a:rPr>
              <a:t>more</a:t>
            </a:r>
            <a:r>
              <a:rPr lang="en-US" sz="3200" dirty="0" smtClean="0">
                <a:solidFill>
                  <a:schemeClr val="bg2"/>
                </a:solidFill>
              </a:rPr>
              <a:t> maps, items</a:t>
            </a:r>
            <a:r>
              <a:rPr lang="en-US" sz="3200" dirty="0">
                <a:solidFill>
                  <a:schemeClr val="bg2"/>
                </a:solidFill>
              </a:rPr>
              <a:t>, combat, </a:t>
            </a:r>
            <a:r>
              <a:rPr lang="en-US" sz="3200" dirty="0" smtClean="0">
                <a:solidFill>
                  <a:schemeClr val="bg2"/>
                </a:solidFill>
              </a:rPr>
              <a:t>player </a:t>
            </a:r>
            <a:r>
              <a:rPr lang="en-US" sz="3200" dirty="0" smtClean="0">
                <a:solidFill>
                  <a:schemeClr val="bg2"/>
                </a:solidFill>
              </a:rPr>
              <a:t>interaction, </a:t>
            </a:r>
            <a:r>
              <a:rPr lang="en-US" sz="3200" dirty="0" smtClean="0">
                <a:solidFill>
                  <a:schemeClr val="bg2"/>
                </a:solidFill>
              </a:rPr>
              <a:t>and non-playable characters.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0453" y="21273231"/>
            <a:ext cx="91622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The client </a:t>
            </a:r>
            <a:r>
              <a:rPr lang="en-US" sz="3200" dirty="0" smtClean="0">
                <a:solidFill>
                  <a:schemeClr val="bg2"/>
                </a:solidFill>
              </a:rPr>
              <a:t>is </a:t>
            </a:r>
            <a:r>
              <a:rPr lang="en-US" sz="3200" dirty="0">
                <a:solidFill>
                  <a:schemeClr val="bg2"/>
                </a:solidFill>
              </a:rPr>
              <a:t>a C# executable </a:t>
            </a:r>
            <a:r>
              <a:rPr lang="en-US" sz="3200" dirty="0" smtClean="0">
                <a:solidFill>
                  <a:schemeClr val="bg2"/>
                </a:solidFill>
              </a:rPr>
              <a:t>which is </a:t>
            </a:r>
            <a:r>
              <a:rPr lang="en-US" sz="3200" dirty="0">
                <a:solidFill>
                  <a:schemeClr val="bg2"/>
                </a:solidFill>
              </a:rPr>
              <a:t>downloaded onto each </a:t>
            </a:r>
            <a:r>
              <a:rPr lang="en-US" sz="3200" dirty="0" smtClean="0">
                <a:solidFill>
                  <a:schemeClr val="bg2"/>
                </a:solidFill>
              </a:rPr>
              <a:t>user’s personal </a:t>
            </a:r>
            <a:r>
              <a:rPr lang="en-US" sz="3200" dirty="0" smtClean="0">
                <a:solidFill>
                  <a:schemeClr val="bg2"/>
                </a:solidFill>
              </a:rPr>
              <a:t>computer. After logging in with their username and password, the </a:t>
            </a:r>
            <a:r>
              <a:rPr lang="en-US" sz="3200" dirty="0" smtClean="0">
                <a:solidFill>
                  <a:schemeClr val="bg2"/>
                </a:solidFill>
              </a:rPr>
              <a:t>game launches</a:t>
            </a:r>
            <a:r>
              <a:rPr lang="en-US" sz="3200" dirty="0" smtClean="0">
                <a:solidFill>
                  <a:schemeClr val="bg2"/>
                </a:solidFill>
              </a:rPr>
              <a:t>. The client </a:t>
            </a:r>
            <a:r>
              <a:rPr lang="en-US" sz="3200" dirty="0" smtClean="0">
                <a:solidFill>
                  <a:schemeClr val="bg2"/>
                </a:solidFill>
              </a:rPr>
              <a:t>application stores </a:t>
            </a:r>
            <a:r>
              <a:rPr lang="en-US" sz="3200" dirty="0" smtClean="0">
                <a:solidFill>
                  <a:schemeClr val="bg2"/>
                </a:solidFill>
              </a:rPr>
              <a:t>a local copy of the game logic, map, and graphics. Through the client interface, each player </a:t>
            </a:r>
            <a:r>
              <a:rPr lang="en-US" sz="3200" dirty="0" smtClean="0">
                <a:solidFill>
                  <a:schemeClr val="bg2"/>
                </a:solidFill>
              </a:rPr>
              <a:t>interacts with all items, objects and players on the server.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8275" y="12750292"/>
            <a:ext cx="96320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The server </a:t>
            </a:r>
            <a:r>
              <a:rPr lang="en-US" sz="3200" dirty="0" smtClean="0">
                <a:solidFill>
                  <a:schemeClr val="bg2"/>
                </a:solidFill>
              </a:rPr>
              <a:t>application keeps all players </a:t>
            </a:r>
            <a:r>
              <a:rPr lang="en-US" sz="3200" dirty="0" smtClean="0">
                <a:solidFill>
                  <a:schemeClr val="bg2"/>
                </a:solidFill>
              </a:rPr>
              <a:t>coordinated with each </a:t>
            </a:r>
            <a:r>
              <a:rPr lang="en-US" sz="3200" dirty="0" smtClean="0">
                <a:solidFill>
                  <a:schemeClr val="bg2"/>
                </a:solidFill>
              </a:rPr>
              <a:t>other and performs all validation and database operations.  </a:t>
            </a:r>
            <a:r>
              <a:rPr lang="en-US" sz="3200" dirty="0" smtClean="0">
                <a:solidFill>
                  <a:schemeClr val="bg2"/>
                </a:solidFill>
              </a:rPr>
              <a:t>Once a client application connects, the server receives all acti</a:t>
            </a:r>
            <a:r>
              <a:rPr lang="en-US" sz="3200" dirty="0" smtClean="0">
                <a:solidFill>
                  <a:schemeClr val="bg2"/>
                </a:solidFill>
              </a:rPr>
              <a:t>ons performed by the user.  The server validates </a:t>
            </a:r>
            <a:r>
              <a:rPr lang="en-US" sz="3200" dirty="0">
                <a:solidFill>
                  <a:schemeClr val="bg2"/>
                </a:solidFill>
              </a:rPr>
              <a:t>t</a:t>
            </a:r>
            <a:r>
              <a:rPr lang="en-US" sz="3200" dirty="0" smtClean="0">
                <a:solidFill>
                  <a:schemeClr val="bg2"/>
                </a:solidFill>
              </a:rPr>
              <a:t>hese </a:t>
            </a:r>
            <a:r>
              <a:rPr lang="en-US" sz="3200" dirty="0" smtClean="0">
                <a:solidFill>
                  <a:schemeClr val="bg2"/>
                </a:solidFill>
              </a:rPr>
              <a:t>actions and updates the master map, which is sent to all other connected clients if necessary.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2344" y="5897851"/>
            <a:ext cx="916224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</a:rPr>
              <a:t>Our </a:t>
            </a:r>
            <a:r>
              <a:rPr lang="en-US" sz="3200" dirty="0">
                <a:solidFill>
                  <a:schemeClr val="bg2"/>
                </a:solidFill>
              </a:rPr>
              <a:t>software </a:t>
            </a:r>
            <a:r>
              <a:rPr lang="en-US" sz="3200" dirty="0" smtClean="0">
                <a:solidFill>
                  <a:schemeClr val="bg2"/>
                </a:solidFill>
              </a:rPr>
              <a:t>team </a:t>
            </a:r>
            <a:r>
              <a:rPr lang="en-US" sz="3200" dirty="0">
                <a:solidFill>
                  <a:schemeClr val="bg2"/>
                </a:solidFill>
              </a:rPr>
              <a:t>set out to create </a:t>
            </a:r>
            <a:r>
              <a:rPr lang="en-US" sz="3200" dirty="0" smtClean="0">
                <a:solidFill>
                  <a:schemeClr val="bg2"/>
                </a:solidFill>
              </a:rPr>
              <a:t>a unique online multiplayer experience—something different </a:t>
            </a:r>
            <a:r>
              <a:rPr lang="en-US" sz="3200" dirty="0" smtClean="0">
                <a:solidFill>
                  <a:schemeClr val="bg2"/>
                </a:solidFill>
              </a:rPr>
              <a:t>from</a:t>
            </a:r>
            <a:r>
              <a:rPr lang="en-US" sz="3200" dirty="0" smtClean="0">
                <a:solidFill>
                  <a:schemeClr val="bg2"/>
                </a:solidFill>
              </a:rPr>
              <a:t> </a:t>
            </a:r>
            <a:r>
              <a:rPr lang="en-US" sz="3200" dirty="0" smtClean="0">
                <a:solidFill>
                  <a:schemeClr val="bg2"/>
                </a:solidFill>
              </a:rPr>
              <a:t>a first person shooter or </a:t>
            </a:r>
            <a:r>
              <a:rPr lang="en-US" sz="3200" dirty="0" smtClean="0">
                <a:solidFill>
                  <a:schemeClr val="bg2"/>
                </a:solidFill>
              </a:rPr>
              <a:t>a fantasy </a:t>
            </a:r>
            <a:r>
              <a:rPr lang="en-US" sz="3200" dirty="0" smtClean="0">
                <a:solidFill>
                  <a:schemeClr val="bg2"/>
                </a:solidFill>
              </a:rPr>
              <a:t>RPG. In </a:t>
            </a:r>
            <a:r>
              <a:rPr lang="en-US" sz="3200" i="1" dirty="0" smtClean="0">
                <a:solidFill>
                  <a:schemeClr val="bg2"/>
                </a:solidFill>
              </a:rPr>
              <a:t>Depth First Search</a:t>
            </a:r>
            <a:r>
              <a:rPr lang="en-US" sz="3200" dirty="0" smtClean="0">
                <a:solidFill>
                  <a:schemeClr val="bg2"/>
                </a:solidFill>
              </a:rPr>
              <a:t>, the user </a:t>
            </a:r>
            <a:r>
              <a:rPr lang="en-US" sz="3200" dirty="0" smtClean="0">
                <a:solidFill>
                  <a:schemeClr val="bg2"/>
                </a:solidFill>
              </a:rPr>
              <a:t>controls a</a:t>
            </a:r>
            <a:r>
              <a:rPr lang="en-US" sz="3200" dirty="0" smtClean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female </a:t>
            </a:r>
            <a:r>
              <a:rPr lang="en-US" sz="3200" dirty="0" smtClean="0">
                <a:solidFill>
                  <a:schemeClr val="bg2"/>
                </a:solidFill>
              </a:rPr>
              <a:t>anglerfish </a:t>
            </a:r>
            <a:r>
              <a:rPr lang="en-US" sz="3200" dirty="0">
                <a:solidFill>
                  <a:schemeClr val="bg2"/>
                </a:solidFill>
              </a:rPr>
              <a:t>attempting to </a:t>
            </a:r>
            <a:r>
              <a:rPr lang="en-US" sz="3200" dirty="0" smtClean="0">
                <a:solidFill>
                  <a:schemeClr val="bg2"/>
                </a:solidFill>
              </a:rPr>
              <a:t>escape an </a:t>
            </a:r>
            <a:r>
              <a:rPr lang="en-US" sz="3200" dirty="0">
                <a:solidFill>
                  <a:schemeClr val="bg2"/>
                </a:solidFill>
              </a:rPr>
              <a:t>underwater labyrinth. Our project has two major components: a server </a:t>
            </a:r>
            <a:r>
              <a:rPr lang="en-US" sz="3200" dirty="0" smtClean="0">
                <a:solidFill>
                  <a:schemeClr val="bg2"/>
                </a:solidFill>
              </a:rPr>
              <a:t>application which </a:t>
            </a:r>
            <a:r>
              <a:rPr lang="en-US" sz="3200" dirty="0" smtClean="0">
                <a:solidFill>
                  <a:schemeClr val="bg2"/>
                </a:solidFill>
              </a:rPr>
              <a:t>coordinates and validates </a:t>
            </a:r>
            <a:r>
              <a:rPr lang="en-US" sz="3200" dirty="0">
                <a:solidFill>
                  <a:schemeClr val="bg2"/>
                </a:solidFill>
              </a:rPr>
              <a:t>all player actions, and </a:t>
            </a:r>
            <a:r>
              <a:rPr lang="en-US" sz="3200" dirty="0" smtClean="0">
                <a:solidFill>
                  <a:schemeClr val="bg2"/>
                </a:solidFill>
              </a:rPr>
              <a:t>a local </a:t>
            </a:r>
            <a:r>
              <a:rPr lang="en-US" sz="3200" dirty="0">
                <a:solidFill>
                  <a:schemeClr val="bg2"/>
                </a:solidFill>
              </a:rPr>
              <a:t>client </a:t>
            </a:r>
            <a:r>
              <a:rPr lang="en-US" sz="3200" dirty="0" smtClean="0">
                <a:solidFill>
                  <a:schemeClr val="bg2"/>
                </a:solidFill>
              </a:rPr>
              <a:t>which</a:t>
            </a:r>
            <a:r>
              <a:rPr lang="en-US" sz="3200" dirty="0" smtClean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launches the </a:t>
            </a:r>
            <a:r>
              <a:rPr lang="en-US" sz="3200" dirty="0" smtClean="0">
                <a:solidFill>
                  <a:schemeClr val="bg2"/>
                </a:solidFill>
              </a:rPr>
              <a:t>game.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8275" y="11351223"/>
            <a:ext cx="411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65D7FF"/>
                </a:solidFill>
              </a:rPr>
              <a:t>Server</a:t>
            </a:r>
            <a:endParaRPr lang="en-US" sz="7200" dirty="0">
              <a:solidFill>
                <a:srgbClr val="65D7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2344" y="19813577"/>
            <a:ext cx="4242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5D7FF"/>
                </a:solidFill>
              </a:rPr>
              <a:t>Client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2344" y="4530866"/>
            <a:ext cx="5050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65D7FF"/>
                </a:solidFill>
              </a:rPr>
              <a:t>Introduction</a:t>
            </a:r>
            <a:endParaRPr lang="en-US" sz="6600" dirty="0">
              <a:solidFill>
                <a:srgbClr val="65D7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8275" y="23652735"/>
            <a:ext cx="88360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65D7FF"/>
                </a:solidFill>
              </a:rPr>
              <a:t>Future Development</a:t>
            </a:r>
            <a:endParaRPr lang="en-US" sz="6600" dirty="0">
              <a:solidFill>
                <a:srgbClr val="65D7FF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721" y="30396886"/>
            <a:ext cx="2437957" cy="1110357"/>
          </a:xfrm>
          <a:prstGeom prst="rect">
            <a:avLst/>
          </a:prstGeom>
        </p:spPr>
      </p:pic>
      <p:pic>
        <p:nvPicPr>
          <p:cNvPr id="20" name="Picture 8" descr="http://www.perforce.com/sites/default/files/perforce-git-fusion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5056" y="30336535"/>
            <a:ext cx="1372822" cy="147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0453" y="30240373"/>
            <a:ext cx="10013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2"/>
                </a:solidFill>
              </a:rPr>
              <a:t>The </a:t>
            </a:r>
            <a:r>
              <a:rPr lang="en-US" sz="3600" dirty="0" smtClean="0">
                <a:solidFill>
                  <a:schemeClr val="bg2"/>
                </a:solidFill>
              </a:rPr>
              <a:t>Hurricanes  </a:t>
            </a:r>
            <a:r>
              <a:rPr lang="en-US" sz="2000" dirty="0" smtClean="0">
                <a:solidFill>
                  <a:schemeClr val="bg2"/>
                </a:solidFill>
              </a:rPr>
              <a:t>(left to right)</a:t>
            </a:r>
            <a:endParaRPr lang="en-US" sz="3600" dirty="0" smtClean="0">
              <a:solidFill>
                <a:schemeClr val="bg2"/>
              </a:solidFill>
            </a:endParaRPr>
          </a:p>
          <a:p>
            <a:r>
              <a:rPr lang="en-US" sz="3600" dirty="0" smtClean="0">
                <a:solidFill>
                  <a:schemeClr val="bg2"/>
                </a:solidFill>
              </a:rPr>
              <a:t>Ellie </a:t>
            </a:r>
            <a:r>
              <a:rPr lang="en-US" sz="3600" dirty="0">
                <a:solidFill>
                  <a:schemeClr val="bg2"/>
                </a:solidFill>
              </a:rPr>
              <a:t>Janzen • </a:t>
            </a:r>
            <a:r>
              <a:rPr lang="en-US" sz="3600" dirty="0" smtClean="0">
                <a:solidFill>
                  <a:schemeClr val="bg2"/>
                </a:solidFill>
              </a:rPr>
              <a:t>Jonathan </a:t>
            </a:r>
            <a:r>
              <a:rPr lang="en-US" sz="3600" dirty="0" smtClean="0">
                <a:solidFill>
                  <a:schemeClr val="bg2"/>
                </a:solidFill>
              </a:rPr>
              <a:t>Haas • </a:t>
            </a:r>
            <a:r>
              <a:rPr lang="en-US" sz="3600" dirty="0">
                <a:solidFill>
                  <a:schemeClr val="bg2"/>
                </a:solidFill>
              </a:rPr>
              <a:t>Brian </a:t>
            </a:r>
            <a:r>
              <a:rPr lang="en-US" sz="3600" dirty="0" err="1" smtClean="0">
                <a:solidFill>
                  <a:schemeClr val="bg2"/>
                </a:solidFill>
              </a:rPr>
              <a:t>Gradin</a:t>
            </a:r>
            <a:r>
              <a:rPr lang="en-US" sz="3600" dirty="0" smtClean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• </a:t>
            </a:r>
            <a:endParaRPr lang="en-US" sz="3600" dirty="0" smtClean="0">
              <a:solidFill>
                <a:schemeClr val="bg2"/>
              </a:solidFill>
            </a:endParaRPr>
          </a:p>
          <a:p>
            <a:r>
              <a:rPr lang="en-US" sz="3600" dirty="0" smtClean="0">
                <a:solidFill>
                  <a:schemeClr val="bg2"/>
                </a:solidFill>
              </a:rPr>
              <a:t>Ethan </a:t>
            </a:r>
            <a:r>
              <a:rPr lang="en-US" sz="3600" dirty="0">
                <a:solidFill>
                  <a:schemeClr val="bg2"/>
                </a:solidFill>
              </a:rPr>
              <a:t>Moffat</a:t>
            </a:r>
          </a:p>
          <a:p>
            <a:r>
              <a:rPr lang="en-US" sz="3600" dirty="0" smtClean="0">
                <a:solidFill>
                  <a:schemeClr val="bg2"/>
                </a:solidFill>
              </a:rPr>
              <a:t>Team </a:t>
            </a:r>
            <a:r>
              <a:rPr lang="en-US" sz="3600" dirty="0">
                <a:solidFill>
                  <a:schemeClr val="bg2"/>
                </a:solidFill>
              </a:rPr>
              <a:t>Sponsor: </a:t>
            </a:r>
            <a:r>
              <a:rPr lang="en-US" sz="3600" dirty="0" smtClean="0">
                <a:solidFill>
                  <a:schemeClr val="bg2"/>
                </a:solidFill>
              </a:rPr>
              <a:t>Elaine </a:t>
            </a:r>
            <a:r>
              <a:rPr lang="en-US" sz="3600" dirty="0" err="1" smtClean="0">
                <a:solidFill>
                  <a:schemeClr val="bg2"/>
                </a:solidFill>
              </a:rPr>
              <a:t>Weltz</a:t>
            </a:r>
            <a:endParaRPr lang="en-US" sz="3600" dirty="0">
              <a:solidFill>
                <a:schemeClr val="bg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724" y="30230486"/>
            <a:ext cx="2247067" cy="187671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52344" y="10357105"/>
            <a:ext cx="48302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65D7FF"/>
                </a:solidFill>
              </a:rPr>
              <a:t>Game Play</a:t>
            </a:r>
            <a:endParaRPr lang="en-US" sz="6600" dirty="0">
              <a:solidFill>
                <a:srgbClr val="65D7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7231" y="11642465"/>
            <a:ext cx="91622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</a:rPr>
              <a:t>Once a user logs in, they move their </a:t>
            </a:r>
            <a:r>
              <a:rPr lang="en-US" sz="3200" dirty="0" smtClean="0">
                <a:solidFill>
                  <a:schemeClr val="bg2"/>
                </a:solidFill>
              </a:rPr>
              <a:t>anglerfish </a:t>
            </a:r>
            <a:r>
              <a:rPr lang="en-US" sz="3200" dirty="0">
                <a:solidFill>
                  <a:schemeClr val="bg2"/>
                </a:solidFill>
              </a:rPr>
              <a:t>around a pre-built </a:t>
            </a:r>
            <a:r>
              <a:rPr lang="en-US" sz="3200" dirty="0" smtClean="0">
                <a:solidFill>
                  <a:schemeClr val="bg2"/>
                </a:solidFill>
              </a:rPr>
              <a:t>maze, completing the maze as quickly as possible while collecting bacteria. This bacteria </a:t>
            </a:r>
            <a:r>
              <a:rPr lang="en-US" sz="3200" dirty="0">
                <a:solidFill>
                  <a:schemeClr val="bg2"/>
                </a:solidFill>
              </a:rPr>
              <a:t>will initially be used as a score-keeping </a:t>
            </a:r>
            <a:r>
              <a:rPr lang="en-US" sz="3200" dirty="0" smtClean="0">
                <a:solidFill>
                  <a:schemeClr val="bg2"/>
                </a:solidFill>
              </a:rPr>
              <a:t>mechanism, and will slowly decay over </a:t>
            </a:r>
            <a:r>
              <a:rPr lang="en-US" sz="3200" dirty="0" smtClean="0">
                <a:solidFill>
                  <a:schemeClr val="bg2"/>
                </a:solidFill>
              </a:rPr>
              <a:t>time.  The </a:t>
            </a:r>
            <a:r>
              <a:rPr lang="en-US" sz="3200" dirty="0">
                <a:solidFill>
                  <a:schemeClr val="bg2"/>
                </a:solidFill>
              </a:rPr>
              <a:t>player </a:t>
            </a:r>
            <a:r>
              <a:rPr lang="en-US" sz="3200" dirty="0" smtClean="0">
                <a:solidFill>
                  <a:schemeClr val="bg2"/>
                </a:solidFill>
              </a:rPr>
              <a:t>also has </a:t>
            </a:r>
            <a:r>
              <a:rPr lang="en-US" sz="3200" dirty="0">
                <a:solidFill>
                  <a:schemeClr val="bg2"/>
                </a:solidFill>
              </a:rPr>
              <a:t>a limited light source, and outside of the light only bacteria and other players are visible</a:t>
            </a:r>
            <a:r>
              <a:rPr lang="en-US" sz="3200" dirty="0" smtClean="0">
                <a:solidFill>
                  <a:schemeClr val="bg2"/>
                </a:solidFill>
              </a:rPr>
              <a:t>.</a:t>
            </a:r>
            <a:endParaRPr lang="en-US" sz="3200" dirty="0">
              <a:solidFill>
                <a:schemeClr val="bg2"/>
              </a:solidFill>
            </a:endParaRPr>
          </a:p>
          <a:p>
            <a:endParaRPr lang="en-US" sz="4000" dirty="0">
              <a:solidFill>
                <a:schemeClr val="bg2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158" y="15816685"/>
            <a:ext cx="5872391" cy="3497479"/>
          </a:xfrm>
          <a:prstGeom prst="rect">
            <a:avLst/>
          </a:prstGeom>
        </p:spPr>
      </p:pic>
      <p:sp>
        <p:nvSpPr>
          <p:cNvPr id="8" name="AutoShape 2" descr="data:image/jpeg;base64,/9j/4AAQSkZJRgABAQAAAQABAAD/2wCEAAkGBwgHBhUIBwgVFQkXGB4ZGRgYGRwgIRwhISIZJiAkHyIeHSgpJCQmJR8fLTEiJS0wLjUuHyE/ODMsQygvLi4BCgoKDg0OGxAQGjglICQ2LDc0NCwsLDQ3NzcsNDcsLCw0LCwsLCwsLCwsLCwsLCwsLDc0LCwsLDQ0NCwsLDc4N//AABEIAOEA4QMBIgACEQEDEQH/xAAcAAEAAgMBAQEAAAAAAAAAAAAABgcEBQgDAgH/xAA+EAACAAQDBQQHBgQHAQAAAAAAAQIDBAUGEVEHEiExQRNhccEiMzaDkbHDFDJScoGhI2KCsjVCc5LR0vAl/8QAGQEBAAMBAQAAAAAAAAAAAAAAAAMEBQIB/8QAIhEBAAIBBQEBAQADAAAAAAAAAAECAwQREiExMzJBFGFx/9oADAMBAAIRAxEAPwCDAA2msAAAAAAAAAAAAAAAAAAAAAAAAAAAAAAAAAAAAAAAAAAAAAAAAAAAAAAAAAAAAAAAAAAAAAAAAAAAAAAAAAAAAAAAAAAAAAAAAAAAAZ1mtVZe7hDQW6XvT4teSXVt9EtRM7EzswQWjc9kU2GlUVruKdQlxhmLJN9cmk8v1TIFe8PXaxR5XOiigh/Fzhf9S4EdMtLeS4rkrbyWrABI7AAAAAAAAAAAAAAAAAAAAAAAAAAAAAAAzrLaay93GGht8pxTYvhCurifRCZ27kmdiy2msvdwhobfK3psXwhXVt9Ei/sIYXo8MW7sKf0qh8Y5j5xPyS6IYQwvR4Yt/YyEoqmJLtJmXGJ+SXRG+M3Pn59R4oZs3PqPA+Y4IZkDgmQpwvmn1PoFdAht+2b2G7NzJMtyKj8UvLJ+ML4fDJld33ZpfrZnMpIFPkawcIl4wvyzL2BNTUXqmpnvVyxOlTJE1yp0twzFzTWTX6M+C1duMuCGGljUC325mby4v1ZVRo4786xZex35V3AAdugAAAAAAAAAAACb4EwC8TU32+qrNyjUThyh+82ss+fBfuc3vFY3l5a0VjeUMp5E2pnqRTSnFOi4KGFZt/oj6q6afRVMVNVyXBPheThiWTR0hY8P2uwyOytlJDDrFzifi3xMPFuErfiel3amHdqkvQmLmvHVdxWjVxy86V/8mN/OnOoNviTDlxw5W/Z7hJ9Bv0Y192Ndz8nxNQW4mJjeFmJiY3gAAAAzrNaa293CGht8nemxfCFdW30SEzt3JM7FmtNZe7hDQW6VvT4vgl1bfRIv7CGF6LDFv7CnW9URcZkx84n5LRDCGF6PDFu7Cn9Koi4xzHzifkl0RvjNz5+fUeKGbNz6jwABXQAAAAACrNufqqTxmfTKoLX25+qpPGZ9Mqg1NN84aOD5wAAmSgAAAAAAAAAAF4bG/ZD3sfkUeXhsb9kPex+RX1XzQan8J0AaHC+KKPECmSpT3auVE4Y4H3NrNap5GdETMbqMRMxu2d0tlFd6N0lxp4Y5D6Ncu9aPvRSWNsA1uHYnVUec22/iy9KDuiy6fzfIvg/IoYY4d2NZwvmmSYs1sc9eO8eWaS5WBa+Odmii3rhhuDKLi4pOv5P+vLQre02euu9zVtopOdU880+G7lzcWiXU0qZa2jeF+mSto3h+WW01l7uMNDb5TimxfCFdW30SL9whhajwxb+xkJRVUSXaTMuMT8kuOSP3CGF6PDFv7CnW9URcY5j5xPyS6I3xQz5+fUeKebNz6jwABXQBr73eaCx0Tq7lUKCX01iekK6s1GMsaUGGJPZxfxK9r0Za+cT6L9yjr7fLhfq51dynuKPoukK0hXQsYdPN+58T4sM37nx0Ph+6Q3qzy7jBKcEMxZqFvNpZvmbEjezr2LpvyebJIQ3ja0witG1pgABy5VZtz9VSeMz6ZVBa+3P1VJ4zPplUGppvnDRwfOAAEyUAAAAAAAAAAAvDY37Ie9j8ijy8Njfsh72PyK+q+aDU/hOjml3CqtWJJlbQTd2ohnRtP+p8Hqn1R0scv3X/ABWd/qx/3REOk73RaX+r8wVi6kxRQ5w5Q10K/iS9O9awskhy/bLjV2quhraCc4KiHk18nqnoX5grFtJiih3ocoK2H1kvPl3rWF6nGfBw7jxzmw8e48SQ8JVHTSqmKplSIVPjy3oklnFlyzZ7grK4AY9fW01upIqutnKCRCs3E3kl/wC0AyG8lm+RWuOdpMuj3rfh6NRVPKKbzhh1UOr7+S7yNY42h1V7cVDanFLt/JvPKKZ46Lu+OhBC9h039uuYtP8A2z7nTZlROinT43FNiecUT4tt9WfABcWnQ2zr2LpvyebJIRvZ17F035PNkkMjJ+pZd/1IADhyqzbn6qk8Zn0yqC19ufqqTxmfTKoNTTfOGjg+cAAJkoAAAAAAAAAABeGxv2Q97H5FHl4bG/ZD3sfkV9V80Gp/CdHL91/xWd/qx/3RHUBzbLtNZesSzKG3yd6dFNj8Et55tvokQ6SduW6LTTtuxLNaqy9XCGgt0renxfBLq2+iWpf+EMLUWGLf2NOt6oi4zJj5xPu0WiGEML0eGLd2Ej0qiLjHMfOJ+SXRG+I8+fn1HjjNm59R4AGHTXWgqq6Ohp6uCKql5b8KfGHPUr7INmYeVVTSKunip6qUopMSycLWaaPUAUzjjZvPtu9X2GBx0fNy+Lig8PxL9/ErtNNZrkdVFfY52cyLtvXCzJS6/m4OUMf/ABF38tS7h1P8ut4tR/LKWB7VlLUUVTFTVklwT4Xk4YlxR4l1bdDbOvYum/J5skhG9nXsXTfk82SQyMn6ll3/AFIADhyqzbn6qk8Zn0yqC19ufqqTxmfTKoNTTfOGjg+cAAJkoAAAAAAAAAABeGxv2Q97H5FHl4bG/ZD3sfkV9V80Gp/CdGmw5hyhsEEbpoM6iZE4o42uMTbby7ks+CNyDO3nbZR3nbYPibNlyZTmzo1DLSzbbyS8WYd6vFDY6F1lynqGUuWreiXVlHYzxxX4lmOTBnLt3SXr3xtc33ciXFhtk/4kx4pv/wASPHO0qOo3rdh2NqVxUU5cG/yaL+bnpkV7bblWWuvhrqGe4amF5566p6p9UzEBo0x1rG0L9aVrG0OhsFYupMUUO9DlBWw/fl58u9awvUkhzBa7jV2muhraCc4Z8L4P5p6p6F94KxbSYooN6H0a2FLtJenetYWUc+Dh3Hinmw8e48SQAFZXR7FuEbdiamyqId2rS9CalxXjqu5/sUbiTDtxw5W/ZrhK9H/LGvuxeD17uZ0mYd1tlFd6J0dxp1HIfR/NPo+9E+HPNOp8TYs006nxp9nXsXTfk82SQwLHbJVmtUFvkRtyoFkm+eWb5meRXne0yjtO8zIADlyqzbn6qk8Zn0yqC19ufqqTxmfTKoNTTfOGjg+cAAJkoAAAAAAAAAABMcE48qcMyvscymhmUDicTS4RJvnk+T8Gv1IcDy1YtG0vLVi0bS6Pw9iuzYhg/wDnVa7XrBF6MS/R8/FZow8Y40t+GZPZxPfr2vRlr5xPov3fQ5+lxxypimSo3DGuTTya8Gj9nTZs+a5s+ZFFNbzcUTbb8WytGkry336V/wDGrv70zr9e6+/1zrLlO3o+iX3YVpCuhrgC1EREbQsxG3UAAAGVa7jVWquhraCa4Z8LzT8nqn1RigejobBWLaTFFDvQ5Q10K/iS9O9awskhy/a7jV2quhraCc4J8PJr5PVPQvzBeLaTFFDvQ5QVsP35efLvWsL1M7Pg4dx4o5sPHuPEkABWVwAAAABVm3P1VJ4zPplUFr7c/VUnjM+mVQamm+cNHB84AATJQAAAAAAAAAAAAAAAAAAAAAAAAy7Xcau010NbQTnDUQvg/mmuqehiATG46GwVi2lxRQb0Ho1sKXaQad61hZJDl+13GqtNfDXUE3dqIXmn5PVPqi/MFYtpMUUO9DlDWwr+JL071rCzOz4OHceKObDx7jxJADyqKiTSynNqZsMMtc3E0l+5WV3qCCXzajZKDOXblFPnL8PCH/c+f6Zld33aDiC8Jy/tClSH/llZr4xZ5v8AYnpp72/0mrgvb/SUbb6iTMdNJlzYXNhczehTWaz7PLNdCrB1z6sGhjpwrxXqU412AAdugAAAAAAAAAAAAAAAAAAAAAAAAAADKtdxq7TXQ1tvnOCoh5NfJ6p6GKB6LIuW1y4TqdS7fb4Jc3L0o4nvceuSyXDxzILdLvcbvO7W5VscyL+Z8F4Lkv0Rgg4rjrXyHNcda+QAA7dAAAAAAAAAAAAAAAAAAAAAAAAAAAAAAAAAAAAAAAAAAAAAAAAAAAAAAAAAAAAAAAAAAAAAAAAAAAAAAAAAAAAAAAAAAAAAAAAAAAAAAAAAAAAAAAAAAAAAAAAAAAAAAAAAAA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162" y="30336535"/>
            <a:ext cx="1473498" cy="147349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3" y="810592"/>
            <a:ext cx="2536551" cy="2536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228" y="1171509"/>
            <a:ext cx="1814715" cy="18147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639" y="16771228"/>
            <a:ext cx="7719587" cy="6400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236571" y="2821774"/>
            <a:ext cx="11222629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 Deep Sea Multiplayer Online Game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373" y="25616307"/>
            <a:ext cx="7161558" cy="40318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275" y="5084864"/>
            <a:ext cx="9248316" cy="550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2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894</TotalTime>
  <Words>363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Depth First Search</vt:lpstr>
    </vt:vector>
  </TitlesOfParts>
  <Company>Seattle Pacific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Cool Title</dc:title>
  <dc:creator>Haas, Jonathan</dc:creator>
  <cp:lastModifiedBy>Brian</cp:lastModifiedBy>
  <cp:revision>59</cp:revision>
  <dcterms:created xsi:type="dcterms:W3CDTF">2014-04-15T21:30:19Z</dcterms:created>
  <dcterms:modified xsi:type="dcterms:W3CDTF">2014-05-01T20:40:11Z</dcterms:modified>
</cp:coreProperties>
</file>