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009"/>
  </p:normalViewPr>
  <p:slideViewPr>
    <p:cSldViewPr snapToGrid="0" snapToObjects="1" showGuides="1">
      <p:cViewPr varScale="1">
        <p:scale>
          <a:sx n="152" d="100"/>
          <a:sy n="152" d="100"/>
        </p:scale>
        <p:origin x="1512"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83A91-721C-5549-B53E-414459917D5F}" type="datetimeFigureOut">
              <a:rPr lang="en-US" smtClean="0"/>
              <a:t>6/1/20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04D76-3A24-A046-9408-C6FB17F1881F}" type="slidenum">
              <a:rPr lang="en-US" smtClean="0"/>
              <a:t>‹#›</a:t>
            </a:fld>
            <a:endParaRPr lang="en-US"/>
          </a:p>
        </p:txBody>
      </p:sp>
    </p:spTree>
    <p:extLst>
      <p:ext uri="{BB962C8B-B14F-4D97-AF65-F5344CB8AC3E}">
        <p14:creationId xmlns:p14="http://schemas.microsoft.com/office/powerpoint/2010/main" val="424226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AE53-D375-2E4E-BDBE-AF3E8140A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36B81-C4C0-E941-99E9-260DA3904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F5CC54-5591-1747-8DAA-B6B393EF09B0}"/>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7E59B724-628A-5442-8266-DFABC983D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2084D-38E6-1E49-B32C-9078D216B31A}"/>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13168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DC7-C853-914B-9027-2104E8C4C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10EC1-3FAC-3049-8463-B49EBF8759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184-867C-8B48-9CC8-842BF7FC723A}"/>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21C50DC5-1705-CE48-A3CA-E0024BD87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D70C2-5CF0-D94E-AE65-6C0C04D611B9}"/>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206470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9248D-1D92-3B47-AF9C-A9BDBE874D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EB62C-3D46-3141-9AA3-E4C8334D1B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AD8D7-2642-8E4E-850D-A030258AAE59}"/>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C271344E-0FF4-E945-A405-61579F93B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02850-B05A-754E-BFEB-6E4E027E3B8C}"/>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46905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24FF-3DC9-1B49-8BD7-9A719E302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CF92E-D487-9B40-94D4-C4BB7F415D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2A7EC-AAB3-FA43-921A-083366FE3869}"/>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8DBE1E15-E6CE-F145-AFCC-5D9AF0735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B9079-4F4C-1143-9456-4A4A585853E6}"/>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183030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9C77-6D30-8941-8BA9-58A30227A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249A0E-5904-604C-A985-0839F647B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A67B77-AE48-D949-8E90-82B8F123D7A3}"/>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D2B8B1DF-A704-C24D-AEE4-3801B0529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17B5-460D-394C-8864-0677672149DA}"/>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596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AA23-5F2F-DF48-AD8A-CEB927C4D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3B7C1-2D99-B24B-9692-5BCE58E0F0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6CBEBA-380F-C84E-B003-0F0B27B01C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02E8-BE4E-404A-AFAE-21B4A3157FC4}"/>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6" name="Footer Placeholder 5">
            <a:extLst>
              <a:ext uri="{FF2B5EF4-FFF2-40B4-BE49-F238E27FC236}">
                <a16:creationId xmlns:a16="http://schemas.microsoft.com/office/drawing/2014/main" id="{B72E86A9-AB3C-BA4B-AD42-13E599029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FD48D-306D-9141-AD22-66D80D9499BE}"/>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104826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7C70-DFA6-7749-B93E-4E93B208E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B920A-5CA1-014D-80AA-6E794574E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A603BD-1819-1843-A4F0-7F8005AA2F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8E63F-158A-7544-8502-CC23A225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7C7C52-A94E-2A4E-8D44-9CA2A73E82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5D64C-773B-444E-B41C-7F276F7ED9E9}"/>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8" name="Footer Placeholder 7">
            <a:extLst>
              <a:ext uri="{FF2B5EF4-FFF2-40B4-BE49-F238E27FC236}">
                <a16:creationId xmlns:a16="http://schemas.microsoft.com/office/drawing/2014/main" id="{0FE66FC9-A8E6-DC46-98C2-F05047FDBD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9CFDA-44DA-6741-99C9-7BE205EC1D03}"/>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316400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B9FE-A1A9-9542-A627-F9767160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C777F7-9A1F-A648-B353-1878A2C56406}"/>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4" name="Footer Placeholder 3">
            <a:extLst>
              <a:ext uri="{FF2B5EF4-FFF2-40B4-BE49-F238E27FC236}">
                <a16:creationId xmlns:a16="http://schemas.microsoft.com/office/drawing/2014/main" id="{4AFEF415-9790-6649-A2FA-4ACC5331D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7E7368-0D64-C444-A959-AAFDFE7838D0}"/>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336386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236BD-80CB-1A49-95F1-13DAA492BD02}"/>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3" name="Footer Placeholder 2">
            <a:extLst>
              <a:ext uri="{FF2B5EF4-FFF2-40B4-BE49-F238E27FC236}">
                <a16:creationId xmlns:a16="http://schemas.microsoft.com/office/drawing/2014/main" id="{0138365D-B61B-6E41-8902-D34A3F6A2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2C104-3C7D-6A48-B66F-93A02C2B7584}"/>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261873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DAFE-CC76-1846-BD77-200CE00E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ACA086-BD0F-B448-A794-1DA7CEEC9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01F16-E1FD-5A48-945D-03D912F8C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2A8A3B-EB1C-764B-A1BF-472D5C7E6476}"/>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6" name="Footer Placeholder 5">
            <a:extLst>
              <a:ext uri="{FF2B5EF4-FFF2-40B4-BE49-F238E27FC236}">
                <a16:creationId xmlns:a16="http://schemas.microsoft.com/office/drawing/2014/main" id="{A7E38EF5-2171-5C4B-BFB7-09D4CBC79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5ADD2-D1F0-2F4F-8512-1A6176530829}"/>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211344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72BF-2AD6-9345-879E-4B1C1426F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BA3AB-D08F-FC4B-816D-7C6B8F3B8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4134-BBF5-2B4C-953B-E18F0AC67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0C759C-7C0C-F945-A832-1D3078A788C9}"/>
              </a:ext>
            </a:extLst>
          </p:cNvPr>
          <p:cNvSpPr>
            <a:spLocks noGrp="1"/>
          </p:cNvSpPr>
          <p:nvPr>
            <p:ph type="dt" sz="half" idx="10"/>
          </p:nvPr>
        </p:nvSpPr>
        <p:spPr/>
        <p:txBody>
          <a:bodyPr/>
          <a:lstStyle/>
          <a:p>
            <a:fld id="{72749F9F-8835-BF4A-9571-0EBECA162FEC}" type="datetimeFigureOut">
              <a:rPr lang="en-US" smtClean="0"/>
              <a:t>6/1/20</a:t>
            </a:fld>
            <a:endParaRPr lang="en-US"/>
          </a:p>
        </p:txBody>
      </p:sp>
      <p:sp>
        <p:nvSpPr>
          <p:cNvPr id="6" name="Footer Placeholder 5">
            <a:extLst>
              <a:ext uri="{FF2B5EF4-FFF2-40B4-BE49-F238E27FC236}">
                <a16:creationId xmlns:a16="http://schemas.microsoft.com/office/drawing/2014/main" id="{4B1D8DC6-482E-4B4B-AB4C-9530C1B1B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E27BE-09CA-264B-818A-B08830802C55}"/>
              </a:ext>
            </a:extLst>
          </p:cNvPr>
          <p:cNvSpPr>
            <a:spLocks noGrp="1"/>
          </p:cNvSpPr>
          <p:nvPr>
            <p:ph type="sldNum" sz="quarter" idx="12"/>
          </p:nvPr>
        </p:nvSpPr>
        <p:spPr/>
        <p:txBody>
          <a:bodyPr/>
          <a:lstStyle/>
          <a:p>
            <a:fld id="{B1A9A7C9-2C05-0044-A8F2-DE418E1EE295}" type="slidenum">
              <a:rPr lang="en-US" smtClean="0"/>
              <a:t>‹#›</a:t>
            </a:fld>
            <a:endParaRPr lang="en-US"/>
          </a:p>
        </p:txBody>
      </p:sp>
    </p:spTree>
    <p:extLst>
      <p:ext uri="{BB962C8B-B14F-4D97-AF65-F5344CB8AC3E}">
        <p14:creationId xmlns:p14="http://schemas.microsoft.com/office/powerpoint/2010/main" val="24117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B3A49-E92C-8F4E-90A2-5A0ED9EE6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B053E-7F83-F248-8559-4AFBDA14D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F7032-41D3-9943-B87E-4CB36EDA6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49F9F-8835-BF4A-9571-0EBECA162FEC}" type="datetimeFigureOut">
              <a:rPr lang="en-US" smtClean="0"/>
              <a:t>6/1/20</a:t>
            </a:fld>
            <a:endParaRPr lang="en-US"/>
          </a:p>
        </p:txBody>
      </p:sp>
      <p:sp>
        <p:nvSpPr>
          <p:cNvPr id="5" name="Footer Placeholder 4">
            <a:extLst>
              <a:ext uri="{FF2B5EF4-FFF2-40B4-BE49-F238E27FC236}">
                <a16:creationId xmlns:a16="http://schemas.microsoft.com/office/drawing/2014/main" id="{693C57F4-294A-FB4B-9B63-062CD7EA3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2BB2E-A013-E14F-86C6-3B6B4C2A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9A7C9-2C05-0044-A8F2-DE418E1EE295}" type="slidenum">
              <a:rPr lang="en-US" smtClean="0"/>
              <a:t>‹#›</a:t>
            </a:fld>
            <a:endParaRPr lang="en-US"/>
          </a:p>
        </p:txBody>
      </p:sp>
    </p:spTree>
    <p:extLst>
      <p:ext uri="{BB962C8B-B14F-4D97-AF65-F5344CB8AC3E}">
        <p14:creationId xmlns:p14="http://schemas.microsoft.com/office/powerpoint/2010/main" val="2619077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2E215C-9A02-4D47-BB08-5848D5F54E74}"/>
              </a:ext>
            </a:extLst>
          </p:cNvPr>
          <p:cNvGraphicFramePr>
            <a:graphicFrameLocks noGrp="1"/>
          </p:cNvGraphicFramePr>
          <p:nvPr>
            <p:extLst>
              <p:ext uri="{D42A27DB-BD31-4B8C-83A1-F6EECF244321}">
                <p14:modId xmlns:p14="http://schemas.microsoft.com/office/powerpoint/2010/main" val="15064904"/>
              </p:ext>
            </p:extLst>
          </p:nvPr>
        </p:nvGraphicFramePr>
        <p:xfrm>
          <a:off x="245241" y="190208"/>
          <a:ext cx="4964712" cy="6268695"/>
        </p:xfrm>
        <a:graphic>
          <a:graphicData uri="http://schemas.openxmlformats.org/drawingml/2006/table">
            <a:tbl>
              <a:tblPr firstRow="1" bandRow="1">
                <a:tableStyleId>{2D5ABB26-0587-4C30-8999-92F81FD0307C}</a:tableStyleId>
              </a:tblPr>
              <a:tblGrid>
                <a:gridCol w="4964712">
                  <a:extLst>
                    <a:ext uri="{9D8B030D-6E8A-4147-A177-3AD203B41FA5}">
                      <a16:colId xmlns:a16="http://schemas.microsoft.com/office/drawing/2014/main" val="1838837785"/>
                    </a:ext>
                  </a:extLst>
                </a:gridCol>
              </a:tblGrid>
              <a:tr h="4805655">
                <a:tc>
                  <a:txBody>
                    <a:bodyPr/>
                    <a:lstStyle/>
                    <a:p>
                      <a:endParaRPr lang="en-US" sz="1000" b="1" dirty="0">
                        <a:solidFill>
                          <a:schemeClr val="tx1">
                            <a:lumMod val="75000"/>
                            <a:lumOff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866945"/>
                  </a:ext>
                </a:extLst>
              </a:tr>
              <a:tr h="584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1" kern="1200" dirty="0">
                          <a:solidFill>
                            <a:schemeClr val="tx1">
                              <a:lumMod val="75000"/>
                              <a:lumOff val="25000"/>
                            </a:schemeClr>
                          </a:solidFill>
                          <a:effectLst/>
                          <a:latin typeface="+mj-lt"/>
                          <a:ea typeface="+mn-ea"/>
                          <a:cs typeface="+mn-cs"/>
                        </a:rPr>
                        <a:t>Figure 1: The average loss of QALYs and LYs per month of delay for the investigated surgical interventions. These estimates are based on the results from the simulated scenario of surgery delay of 52 weeks. </a:t>
                      </a:r>
                      <a:r>
                        <a:rPr lang="en-US" sz="900" i="1" kern="1200" dirty="0">
                          <a:solidFill>
                            <a:schemeClr val="tx1">
                              <a:lumMod val="75000"/>
                              <a:lumOff val="25000"/>
                            </a:schemeClr>
                          </a:solidFill>
                          <a:effectLst/>
                          <a:latin typeface="+mj-lt"/>
                          <a:ea typeface="+mn-ea"/>
                          <a:cs typeface="+mn-cs"/>
                        </a:rPr>
                        <a:t>The dots are the mean estimates. The bars represent the 95% confidence intervals. </a:t>
                      </a:r>
                      <a:r>
                        <a:rPr lang="en-US" sz="900" kern="1200" dirty="0">
                          <a:solidFill>
                            <a:schemeClr val="tx1">
                              <a:lumMod val="75000"/>
                              <a:lumOff val="25000"/>
                            </a:schemeClr>
                          </a:solidFill>
                          <a:effectLst/>
                          <a:latin typeface="+mj-lt"/>
                          <a:ea typeface="+mn-ea"/>
                          <a:cs typeface="+mn-cs"/>
                        </a:rPr>
                        <a:t>Abbreviations: </a:t>
                      </a:r>
                      <a:r>
                        <a:rPr lang="en-US" sz="900" i="1" kern="1200" dirty="0">
                          <a:solidFill>
                            <a:schemeClr val="tx1">
                              <a:lumMod val="75000"/>
                              <a:lumOff val="25000"/>
                            </a:schemeClr>
                          </a:solidFill>
                          <a:effectLst/>
                          <a:latin typeface="+mj-lt"/>
                          <a:ea typeface="+mn-ea"/>
                          <a:cs typeface="+mn-cs"/>
                        </a:rPr>
                        <a:t>QALY: Quality-Adjusted Life-Years, LY: Life-years; AAA: aneurysm of the abdominal aorta; ASD: atrial septum defect; AP: angina pectoris; CABG: coronary artery bypass graft; ESHF: end-stage heart failure; ESLD: end-stage liver disease; ESRD: end-stage renal disease (kidney transplantation); EVAR: endovascular aortic repair; ca.: carcinoma; HCC: hepatocellular carcinoma; HIPEC: hyperthermic intraperitoneal chemotherapy; NSCLC: non-small cell lung carcinoma; UUT: upper urinary track; VATS: video assisted thoracoscopic surgery; PAD: peripheral arterial disease; PCI: percutaneous coronary intervention.</a:t>
                      </a:r>
                      <a:endParaRPr lang="en-US" sz="900" i="1" dirty="0">
                        <a:solidFill>
                          <a:schemeClr val="tx1">
                            <a:lumMod val="75000"/>
                            <a:lumOff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1817450"/>
                  </a:ext>
                </a:extLst>
              </a:tr>
            </a:tbl>
          </a:graphicData>
        </a:graphic>
      </p:graphicFrame>
      <p:pic>
        <p:nvPicPr>
          <p:cNvPr id="15" name="Picture 14">
            <a:extLst>
              <a:ext uri="{FF2B5EF4-FFF2-40B4-BE49-F238E27FC236}">
                <a16:creationId xmlns:a16="http://schemas.microsoft.com/office/drawing/2014/main" id="{16C48CDB-997F-6348-9EA8-CFDC377B7DEC}"/>
              </a:ext>
            </a:extLst>
          </p:cNvPr>
          <p:cNvPicPr>
            <a:picLocks noChangeAspect="1"/>
          </p:cNvPicPr>
          <p:nvPr/>
        </p:nvPicPr>
        <p:blipFill>
          <a:blip r:embed="rId2"/>
          <a:stretch>
            <a:fillRect/>
          </a:stretch>
        </p:blipFill>
        <p:spPr>
          <a:xfrm>
            <a:off x="387597" y="318224"/>
            <a:ext cx="4680000" cy="4680000"/>
          </a:xfrm>
          <a:prstGeom prst="rect">
            <a:avLst/>
          </a:prstGeom>
        </p:spPr>
      </p:pic>
    </p:spTree>
    <p:extLst>
      <p:ext uri="{BB962C8B-B14F-4D97-AF65-F5344CB8AC3E}">
        <p14:creationId xmlns:p14="http://schemas.microsoft.com/office/powerpoint/2010/main" val="1264928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165</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 Krijkamp</dc:creator>
  <cp:lastModifiedBy>E.M. Krijkamp</cp:lastModifiedBy>
  <cp:revision>14</cp:revision>
  <cp:lastPrinted>2020-05-27T21:37:51Z</cp:lastPrinted>
  <dcterms:created xsi:type="dcterms:W3CDTF">2020-05-27T12:03:57Z</dcterms:created>
  <dcterms:modified xsi:type="dcterms:W3CDTF">2020-06-01T12:21:11Z</dcterms:modified>
</cp:coreProperties>
</file>