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2" d="100"/>
          <a:sy n="82" d="100"/>
        </p:scale>
        <p:origin x="58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FB3D8-77B1-4ECE-9F28-8BA1C9B059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CD2A87-954E-44B2-998B-0FF8F39FA6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07F7B1-EC80-427C-B66F-D07D7D4EB975}"/>
              </a:ext>
            </a:extLst>
          </p:cNvPr>
          <p:cNvSpPr>
            <a:spLocks noGrp="1"/>
          </p:cNvSpPr>
          <p:nvPr>
            <p:ph type="dt" sz="half" idx="10"/>
          </p:nvPr>
        </p:nvSpPr>
        <p:spPr/>
        <p:txBody>
          <a:bodyPr/>
          <a:lstStyle/>
          <a:p>
            <a:fld id="{7F0E8B80-72CB-4281-BCE4-00E31446B79A}" type="datetimeFigureOut">
              <a:rPr lang="en-US" smtClean="0"/>
              <a:t>10/23/2017</a:t>
            </a:fld>
            <a:endParaRPr lang="en-US"/>
          </a:p>
        </p:txBody>
      </p:sp>
      <p:sp>
        <p:nvSpPr>
          <p:cNvPr id="5" name="Footer Placeholder 4">
            <a:extLst>
              <a:ext uri="{FF2B5EF4-FFF2-40B4-BE49-F238E27FC236}">
                <a16:creationId xmlns:a16="http://schemas.microsoft.com/office/drawing/2014/main" id="{991516FC-0816-4FCE-99C5-04A4EE07C7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4B8B9D-387F-484E-82A2-587F3D69E6DF}"/>
              </a:ext>
            </a:extLst>
          </p:cNvPr>
          <p:cNvSpPr>
            <a:spLocks noGrp="1"/>
          </p:cNvSpPr>
          <p:nvPr>
            <p:ph type="sldNum" sz="quarter" idx="12"/>
          </p:nvPr>
        </p:nvSpPr>
        <p:spPr/>
        <p:txBody>
          <a:bodyPr/>
          <a:lstStyle/>
          <a:p>
            <a:fld id="{BEE5BADE-F8EC-4D07-89FD-140F820AFE28}" type="slidenum">
              <a:rPr lang="en-US" smtClean="0"/>
              <a:t>‹#›</a:t>
            </a:fld>
            <a:endParaRPr lang="en-US"/>
          </a:p>
        </p:txBody>
      </p:sp>
    </p:spTree>
    <p:extLst>
      <p:ext uri="{BB962C8B-B14F-4D97-AF65-F5344CB8AC3E}">
        <p14:creationId xmlns:p14="http://schemas.microsoft.com/office/powerpoint/2010/main" val="3559539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5F506-9991-44EF-8696-F7737B9FFE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DF3210-5A06-4120-9C02-6B5A0EBC678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0348BB-BC21-45E6-821C-A8DA9C81F898}"/>
              </a:ext>
            </a:extLst>
          </p:cNvPr>
          <p:cNvSpPr>
            <a:spLocks noGrp="1"/>
          </p:cNvSpPr>
          <p:nvPr>
            <p:ph type="dt" sz="half" idx="10"/>
          </p:nvPr>
        </p:nvSpPr>
        <p:spPr/>
        <p:txBody>
          <a:bodyPr/>
          <a:lstStyle/>
          <a:p>
            <a:fld id="{7F0E8B80-72CB-4281-BCE4-00E31446B79A}" type="datetimeFigureOut">
              <a:rPr lang="en-US" smtClean="0"/>
              <a:t>10/23/2017</a:t>
            </a:fld>
            <a:endParaRPr lang="en-US"/>
          </a:p>
        </p:txBody>
      </p:sp>
      <p:sp>
        <p:nvSpPr>
          <p:cNvPr id="5" name="Footer Placeholder 4">
            <a:extLst>
              <a:ext uri="{FF2B5EF4-FFF2-40B4-BE49-F238E27FC236}">
                <a16:creationId xmlns:a16="http://schemas.microsoft.com/office/drawing/2014/main" id="{45E6FA8C-35CB-48CD-8771-94D2471C39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3992BE-8F00-49B1-8D73-293488A976D6}"/>
              </a:ext>
            </a:extLst>
          </p:cNvPr>
          <p:cNvSpPr>
            <a:spLocks noGrp="1"/>
          </p:cNvSpPr>
          <p:nvPr>
            <p:ph type="sldNum" sz="quarter" idx="12"/>
          </p:nvPr>
        </p:nvSpPr>
        <p:spPr/>
        <p:txBody>
          <a:bodyPr/>
          <a:lstStyle/>
          <a:p>
            <a:fld id="{BEE5BADE-F8EC-4D07-89FD-140F820AFE28}" type="slidenum">
              <a:rPr lang="en-US" smtClean="0"/>
              <a:t>‹#›</a:t>
            </a:fld>
            <a:endParaRPr lang="en-US"/>
          </a:p>
        </p:txBody>
      </p:sp>
    </p:spTree>
    <p:extLst>
      <p:ext uri="{BB962C8B-B14F-4D97-AF65-F5344CB8AC3E}">
        <p14:creationId xmlns:p14="http://schemas.microsoft.com/office/powerpoint/2010/main" val="1917248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C8C123-FEAF-4816-9E6A-30862EB2D4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09D0E0-7E6F-408F-982E-4DA141F969D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10F42F-78EC-4794-962C-326A350EB23E}"/>
              </a:ext>
            </a:extLst>
          </p:cNvPr>
          <p:cNvSpPr>
            <a:spLocks noGrp="1"/>
          </p:cNvSpPr>
          <p:nvPr>
            <p:ph type="dt" sz="half" idx="10"/>
          </p:nvPr>
        </p:nvSpPr>
        <p:spPr/>
        <p:txBody>
          <a:bodyPr/>
          <a:lstStyle/>
          <a:p>
            <a:fld id="{7F0E8B80-72CB-4281-BCE4-00E31446B79A}" type="datetimeFigureOut">
              <a:rPr lang="en-US" smtClean="0"/>
              <a:t>10/23/2017</a:t>
            </a:fld>
            <a:endParaRPr lang="en-US"/>
          </a:p>
        </p:txBody>
      </p:sp>
      <p:sp>
        <p:nvSpPr>
          <p:cNvPr id="5" name="Footer Placeholder 4">
            <a:extLst>
              <a:ext uri="{FF2B5EF4-FFF2-40B4-BE49-F238E27FC236}">
                <a16:creationId xmlns:a16="http://schemas.microsoft.com/office/drawing/2014/main" id="{269B69BB-F049-4F6B-8D68-89C699F0F5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859257-4A34-4FD4-80AC-A90BF4EED670}"/>
              </a:ext>
            </a:extLst>
          </p:cNvPr>
          <p:cNvSpPr>
            <a:spLocks noGrp="1"/>
          </p:cNvSpPr>
          <p:nvPr>
            <p:ph type="sldNum" sz="quarter" idx="12"/>
          </p:nvPr>
        </p:nvSpPr>
        <p:spPr/>
        <p:txBody>
          <a:bodyPr/>
          <a:lstStyle/>
          <a:p>
            <a:fld id="{BEE5BADE-F8EC-4D07-89FD-140F820AFE28}" type="slidenum">
              <a:rPr lang="en-US" smtClean="0"/>
              <a:t>‹#›</a:t>
            </a:fld>
            <a:endParaRPr lang="en-US"/>
          </a:p>
        </p:txBody>
      </p:sp>
    </p:spTree>
    <p:extLst>
      <p:ext uri="{BB962C8B-B14F-4D97-AF65-F5344CB8AC3E}">
        <p14:creationId xmlns:p14="http://schemas.microsoft.com/office/powerpoint/2010/main" val="2625621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303A-7CC9-49E9-B999-A6B0B35DDF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AB8317-F0F5-497E-B6BF-E56CA81B4C2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DB12A4-C928-4634-8F83-53971A15D0C1}"/>
              </a:ext>
            </a:extLst>
          </p:cNvPr>
          <p:cNvSpPr>
            <a:spLocks noGrp="1"/>
          </p:cNvSpPr>
          <p:nvPr>
            <p:ph type="dt" sz="half" idx="10"/>
          </p:nvPr>
        </p:nvSpPr>
        <p:spPr/>
        <p:txBody>
          <a:bodyPr/>
          <a:lstStyle/>
          <a:p>
            <a:fld id="{7F0E8B80-72CB-4281-BCE4-00E31446B79A}" type="datetimeFigureOut">
              <a:rPr lang="en-US" smtClean="0"/>
              <a:t>10/23/2017</a:t>
            </a:fld>
            <a:endParaRPr lang="en-US"/>
          </a:p>
        </p:txBody>
      </p:sp>
      <p:sp>
        <p:nvSpPr>
          <p:cNvPr id="5" name="Footer Placeholder 4">
            <a:extLst>
              <a:ext uri="{FF2B5EF4-FFF2-40B4-BE49-F238E27FC236}">
                <a16:creationId xmlns:a16="http://schemas.microsoft.com/office/drawing/2014/main" id="{DE32CE5E-FD1D-47BE-AFEF-13241750B5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7BAE79-B4B5-4B35-BC3A-BFC872E6C064}"/>
              </a:ext>
            </a:extLst>
          </p:cNvPr>
          <p:cNvSpPr>
            <a:spLocks noGrp="1"/>
          </p:cNvSpPr>
          <p:nvPr>
            <p:ph type="sldNum" sz="quarter" idx="12"/>
          </p:nvPr>
        </p:nvSpPr>
        <p:spPr/>
        <p:txBody>
          <a:bodyPr/>
          <a:lstStyle/>
          <a:p>
            <a:fld id="{BEE5BADE-F8EC-4D07-89FD-140F820AFE28}" type="slidenum">
              <a:rPr lang="en-US" smtClean="0"/>
              <a:t>‹#›</a:t>
            </a:fld>
            <a:endParaRPr lang="en-US"/>
          </a:p>
        </p:txBody>
      </p:sp>
    </p:spTree>
    <p:extLst>
      <p:ext uri="{BB962C8B-B14F-4D97-AF65-F5344CB8AC3E}">
        <p14:creationId xmlns:p14="http://schemas.microsoft.com/office/powerpoint/2010/main" val="3460934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07EDE-2A1C-41B0-A6D6-21114A1EA7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7D59DE-C281-4685-8483-0196C5DB98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EF03A2B-FE31-48AF-B876-FF86D4D36D19}"/>
              </a:ext>
            </a:extLst>
          </p:cNvPr>
          <p:cNvSpPr>
            <a:spLocks noGrp="1"/>
          </p:cNvSpPr>
          <p:nvPr>
            <p:ph type="dt" sz="half" idx="10"/>
          </p:nvPr>
        </p:nvSpPr>
        <p:spPr/>
        <p:txBody>
          <a:bodyPr/>
          <a:lstStyle/>
          <a:p>
            <a:fld id="{7F0E8B80-72CB-4281-BCE4-00E31446B79A}" type="datetimeFigureOut">
              <a:rPr lang="en-US" smtClean="0"/>
              <a:t>10/23/2017</a:t>
            </a:fld>
            <a:endParaRPr lang="en-US"/>
          </a:p>
        </p:txBody>
      </p:sp>
      <p:sp>
        <p:nvSpPr>
          <p:cNvPr id="5" name="Footer Placeholder 4">
            <a:extLst>
              <a:ext uri="{FF2B5EF4-FFF2-40B4-BE49-F238E27FC236}">
                <a16:creationId xmlns:a16="http://schemas.microsoft.com/office/drawing/2014/main" id="{8AE06411-4B9C-438B-A792-F42408C732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2D535F-B624-4204-A148-85ECC4361027}"/>
              </a:ext>
            </a:extLst>
          </p:cNvPr>
          <p:cNvSpPr>
            <a:spLocks noGrp="1"/>
          </p:cNvSpPr>
          <p:nvPr>
            <p:ph type="sldNum" sz="quarter" idx="12"/>
          </p:nvPr>
        </p:nvSpPr>
        <p:spPr/>
        <p:txBody>
          <a:bodyPr/>
          <a:lstStyle/>
          <a:p>
            <a:fld id="{BEE5BADE-F8EC-4D07-89FD-140F820AFE28}" type="slidenum">
              <a:rPr lang="en-US" smtClean="0"/>
              <a:t>‹#›</a:t>
            </a:fld>
            <a:endParaRPr lang="en-US"/>
          </a:p>
        </p:txBody>
      </p:sp>
    </p:spTree>
    <p:extLst>
      <p:ext uri="{BB962C8B-B14F-4D97-AF65-F5344CB8AC3E}">
        <p14:creationId xmlns:p14="http://schemas.microsoft.com/office/powerpoint/2010/main" val="1343947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B0979-3DD9-4256-BC0D-856AA15356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FAD3F7-B29F-4D7E-B5C4-4BE096F5B9F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841D34-A0BC-42D0-853A-3C552780A3A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317C72-1772-4BEB-AE36-6F421C6DC768}"/>
              </a:ext>
            </a:extLst>
          </p:cNvPr>
          <p:cNvSpPr>
            <a:spLocks noGrp="1"/>
          </p:cNvSpPr>
          <p:nvPr>
            <p:ph type="dt" sz="half" idx="10"/>
          </p:nvPr>
        </p:nvSpPr>
        <p:spPr/>
        <p:txBody>
          <a:bodyPr/>
          <a:lstStyle/>
          <a:p>
            <a:fld id="{7F0E8B80-72CB-4281-BCE4-00E31446B79A}" type="datetimeFigureOut">
              <a:rPr lang="en-US" smtClean="0"/>
              <a:t>10/23/2017</a:t>
            </a:fld>
            <a:endParaRPr lang="en-US"/>
          </a:p>
        </p:txBody>
      </p:sp>
      <p:sp>
        <p:nvSpPr>
          <p:cNvPr id="6" name="Footer Placeholder 5">
            <a:extLst>
              <a:ext uri="{FF2B5EF4-FFF2-40B4-BE49-F238E27FC236}">
                <a16:creationId xmlns:a16="http://schemas.microsoft.com/office/drawing/2014/main" id="{D0661A74-EC1B-44D5-84C3-E87F81E3B2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F89D8F-62AD-4BED-867D-C9F8DA58B0ED}"/>
              </a:ext>
            </a:extLst>
          </p:cNvPr>
          <p:cNvSpPr>
            <a:spLocks noGrp="1"/>
          </p:cNvSpPr>
          <p:nvPr>
            <p:ph type="sldNum" sz="quarter" idx="12"/>
          </p:nvPr>
        </p:nvSpPr>
        <p:spPr/>
        <p:txBody>
          <a:bodyPr/>
          <a:lstStyle/>
          <a:p>
            <a:fld id="{BEE5BADE-F8EC-4D07-89FD-140F820AFE28}" type="slidenum">
              <a:rPr lang="en-US" smtClean="0"/>
              <a:t>‹#›</a:t>
            </a:fld>
            <a:endParaRPr lang="en-US"/>
          </a:p>
        </p:txBody>
      </p:sp>
    </p:spTree>
    <p:extLst>
      <p:ext uri="{BB962C8B-B14F-4D97-AF65-F5344CB8AC3E}">
        <p14:creationId xmlns:p14="http://schemas.microsoft.com/office/powerpoint/2010/main" val="418280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BFF34-40E1-4F13-8FF4-7BDD0AF9D8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F70614-DC38-460D-BEC8-703D0B9DC9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46637A2-2E9F-48D6-A4D6-32BFBF44D55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CE7DE8-5324-4614-9A8D-951AE08735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B41DF39-2339-453F-891E-3F72D65B966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820E36-CACB-4F06-B014-28DE9FD72C13}"/>
              </a:ext>
            </a:extLst>
          </p:cNvPr>
          <p:cNvSpPr>
            <a:spLocks noGrp="1"/>
          </p:cNvSpPr>
          <p:nvPr>
            <p:ph type="dt" sz="half" idx="10"/>
          </p:nvPr>
        </p:nvSpPr>
        <p:spPr/>
        <p:txBody>
          <a:bodyPr/>
          <a:lstStyle/>
          <a:p>
            <a:fld id="{7F0E8B80-72CB-4281-BCE4-00E31446B79A}" type="datetimeFigureOut">
              <a:rPr lang="en-US" smtClean="0"/>
              <a:t>10/23/2017</a:t>
            </a:fld>
            <a:endParaRPr lang="en-US"/>
          </a:p>
        </p:txBody>
      </p:sp>
      <p:sp>
        <p:nvSpPr>
          <p:cNvPr id="8" name="Footer Placeholder 7">
            <a:extLst>
              <a:ext uri="{FF2B5EF4-FFF2-40B4-BE49-F238E27FC236}">
                <a16:creationId xmlns:a16="http://schemas.microsoft.com/office/drawing/2014/main" id="{9A85D2E7-1A15-4B6D-A318-2FC0BCA726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A2215-095C-499D-9191-CCA2870FE42A}"/>
              </a:ext>
            </a:extLst>
          </p:cNvPr>
          <p:cNvSpPr>
            <a:spLocks noGrp="1"/>
          </p:cNvSpPr>
          <p:nvPr>
            <p:ph type="sldNum" sz="quarter" idx="12"/>
          </p:nvPr>
        </p:nvSpPr>
        <p:spPr/>
        <p:txBody>
          <a:bodyPr/>
          <a:lstStyle/>
          <a:p>
            <a:fld id="{BEE5BADE-F8EC-4D07-89FD-140F820AFE28}" type="slidenum">
              <a:rPr lang="en-US" smtClean="0"/>
              <a:t>‹#›</a:t>
            </a:fld>
            <a:endParaRPr lang="en-US"/>
          </a:p>
        </p:txBody>
      </p:sp>
    </p:spTree>
    <p:extLst>
      <p:ext uri="{BB962C8B-B14F-4D97-AF65-F5344CB8AC3E}">
        <p14:creationId xmlns:p14="http://schemas.microsoft.com/office/powerpoint/2010/main" val="1556803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9256C-8035-4A15-B82C-D5B5F165AD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1DFC85-DE51-4E7B-9685-1DCF37E7A9D3}"/>
              </a:ext>
            </a:extLst>
          </p:cNvPr>
          <p:cNvSpPr>
            <a:spLocks noGrp="1"/>
          </p:cNvSpPr>
          <p:nvPr>
            <p:ph type="dt" sz="half" idx="10"/>
          </p:nvPr>
        </p:nvSpPr>
        <p:spPr/>
        <p:txBody>
          <a:bodyPr/>
          <a:lstStyle/>
          <a:p>
            <a:fld id="{7F0E8B80-72CB-4281-BCE4-00E31446B79A}" type="datetimeFigureOut">
              <a:rPr lang="en-US" smtClean="0"/>
              <a:t>10/23/2017</a:t>
            </a:fld>
            <a:endParaRPr lang="en-US"/>
          </a:p>
        </p:txBody>
      </p:sp>
      <p:sp>
        <p:nvSpPr>
          <p:cNvPr id="4" name="Footer Placeholder 3">
            <a:extLst>
              <a:ext uri="{FF2B5EF4-FFF2-40B4-BE49-F238E27FC236}">
                <a16:creationId xmlns:a16="http://schemas.microsoft.com/office/drawing/2014/main" id="{925D622C-B845-432B-BC18-C5358A6E3E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2B6206-800B-4E76-912F-54BB567CB120}"/>
              </a:ext>
            </a:extLst>
          </p:cNvPr>
          <p:cNvSpPr>
            <a:spLocks noGrp="1"/>
          </p:cNvSpPr>
          <p:nvPr>
            <p:ph type="sldNum" sz="quarter" idx="12"/>
          </p:nvPr>
        </p:nvSpPr>
        <p:spPr/>
        <p:txBody>
          <a:bodyPr/>
          <a:lstStyle/>
          <a:p>
            <a:fld id="{BEE5BADE-F8EC-4D07-89FD-140F820AFE28}" type="slidenum">
              <a:rPr lang="en-US" smtClean="0"/>
              <a:t>‹#›</a:t>
            </a:fld>
            <a:endParaRPr lang="en-US"/>
          </a:p>
        </p:txBody>
      </p:sp>
    </p:spTree>
    <p:extLst>
      <p:ext uri="{BB962C8B-B14F-4D97-AF65-F5344CB8AC3E}">
        <p14:creationId xmlns:p14="http://schemas.microsoft.com/office/powerpoint/2010/main" val="3662885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C1260A-AEE4-4C6A-A848-1717427F5DBC}"/>
              </a:ext>
            </a:extLst>
          </p:cNvPr>
          <p:cNvSpPr>
            <a:spLocks noGrp="1"/>
          </p:cNvSpPr>
          <p:nvPr>
            <p:ph type="dt" sz="half" idx="10"/>
          </p:nvPr>
        </p:nvSpPr>
        <p:spPr/>
        <p:txBody>
          <a:bodyPr/>
          <a:lstStyle/>
          <a:p>
            <a:fld id="{7F0E8B80-72CB-4281-BCE4-00E31446B79A}" type="datetimeFigureOut">
              <a:rPr lang="en-US" smtClean="0"/>
              <a:t>10/23/2017</a:t>
            </a:fld>
            <a:endParaRPr lang="en-US"/>
          </a:p>
        </p:txBody>
      </p:sp>
      <p:sp>
        <p:nvSpPr>
          <p:cNvPr id="3" name="Footer Placeholder 2">
            <a:extLst>
              <a:ext uri="{FF2B5EF4-FFF2-40B4-BE49-F238E27FC236}">
                <a16:creationId xmlns:a16="http://schemas.microsoft.com/office/drawing/2014/main" id="{C658A68B-3B9D-4524-9C70-F8E46DDA28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CB8AFF-8011-4227-A386-4FF7107EFF59}"/>
              </a:ext>
            </a:extLst>
          </p:cNvPr>
          <p:cNvSpPr>
            <a:spLocks noGrp="1"/>
          </p:cNvSpPr>
          <p:nvPr>
            <p:ph type="sldNum" sz="quarter" idx="12"/>
          </p:nvPr>
        </p:nvSpPr>
        <p:spPr/>
        <p:txBody>
          <a:bodyPr/>
          <a:lstStyle/>
          <a:p>
            <a:fld id="{BEE5BADE-F8EC-4D07-89FD-140F820AFE28}" type="slidenum">
              <a:rPr lang="en-US" smtClean="0"/>
              <a:t>‹#›</a:t>
            </a:fld>
            <a:endParaRPr lang="en-US"/>
          </a:p>
        </p:txBody>
      </p:sp>
    </p:spTree>
    <p:extLst>
      <p:ext uri="{BB962C8B-B14F-4D97-AF65-F5344CB8AC3E}">
        <p14:creationId xmlns:p14="http://schemas.microsoft.com/office/powerpoint/2010/main" val="2347499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9EAE1-9150-4FF7-8509-5C3856A40C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4625D4-8E68-4EB4-AC34-F6DD2E8C49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4FA365-B4BF-4E86-8D28-D195577CBA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7451021-E5EB-49DD-B4EC-F7686066D8B7}"/>
              </a:ext>
            </a:extLst>
          </p:cNvPr>
          <p:cNvSpPr>
            <a:spLocks noGrp="1"/>
          </p:cNvSpPr>
          <p:nvPr>
            <p:ph type="dt" sz="half" idx="10"/>
          </p:nvPr>
        </p:nvSpPr>
        <p:spPr/>
        <p:txBody>
          <a:bodyPr/>
          <a:lstStyle/>
          <a:p>
            <a:fld id="{7F0E8B80-72CB-4281-BCE4-00E31446B79A}" type="datetimeFigureOut">
              <a:rPr lang="en-US" smtClean="0"/>
              <a:t>10/23/2017</a:t>
            </a:fld>
            <a:endParaRPr lang="en-US"/>
          </a:p>
        </p:txBody>
      </p:sp>
      <p:sp>
        <p:nvSpPr>
          <p:cNvPr id="6" name="Footer Placeholder 5">
            <a:extLst>
              <a:ext uri="{FF2B5EF4-FFF2-40B4-BE49-F238E27FC236}">
                <a16:creationId xmlns:a16="http://schemas.microsoft.com/office/drawing/2014/main" id="{A9D1BB26-756F-4F5B-9FEA-57C7236DDF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7DAEDB-DB62-4C78-B8C8-60ADD7DB3E3A}"/>
              </a:ext>
            </a:extLst>
          </p:cNvPr>
          <p:cNvSpPr>
            <a:spLocks noGrp="1"/>
          </p:cNvSpPr>
          <p:nvPr>
            <p:ph type="sldNum" sz="quarter" idx="12"/>
          </p:nvPr>
        </p:nvSpPr>
        <p:spPr/>
        <p:txBody>
          <a:bodyPr/>
          <a:lstStyle/>
          <a:p>
            <a:fld id="{BEE5BADE-F8EC-4D07-89FD-140F820AFE28}" type="slidenum">
              <a:rPr lang="en-US" smtClean="0"/>
              <a:t>‹#›</a:t>
            </a:fld>
            <a:endParaRPr lang="en-US"/>
          </a:p>
        </p:txBody>
      </p:sp>
    </p:spTree>
    <p:extLst>
      <p:ext uri="{BB962C8B-B14F-4D97-AF65-F5344CB8AC3E}">
        <p14:creationId xmlns:p14="http://schemas.microsoft.com/office/powerpoint/2010/main" val="922904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040DC-14FF-4D9A-A047-C255639C45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1C1FB3-02BE-4D64-83CA-6B2E1505D5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1F5D83-1702-444C-B4E8-6506501874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3BE6F5-B111-4B23-8443-A4CF01DFFA34}"/>
              </a:ext>
            </a:extLst>
          </p:cNvPr>
          <p:cNvSpPr>
            <a:spLocks noGrp="1"/>
          </p:cNvSpPr>
          <p:nvPr>
            <p:ph type="dt" sz="half" idx="10"/>
          </p:nvPr>
        </p:nvSpPr>
        <p:spPr/>
        <p:txBody>
          <a:bodyPr/>
          <a:lstStyle/>
          <a:p>
            <a:fld id="{7F0E8B80-72CB-4281-BCE4-00E31446B79A}" type="datetimeFigureOut">
              <a:rPr lang="en-US" smtClean="0"/>
              <a:t>10/23/2017</a:t>
            </a:fld>
            <a:endParaRPr lang="en-US"/>
          </a:p>
        </p:txBody>
      </p:sp>
      <p:sp>
        <p:nvSpPr>
          <p:cNvPr id="6" name="Footer Placeholder 5">
            <a:extLst>
              <a:ext uri="{FF2B5EF4-FFF2-40B4-BE49-F238E27FC236}">
                <a16:creationId xmlns:a16="http://schemas.microsoft.com/office/drawing/2014/main" id="{2DD94444-4223-4998-8B24-9736F625C3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BAE95F-B2ED-4F89-B112-BA97F9E9B58F}"/>
              </a:ext>
            </a:extLst>
          </p:cNvPr>
          <p:cNvSpPr>
            <a:spLocks noGrp="1"/>
          </p:cNvSpPr>
          <p:nvPr>
            <p:ph type="sldNum" sz="quarter" idx="12"/>
          </p:nvPr>
        </p:nvSpPr>
        <p:spPr/>
        <p:txBody>
          <a:bodyPr/>
          <a:lstStyle/>
          <a:p>
            <a:fld id="{BEE5BADE-F8EC-4D07-89FD-140F820AFE28}" type="slidenum">
              <a:rPr lang="en-US" smtClean="0"/>
              <a:t>‹#›</a:t>
            </a:fld>
            <a:endParaRPr lang="en-US"/>
          </a:p>
        </p:txBody>
      </p:sp>
    </p:spTree>
    <p:extLst>
      <p:ext uri="{BB962C8B-B14F-4D97-AF65-F5344CB8AC3E}">
        <p14:creationId xmlns:p14="http://schemas.microsoft.com/office/powerpoint/2010/main" val="335442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88306A-1133-4AAA-90EE-FCE30ACC42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762EC6-8050-4D5A-BE74-7C56B4C566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0126C6-7F67-411C-8F83-516E6B5148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0E8B80-72CB-4281-BCE4-00E31446B79A}" type="datetimeFigureOut">
              <a:rPr lang="en-US" smtClean="0"/>
              <a:t>10/23/2017</a:t>
            </a:fld>
            <a:endParaRPr lang="en-US"/>
          </a:p>
        </p:txBody>
      </p:sp>
      <p:sp>
        <p:nvSpPr>
          <p:cNvPr id="5" name="Footer Placeholder 4">
            <a:extLst>
              <a:ext uri="{FF2B5EF4-FFF2-40B4-BE49-F238E27FC236}">
                <a16:creationId xmlns:a16="http://schemas.microsoft.com/office/drawing/2014/main" id="{98F7D9F6-64C8-4BE9-B041-36781A37C4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E88628-10A1-411F-A9B3-1959BFDCBD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E5BADE-F8EC-4D07-89FD-140F820AFE28}" type="slidenum">
              <a:rPr lang="en-US" smtClean="0"/>
              <a:t>‹#›</a:t>
            </a:fld>
            <a:endParaRPr lang="en-US"/>
          </a:p>
        </p:txBody>
      </p:sp>
    </p:spTree>
    <p:extLst>
      <p:ext uri="{BB962C8B-B14F-4D97-AF65-F5344CB8AC3E}">
        <p14:creationId xmlns:p14="http://schemas.microsoft.com/office/powerpoint/2010/main" val="2083626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bgreenwell/STT6300/blob/master/R%20scripts/clams.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3F296-D8ED-4EF8-BD55-8B36951820FB}"/>
              </a:ext>
            </a:extLst>
          </p:cNvPr>
          <p:cNvSpPr>
            <a:spLocks noGrp="1"/>
          </p:cNvSpPr>
          <p:nvPr>
            <p:ph type="ctrTitle"/>
          </p:nvPr>
        </p:nvSpPr>
        <p:spPr/>
        <p:txBody>
          <a:bodyPr/>
          <a:lstStyle/>
          <a:p>
            <a:r>
              <a:rPr lang="en-US" dirty="0"/>
              <a:t>STT 6300</a:t>
            </a:r>
          </a:p>
        </p:txBody>
      </p:sp>
      <p:sp>
        <p:nvSpPr>
          <p:cNvPr id="3" name="Subtitle 2">
            <a:extLst>
              <a:ext uri="{FF2B5EF4-FFF2-40B4-BE49-F238E27FC236}">
                <a16:creationId xmlns:a16="http://schemas.microsoft.com/office/drawing/2014/main" id="{34EBE08F-E9E1-41D2-ABA9-AFBB69B05F2B}"/>
              </a:ext>
            </a:extLst>
          </p:cNvPr>
          <p:cNvSpPr>
            <a:spLocks noGrp="1"/>
          </p:cNvSpPr>
          <p:nvPr>
            <p:ph type="subTitle" idx="1"/>
          </p:nvPr>
        </p:nvSpPr>
        <p:spPr/>
        <p:txBody>
          <a:bodyPr/>
          <a:lstStyle/>
          <a:p>
            <a:r>
              <a:rPr lang="en-US" dirty="0"/>
              <a:t>Chapter 7: Two–Sample Inference</a:t>
            </a:r>
          </a:p>
        </p:txBody>
      </p:sp>
    </p:spTree>
    <p:extLst>
      <p:ext uri="{BB962C8B-B14F-4D97-AF65-F5344CB8AC3E}">
        <p14:creationId xmlns:p14="http://schemas.microsoft.com/office/powerpoint/2010/main" val="269412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121B8-30D8-4402-97DB-0A1A5B8D48F1}"/>
              </a:ext>
            </a:extLst>
          </p:cNvPr>
          <p:cNvSpPr>
            <a:spLocks noGrp="1"/>
          </p:cNvSpPr>
          <p:nvPr>
            <p:ph type="title"/>
          </p:nvPr>
        </p:nvSpPr>
        <p:spPr/>
        <p:txBody>
          <a:bodyPr/>
          <a:lstStyle/>
          <a:p>
            <a:r>
              <a:rPr lang="en-US" dirty="0"/>
              <a:t>Two-Sample t-Test for Independent Samples with Equal Variances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CCEE9F-CA41-46B5-873D-8078F70D7A2D}"/>
                  </a:ext>
                </a:extLst>
              </p:cNvPr>
              <p:cNvSpPr>
                <a:spLocks noGrp="1"/>
              </p:cNvSpPr>
              <p:nvPr>
                <p:ph idx="1"/>
              </p:nvPr>
            </p:nvSpPr>
            <p:spPr/>
            <p:txBody>
              <a:bodyPr>
                <a:normAutofit fontScale="92500" lnSpcReduction="10000"/>
              </a:bodyPr>
              <a:lstStyle/>
              <a:p>
                <a:r>
                  <a:rPr lang="en-US" dirty="0"/>
                  <a:t>A common assumption when comparing the means from two populations is that they share a common variance: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oMath>
                </a14:m>
                <a:endParaRPr lang="en-US" dirty="0"/>
              </a:p>
              <a:p>
                <a:r>
                  <a:rPr lang="en-US" dirty="0"/>
                  <a:t>If this assumption holds, then it makes sense to pool the data in order to estimate the common variance: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−1</m:t>
                            </m:r>
                          </m:e>
                        </m:d>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−1</m:t>
                            </m:r>
                          </m:e>
                        </m:d>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−2</m:t>
                        </m:r>
                      </m:den>
                    </m:f>
                  </m:oMath>
                </a14:m>
                <a:endParaRPr lang="en-US" b="0" dirty="0"/>
              </a:p>
              <a:p>
                <a:r>
                  <a:rPr lang="en-US" dirty="0"/>
                  <a:t>And our observed test statistic becomes</a:t>
                </a:r>
                <a:br>
                  <a:rPr lang="en-US" dirty="0"/>
                </a:br>
                <a:br>
                  <a:rPr lang="en-US" dirty="0"/>
                </a:b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num>
                      <m:den>
                        <m:r>
                          <a:rPr lang="en-US" b="0" i="1" smtClean="0">
                            <a:latin typeface="Cambria Math" panose="02040503050406030204" pitchFamily="18" charset="0"/>
                          </a:rPr>
                          <m:t>𝑠</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den>
                            </m:f>
                          </m:e>
                        </m:rad>
                      </m:den>
                    </m:f>
                  </m:oMath>
                </a14:m>
                <a:endParaRPr lang="en-US" b="0" dirty="0"/>
              </a:p>
              <a:p>
                <a:r>
                  <a:rPr lang="en-US" b="0" dirty="0"/>
                  <a:t>If the data are normal, then the reference distribution is a t-distribution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−2</m:t>
                    </m:r>
                  </m:oMath>
                </a14:m>
                <a:r>
                  <a:rPr lang="en-US" b="0" dirty="0"/>
                  <a:t> degrees of freedom.</a:t>
                </a:r>
              </a:p>
              <a:p>
                <a:endParaRPr lang="en-US" dirty="0"/>
              </a:p>
            </p:txBody>
          </p:sp>
        </mc:Choice>
        <mc:Fallback xmlns="">
          <p:sp>
            <p:nvSpPr>
              <p:cNvPr id="3" name="Content Placeholder 2">
                <a:extLst>
                  <a:ext uri="{FF2B5EF4-FFF2-40B4-BE49-F238E27FC236}">
                    <a16:creationId xmlns:a16="http://schemas.microsoft.com/office/drawing/2014/main" id="{1BCCEE9F-CA41-46B5-873D-8078F70D7A2D}"/>
                  </a:ext>
                </a:extLst>
              </p:cNvPr>
              <p:cNvSpPr>
                <a:spLocks noGrp="1" noRot="1" noChangeAspect="1" noMove="1" noResize="1" noEditPoints="1" noAdjustHandles="1" noChangeArrowheads="1" noChangeShapeType="1" noTextEdit="1"/>
              </p:cNvSpPr>
              <p:nvPr>
                <p:ph idx="1"/>
              </p:nvPr>
            </p:nvSpPr>
            <p:spPr>
              <a:blipFill>
                <a:blip r:embed="rId2"/>
                <a:stretch>
                  <a:fillRect l="-928" t="-2801"/>
                </a:stretch>
              </a:blipFill>
            </p:spPr>
            <p:txBody>
              <a:bodyPr/>
              <a:lstStyle/>
              <a:p>
                <a:r>
                  <a:rPr lang="en-US">
                    <a:noFill/>
                  </a:rPr>
                  <a:t> </a:t>
                </a:r>
              </a:p>
            </p:txBody>
          </p:sp>
        </mc:Fallback>
      </mc:AlternateContent>
    </p:spTree>
    <p:extLst>
      <p:ext uri="{BB962C8B-B14F-4D97-AF65-F5344CB8AC3E}">
        <p14:creationId xmlns:p14="http://schemas.microsoft.com/office/powerpoint/2010/main" val="2050978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121B8-30D8-4402-97DB-0A1A5B8D48F1}"/>
              </a:ext>
            </a:extLst>
          </p:cNvPr>
          <p:cNvSpPr>
            <a:spLocks noGrp="1"/>
          </p:cNvSpPr>
          <p:nvPr>
            <p:ph type="title"/>
          </p:nvPr>
        </p:nvSpPr>
        <p:spPr/>
        <p:txBody>
          <a:bodyPr/>
          <a:lstStyle/>
          <a:p>
            <a:r>
              <a:rPr lang="en-US" dirty="0"/>
              <a:t>Two-Sample t-Test for Independent Samples with Equal Variances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CCEE9F-CA41-46B5-873D-8078F70D7A2D}"/>
                  </a:ext>
                </a:extLst>
              </p:cNvPr>
              <p:cNvSpPr>
                <a:spLocks noGrp="1"/>
              </p:cNvSpPr>
              <p:nvPr>
                <p:ph idx="1"/>
              </p:nvPr>
            </p:nvSpPr>
            <p:spPr/>
            <p:txBody>
              <a:bodyPr>
                <a:normAutofit/>
              </a:bodyPr>
              <a:lstStyle/>
              <a:p>
                <a:r>
                  <a:rPr lang="en-US" sz="3200" dirty="0"/>
                  <a:t>Two-Sample t-test (two-tailed/sided alternative)</a:t>
                </a:r>
                <a:br>
                  <a:rPr lang="en-US" sz="3200" dirty="0"/>
                </a:br>
                <a:endParaRPr lang="en-US" sz="3200" dirty="0"/>
              </a:p>
              <a:p>
                <a:pPr lvl="1"/>
                <a:r>
                  <a:rPr lang="en-US" sz="2800" b="0" dirty="0">
                    <a:solidFill>
                      <a:srgbClr val="0070C0"/>
                    </a:solidFill>
                  </a:rPr>
                  <a:t>Test:</a:t>
                </a:r>
                <a:r>
                  <a:rPr lang="en-US" sz="2800" b="0" dirty="0"/>
                  <a: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𝐻</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𝜇</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𝜇</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=0</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vs</m:t>
                    </m:r>
                    <m:r>
                      <a:rPr lang="en-US" sz="2800" b="0" i="0" smtClean="0">
                        <a:latin typeface="Cambria Math" panose="02040503050406030204" pitchFamily="18" charset="0"/>
                      </a:rPr>
                      <m:t>.    </m:t>
                    </m:r>
                    <m:sSub>
                      <m:sSubPr>
                        <m:ctrlPr>
                          <a:rPr lang="en-US" sz="2800" b="0" i="1" smtClean="0">
                            <a:latin typeface="Cambria Math" panose="02040503050406030204" pitchFamily="18" charset="0"/>
                          </a:rPr>
                        </m:ctrlPr>
                      </m:sSubPr>
                      <m:e>
                        <m:r>
                          <m:rPr>
                            <m:sty m:val="p"/>
                          </m:rPr>
                          <a:rPr lang="en-US" sz="2800" b="0" i="0" smtClean="0">
                            <a:latin typeface="Cambria Math" panose="02040503050406030204" pitchFamily="18" charset="0"/>
                          </a:rPr>
                          <m:t>H</m:t>
                        </m:r>
                      </m:e>
                      <m:sub>
                        <m:r>
                          <a:rPr lang="en-US" sz="2800" b="0" i="0" smtClean="0">
                            <a:latin typeface="Cambria Math" panose="02040503050406030204" pitchFamily="18" charset="0"/>
                          </a:rPr>
                          <m:t>1</m:t>
                        </m:r>
                      </m:sub>
                    </m:sSub>
                    <m:r>
                      <a:rPr lang="en-US" sz="2800" b="0" i="0"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𝜇</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𝜇</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≠0</m:t>
                    </m:r>
                  </m:oMath>
                </a14:m>
                <a:br>
                  <a:rPr lang="en-US" sz="2800" dirty="0"/>
                </a:br>
                <a:endParaRPr lang="en-US" sz="2800" dirty="0"/>
              </a:p>
              <a:p>
                <a:pPr lvl="1"/>
                <a:r>
                  <a:rPr lang="en-US" sz="2800" dirty="0">
                    <a:solidFill>
                      <a:srgbClr val="0070C0"/>
                    </a:solidFill>
                  </a:rPr>
                  <a:t>Decision:</a:t>
                </a:r>
                <a:r>
                  <a:rPr lang="en-US" sz="2800" dirty="0"/>
                  <a:t> Reject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𝐻</m:t>
                        </m:r>
                      </m:e>
                      <m:sub>
                        <m:r>
                          <a:rPr lang="en-US" sz="2800" b="0" i="1" smtClean="0">
                            <a:latin typeface="Cambria Math" panose="02040503050406030204" pitchFamily="18" charset="0"/>
                          </a:rPr>
                          <m:t>0</m:t>
                        </m:r>
                      </m:sub>
                    </m:sSub>
                  </m:oMath>
                </a14:m>
                <a:r>
                  <a:rPr lang="en-US" sz="2800" dirty="0"/>
                  <a:t> whenever </a:t>
                </a:r>
                <a14:m>
                  <m:oMath xmlns:m="http://schemas.openxmlformats.org/officeDocument/2006/math">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&gt;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𝑡</m:t>
                        </m:r>
                      </m:e>
                      <m: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−2,1−</m:t>
                        </m:r>
                        <m:r>
                          <a:rPr lang="en-US" sz="2800" b="0" i="1" smtClean="0">
                            <a:latin typeface="Cambria Math" panose="02040503050406030204" pitchFamily="18" charset="0"/>
                          </a:rPr>
                          <m:t>𝛼</m:t>
                        </m:r>
                        <m:r>
                          <a:rPr lang="en-US" sz="2800" b="0" i="1" smtClean="0">
                            <a:latin typeface="Cambria Math" panose="02040503050406030204" pitchFamily="18" charset="0"/>
                          </a:rPr>
                          <m:t>/2</m:t>
                        </m:r>
                      </m:sub>
                    </m:sSub>
                  </m:oMath>
                </a14:m>
                <a:r>
                  <a:rPr lang="en-US" sz="2800" dirty="0"/>
                  <a:t>. Otherwise, reject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𝐻</m:t>
                        </m:r>
                      </m:e>
                      <m:sub>
                        <m:r>
                          <a:rPr lang="en-US" sz="2800" b="0" i="1" smtClean="0">
                            <a:latin typeface="Cambria Math" panose="02040503050406030204" pitchFamily="18" charset="0"/>
                          </a:rPr>
                          <m:t>0</m:t>
                        </m:r>
                      </m:sub>
                    </m:sSub>
                  </m:oMath>
                </a14:m>
                <a:r>
                  <a:rPr lang="en-US" sz="2800" dirty="0"/>
                  <a:t>.</a:t>
                </a:r>
                <a:br>
                  <a:rPr lang="en-US" sz="2800" dirty="0"/>
                </a:br>
                <a:endParaRPr lang="en-US" sz="2800" dirty="0"/>
              </a:p>
              <a:p>
                <a:pPr lvl="1"/>
                <a:r>
                  <a:rPr lang="en-US" sz="2800" dirty="0">
                    <a:solidFill>
                      <a:srgbClr val="0070C0"/>
                    </a:solidFill>
                  </a:rPr>
                  <a:t>p-value:</a:t>
                </a:r>
                <a:r>
                  <a:rPr lang="en-US" sz="2800" dirty="0"/>
                  <a:t> </a:t>
                </a:r>
                <a14:m>
                  <m:oMath xmlns:m="http://schemas.openxmlformats.org/officeDocument/2006/math">
                    <m:r>
                      <a:rPr lang="en-US" sz="2800" b="0" i="1" smtClean="0">
                        <a:latin typeface="Cambria Math" panose="02040503050406030204" pitchFamily="18" charset="0"/>
                      </a:rPr>
                      <m:t>2×</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𝑇</m:t>
                        </m:r>
                        <m:r>
                          <a:rPr lang="en-US" sz="2800" b="0" i="1" smtClean="0">
                            <a:latin typeface="Cambria Math" panose="02040503050406030204" pitchFamily="18" charset="0"/>
                          </a:rPr>
                          <m:t>&gt;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e>
                    </m:d>
                  </m:oMath>
                </a14:m>
                <a:r>
                  <a:rPr lang="en-US" sz="2800" dirty="0"/>
                  <a:t>, where </a:t>
                </a:r>
                <a14:m>
                  <m:oMath xmlns:m="http://schemas.openxmlformats.org/officeDocument/2006/math">
                    <m:r>
                      <a:rPr lang="en-US" sz="2800" b="0" i="1" smtClean="0">
                        <a:latin typeface="Cambria Math" panose="02040503050406030204" pitchFamily="18" charset="0"/>
                      </a:rPr>
                      <m:t>𝑇</m:t>
                    </m:r>
                  </m:oMath>
                </a14:m>
                <a:r>
                  <a:rPr lang="en-US" sz="2800" dirty="0">
                    <a:solidFill>
                      <a:srgbClr val="0070C0"/>
                    </a:solidFill>
                  </a:rPr>
                  <a:t> </a:t>
                </a:r>
                <a:r>
                  <a:rPr lang="en-US" sz="2800" dirty="0"/>
                  <a:t>has a t-distribution with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−2</m:t>
                    </m:r>
                  </m:oMath>
                </a14:m>
                <a:r>
                  <a:rPr lang="en-US" sz="2800" dirty="0">
                    <a:solidFill>
                      <a:srgbClr val="0070C0"/>
                    </a:solidFill>
                  </a:rPr>
                  <a:t> </a:t>
                </a:r>
                <a:r>
                  <a:rPr lang="en-US" sz="2800" dirty="0"/>
                  <a:t>degrees of freedom.</a:t>
                </a:r>
                <a:endParaRPr lang="en-US" sz="2800" dirty="0">
                  <a:solidFill>
                    <a:srgbClr val="0070C0"/>
                  </a:solidFill>
                </a:endParaRPr>
              </a:p>
              <a:p>
                <a:pPr marL="914400" lvl="2" indent="0">
                  <a:buNone/>
                </a:pPr>
                <a:endParaRPr lang="en-US" dirty="0"/>
              </a:p>
            </p:txBody>
          </p:sp>
        </mc:Choice>
        <mc:Fallback xmlns="">
          <p:sp>
            <p:nvSpPr>
              <p:cNvPr id="3" name="Content Placeholder 2">
                <a:extLst>
                  <a:ext uri="{FF2B5EF4-FFF2-40B4-BE49-F238E27FC236}">
                    <a16:creationId xmlns:a16="http://schemas.microsoft.com/office/drawing/2014/main" id="{1BCCEE9F-CA41-46B5-873D-8078F70D7A2D}"/>
                  </a:ext>
                </a:extLst>
              </p:cNvPr>
              <p:cNvSpPr>
                <a:spLocks noGrp="1" noRot="1" noChangeAspect="1" noMove="1" noResize="1" noEditPoints="1" noAdjustHandles="1" noChangeArrowheads="1" noChangeShapeType="1" noTextEdit="1"/>
              </p:cNvSpPr>
              <p:nvPr>
                <p:ph idx="1"/>
              </p:nvPr>
            </p:nvSpPr>
            <p:spPr>
              <a:blipFill>
                <a:blip r:embed="rId2"/>
                <a:stretch>
                  <a:fillRect l="-1333" t="-2941"/>
                </a:stretch>
              </a:blipFill>
            </p:spPr>
            <p:txBody>
              <a:bodyPr/>
              <a:lstStyle/>
              <a:p>
                <a:r>
                  <a:rPr lang="en-US">
                    <a:noFill/>
                  </a:rPr>
                  <a:t> </a:t>
                </a:r>
              </a:p>
            </p:txBody>
          </p:sp>
        </mc:Fallback>
      </mc:AlternateContent>
    </p:spTree>
    <p:extLst>
      <p:ext uri="{BB962C8B-B14F-4D97-AF65-F5344CB8AC3E}">
        <p14:creationId xmlns:p14="http://schemas.microsoft.com/office/powerpoint/2010/main" val="4195024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121B8-30D8-4402-97DB-0A1A5B8D48F1}"/>
              </a:ext>
            </a:extLst>
          </p:cNvPr>
          <p:cNvSpPr>
            <a:spLocks noGrp="1"/>
          </p:cNvSpPr>
          <p:nvPr>
            <p:ph type="title"/>
          </p:nvPr>
        </p:nvSpPr>
        <p:spPr/>
        <p:txBody>
          <a:bodyPr/>
          <a:lstStyle/>
          <a:p>
            <a:r>
              <a:rPr lang="en-US" dirty="0"/>
              <a:t>Two-Sample t-Test for Independent Samples with Equal Variances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CCEE9F-CA41-46B5-873D-8078F70D7A2D}"/>
                  </a:ext>
                </a:extLst>
              </p:cNvPr>
              <p:cNvSpPr>
                <a:spLocks noGrp="1"/>
              </p:cNvSpPr>
              <p:nvPr>
                <p:ph idx="1"/>
              </p:nvPr>
            </p:nvSpPr>
            <p:spPr/>
            <p:txBody>
              <a:bodyPr>
                <a:normAutofit/>
              </a:bodyPr>
              <a:lstStyle/>
              <a:p>
                <a:r>
                  <a:rPr lang="en-US" sz="3200" dirty="0"/>
                  <a:t>Two-Sample t-test (one-tailed/sided &lt; alternative)</a:t>
                </a:r>
                <a:br>
                  <a:rPr lang="en-US" sz="3200" dirty="0"/>
                </a:br>
                <a:endParaRPr lang="en-US" sz="3200" dirty="0"/>
              </a:p>
              <a:p>
                <a:pPr lvl="1"/>
                <a:r>
                  <a:rPr lang="en-US" sz="2800" b="0" dirty="0">
                    <a:solidFill>
                      <a:srgbClr val="0070C0"/>
                    </a:solidFill>
                  </a:rPr>
                  <a:t>Test:</a:t>
                </a:r>
                <a:r>
                  <a:rPr lang="en-US" sz="2800" b="0" dirty="0"/>
                  <a: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𝐻</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𝜇</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𝜇</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=0</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vs</m:t>
                    </m:r>
                    <m:r>
                      <a:rPr lang="en-US" sz="2800" b="0" i="0" smtClean="0">
                        <a:latin typeface="Cambria Math" panose="02040503050406030204" pitchFamily="18" charset="0"/>
                      </a:rPr>
                      <m:t>.    </m:t>
                    </m:r>
                    <m:sSub>
                      <m:sSubPr>
                        <m:ctrlPr>
                          <a:rPr lang="en-US" sz="2800" b="0" i="1" smtClean="0">
                            <a:latin typeface="Cambria Math" panose="02040503050406030204" pitchFamily="18" charset="0"/>
                          </a:rPr>
                        </m:ctrlPr>
                      </m:sSubPr>
                      <m:e>
                        <m:r>
                          <m:rPr>
                            <m:sty m:val="p"/>
                          </m:rPr>
                          <a:rPr lang="en-US" sz="2800" b="0" i="0" smtClean="0">
                            <a:latin typeface="Cambria Math" panose="02040503050406030204" pitchFamily="18" charset="0"/>
                          </a:rPr>
                          <m:t>H</m:t>
                        </m:r>
                      </m:e>
                      <m:sub>
                        <m:r>
                          <a:rPr lang="en-US" sz="2800" b="0" i="0" smtClean="0">
                            <a:latin typeface="Cambria Math" panose="02040503050406030204" pitchFamily="18" charset="0"/>
                          </a:rPr>
                          <m:t>1</m:t>
                        </m:r>
                      </m:sub>
                    </m:sSub>
                    <m:r>
                      <a:rPr lang="en-US" sz="2800" b="0" i="0"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𝜇</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𝜇</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&lt;0</m:t>
                    </m:r>
                  </m:oMath>
                </a14:m>
                <a:br>
                  <a:rPr lang="en-US" sz="2800" dirty="0"/>
                </a:br>
                <a:endParaRPr lang="en-US" sz="2800" dirty="0"/>
              </a:p>
              <a:p>
                <a:pPr lvl="1"/>
                <a:r>
                  <a:rPr lang="en-US" sz="2800" dirty="0">
                    <a:solidFill>
                      <a:srgbClr val="0070C0"/>
                    </a:solidFill>
                  </a:rPr>
                  <a:t>Decision:</a:t>
                </a:r>
                <a:r>
                  <a:rPr lang="en-US" sz="2800" dirty="0"/>
                  <a:t> Reject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𝐻</m:t>
                        </m:r>
                      </m:e>
                      <m:sub>
                        <m:r>
                          <a:rPr lang="en-US" sz="2800" b="0" i="1" smtClean="0">
                            <a:latin typeface="Cambria Math" panose="02040503050406030204" pitchFamily="18" charset="0"/>
                          </a:rPr>
                          <m:t>0</m:t>
                        </m:r>
                      </m:sub>
                    </m:sSub>
                  </m:oMath>
                </a14:m>
                <a:r>
                  <a:rPr lang="en-US" sz="2800" dirty="0"/>
                  <a:t> whenever </a:t>
                </a:r>
                <a14:m>
                  <m:oMath xmlns:m="http://schemas.openxmlformats.org/officeDocument/2006/math">
                    <m:r>
                      <a:rPr lang="en-US" sz="2800" b="0" i="1" smtClean="0">
                        <a:latin typeface="Cambria Math" panose="02040503050406030204" pitchFamily="18" charset="0"/>
                      </a:rPr>
                      <m:t>𝑡</m:t>
                    </m:r>
                    <m:r>
                      <a:rPr lang="en-US" sz="2800" b="0" i="1" smtClean="0">
                        <a:latin typeface="Cambria Math" panose="02040503050406030204" pitchFamily="18" charset="0"/>
                      </a:rPr>
                      <m:t>&lt;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r>
                          <a:rPr lang="en-US" sz="2800" b="0" i="1" smtClean="0">
                            <a:latin typeface="Cambria Math" panose="02040503050406030204" pitchFamily="18" charset="0"/>
                          </a:rPr>
                          <m:t>𝑡</m:t>
                        </m:r>
                      </m:e>
                      <m: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−2,1−</m:t>
                        </m:r>
                        <m:r>
                          <a:rPr lang="en-US" sz="2800" b="0" i="1" smtClean="0">
                            <a:latin typeface="Cambria Math" panose="02040503050406030204" pitchFamily="18" charset="0"/>
                          </a:rPr>
                          <m:t>𝛼</m:t>
                        </m:r>
                      </m:sub>
                    </m:sSub>
                  </m:oMath>
                </a14:m>
                <a:r>
                  <a:rPr lang="en-US" sz="2800" dirty="0"/>
                  <a:t>. Otherwise, reject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𝐻</m:t>
                        </m:r>
                      </m:e>
                      <m:sub>
                        <m:r>
                          <a:rPr lang="en-US" sz="2800" b="0" i="1" smtClean="0">
                            <a:latin typeface="Cambria Math" panose="02040503050406030204" pitchFamily="18" charset="0"/>
                          </a:rPr>
                          <m:t>0</m:t>
                        </m:r>
                      </m:sub>
                    </m:sSub>
                  </m:oMath>
                </a14:m>
                <a:r>
                  <a:rPr lang="en-US" sz="2800" dirty="0"/>
                  <a:t>.</a:t>
                </a:r>
                <a:br>
                  <a:rPr lang="en-US" sz="2800" dirty="0"/>
                </a:br>
                <a:endParaRPr lang="en-US" sz="2800" dirty="0"/>
              </a:p>
              <a:p>
                <a:pPr lvl="1"/>
                <a:r>
                  <a:rPr lang="en-US" sz="2800" dirty="0">
                    <a:solidFill>
                      <a:srgbClr val="0070C0"/>
                    </a:solidFill>
                  </a:rPr>
                  <a:t>p-value:</a:t>
                </a:r>
                <a:r>
                  <a:rPr lang="en-US" sz="2800" dirty="0"/>
                  <a:t> </a:t>
                </a:r>
                <a14:m>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𝑇</m:t>
                        </m:r>
                        <m:r>
                          <a:rPr lang="en-US" sz="2800" b="0" i="1" smtClean="0">
                            <a:latin typeface="Cambria Math" panose="02040503050406030204" pitchFamily="18" charset="0"/>
                          </a:rPr>
                          <m:t>&lt;−</m:t>
                        </m:r>
                        <m:r>
                          <a:rPr lang="en-US" sz="2800" b="0" i="1" smtClean="0">
                            <a:latin typeface="Cambria Math" panose="02040503050406030204" pitchFamily="18" charset="0"/>
                          </a:rPr>
                          <m:t>𝑡</m:t>
                        </m:r>
                      </m:e>
                    </m:d>
                  </m:oMath>
                </a14:m>
                <a:r>
                  <a:rPr lang="en-US" sz="2800" dirty="0"/>
                  <a:t>, where </a:t>
                </a:r>
                <a14:m>
                  <m:oMath xmlns:m="http://schemas.openxmlformats.org/officeDocument/2006/math">
                    <m:r>
                      <a:rPr lang="en-US" sz="2800" b="0" i="1" smtClean="0">
                        <a:latin typeface="Cambria Math" panose="02040503050406030204" pitchFamily="18" charset="0"/>
                      </a:rPr>
                      <m:t>𝑇</m:t>
                    </m:r>
                  </m:oMath>
                </a14:m>
                <a:r>
                  <a:rPr lang="en-US" sz="2800" dirty="0">
                    <a:solidFill>
                      <a:srgbClr val="0070C0"/>
                    </a:solidFill>
                  </a:rPr>
                  <a:t> </a:t>
                </a:r>
                <a:r>
                  <a:rPr lang="en-US" sz="2800" dirty="0"/>
                  <a:t>has a t-distribution with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−2</m:t>
                    </m:r>
                  </m:oMath>
                </a14:m>
                <a:r>
                  <a:rPr lang="en-US" sz="2800" dirty="0">
                    <a:solidFill>
                      <a:srgbClr val="0070C0"/>
                    </a:solidFill>
                  </a:rPr>
                  <a:t> </a:t>
                </a:r>
                <a:r>
                  <a:rPr lang="en-US" sz="2800" dirty="0"/>
                  <a:t>degrees of freedom.</a:t>
                </a:r>
                <a:endParaRPr lang="en-US" sz="2800" dirty="0">
                  <a:solidFill>
                    <a:srgbClr val="0070C0"/>
                  </a:solidFill>
                </a:endParaRPr>
              </a:p>
              <a:p>
                <a:pPr marL="914400" lvl="2" indent="0">
                  <a:buNone/>
                </a:pPr>
                <a:endParaRPr lang="en-US" dirty="0"/>
              </a:p>
            </p:txBody>
          </p:sp>
        </mc:Choice>
        <mc:Fallback xmlns="">
          <p:sp>
            <p:nvSpPr>
              <p:cNvPr id="3" name="Content Placeholder 2">
                <a:extLst>
                  <a:ext uri="{FF2B5EF4-FFF2-40B4-BE49-F238E27FC236}">
                    <a16:creationId xmlns:a16="http://schemas.microsoft.com/office/drawing/2014/main" id="{1BCCEE9F-CA41-46B5-873D-8078F70D7A2D}"/>
                  </a:ext>
                </a:extLst>
              </p:cNvPr>
              <p:cNvSpPr>
                <a:spLocks noGrp="1" noRot="1" noChangeAspect="1" noMove="1" noResize="1" noEditPoints="1" noAdjustHandles="1" noChangeArrowheads="1" noChangeShapeType="1" noTextEdit="1"/>
              </p:cNvSpPr>
              <p:nvPr>
                <p:ph idx="1"/>
              </p:nvPr>
            </p:nvSpPr>
            <p:spPr>
              <a:blipFill>
                <a:blip r:embed="rId2"/>
                <a:stretch>
                  <a:fillRect l="-1333" t="-2941"/>
                </a:stretch>
              </a:blipFill>
            </p:spPr>
            <p:txBody>
              <a:bodyPr/>
              <a:lstStyle/>
              <a:p>
                <a:r>
                  <a:rPr lang="en-US">
                    <a:noFill/>
                  </a:rPr>
                  <a:t> </a:t>
                </a:r>
              </a:p>
            </p:txBody>
          </p:sp>
        </mc:Fallback>
      </mc:AlternateContent>
    </p:spTree>
    <p:extLst>
      <p:ext uri="{BB962C8B-B14F-4D97-AF65-F5344CB8AC3E}">
        <p14:creationId xmlns:p14="http://schemas.microsoft.com/office/powerpoint/2010/main" val="1118815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121B8-30D8-4402-97DB-0A1A5B8D48F1}"/>
              </a:ext>
            </a:extLst>
          </p:cNvPr>
          <p:cNvSpPr>
            <a:spLocks noGrp="1"/>
          </p:cNvSpPr>
          <p:nvPr>
            <p:ph type="title"/>
          </p:nvPr>
        </p:nvSpPr>
        <p:spPr/>
        <p:txBody>
          <a:bodyPr/>
          <a:lstStyle/>
          <a:p>
            <a:r>
              <a:rPr lang="en-US" dirty="0"/>
              <a:t>Two-Sample t-Test for Independent Samples with Equal Variances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CCEE9F-CA41-46B5-873D-8078F70D7A2D}"/>
                  </a:ext>
                </a:extLst>
              </p:cNvPr>
              <p:cNvSpPr>
                <a:spLocks noGrp="1"/>
              </p:cNvSpPr>
              <p:nvPr>
                <p:ph idx="1"/>
              </p:nvPr>
            </p:nvSpPr>
            <p:spPr/>
            <p:txBody>
              <a:bodyPr>
                <a:normAutofit/>
              </a:bodyPr>
              <a:lstStyle/>
              <a:p>
                <a:r>
                  <a:rPr lang="en-US" sz="3200" dirty="0"/>
                  <a:t>Two-Sample t-test (one-tailed/sided &gt; alternative)</a:t>
                </a:r>
                <a:br>
                  <a:rPr lang="en-US" sz="3200" dirty="0"/>
                </a:br>
                <a:endParaRPr lang="en-US" sz="3200" dirty="0"/>
              </a:p>
              <a:p>
                <a:pPr lvl="1"/>
                <a:r>
                  <a:rPr lang="en-US" sz="2800" b="0" dirty="0">
                    <a:solidFill>
                      <a:srgbClr val="0070C0"/>
                    </a:solidFill>
                  </a:rPr>
                  <a:t>Test:</a:t>
                </a:r>
                <a:r>
                  <a:rPr lang="en-US" sz="2800" b="0" dirty="0"/>
                  <a: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𝐻</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𝜇</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𝜇</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=0</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vs</m:t>
                    </m:r>
                    <m:r>
                      <a:rPr lang="en-US" sz="2800" b="0" i="0" smtClean="0">
                        <a:latin typeface="Cambria Math" panose="02040503050406030204" pitchFamily="18" charset="0"/>
                      </a:rPr>
                      <m:t>.    </m:t>
                    </m:r>
                    <m:sSub>
                      <m:sSubPr>
                        <m:ctrlPr>
                          <a:rPr lang="en-US" sz="2800" b="0" i="1" smtClean="0">
                            <a:latin typeface="Cambria Math" panose="02040503050406030204" pitchFamily="18" charset="0"/>
                          </a:rPr>
                        </m:ctrlPr>
                      </m:sSubPr>
                      <m:e>
                        <m:r>
                          <m:rPr>
                            <m:sty m:val="p"/>
                          </m:rPr>
                          <a:rPr lang="en-US" sz="2800" b="0" i="0" smtClean="0">
                            <a:latin typeface="Cambria Math" panose="02040503050406030204" pitchFamily="18" charset="0"/>
                          </a:rPr>
                          <m:t>H</m:t>
                        </m:r>
                      </m:e>
                      <m:sub>
                        <m:r>
                          <a:rPr lang="en-US" sz="2800" b="0" i="0" smtClean="0">
                            <a:latin typeface="Cambria Math" panose="02040503050406030204" pitchFamily="18" charset="0"/>
                          </a:rPr>
                          <m:t>1</m:t>
                        </m:r>
                      </m:sub>
                    </m:sSub>
                    <m:r>
                      <a:rPr lang="en-US" sz="2800" b="0" i="0"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𝜇</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𝜇</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&gt;0</m:t>
                    </m:r>
                  </m:oMath>
                </a14:m>
                <a:br>
                  <a:rPr lang="en-US" sz="2800" dirty="0"/>
                </a:br>
                <a:endParaRPr lang="en-US" sz="2800" dirty="0"/>
              </a:p>
              <a:p>
                <a:pPr lvl="1"/>
                <a:r>
                  <a:rPr lang="en-US" sz="2800" dirty="0">
                    <a:solidFill>
                      <a:srgbClr val="0070C0"/>
                    </a:solidFill>
                  </a:rPr>
                  <a:t>Decision:</a:t>
                </a:r>
                <a:r>
                  <a:rPr lang="en-US" sz="2800" dirty="0"/>
                  <a:t> Reject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𝐻</m:t>
                        </m:r>
                      </m:e>
                      <m:sub>
                        <m:r>
                          <a:rPr lang="en-US" sz="2800" b="0" i="1" smtClean="0">
                            <a:latin typeface="Cambria Math" panose="02040503050406030204" pitchFamily="18" charset="0"/>
                          </a:rPr>
                          <m:t>0</m:t>
                        </m:r>
                      </m:sub>
                    </m:sSub>
                  </m:oMath>
                </a14:m>
                <a:r>
                  <a:rPr lang="en-US" sz="2800" dirty="0"/>
                  <a:t> whenever </a:t>
                </a:r>
                <a14:m>
                  <m:oMath xmlns:m="http://schemas.openxmlformats.org/officeDocument/2006/math">
                    <m:r>
                      <a:rPr lang="en-US" sz="2800" b="0" i="1" smtClean="0">
                        <a:latin typeface="Cambria Math" panose="02040503050406030204" pitchFamily="18" charset="0"/>
                      </a:rPr>
                      <m:t>𝑡</m:t>
                    </m:r>
                    <m:r>
                      <a:rPr lang="en-US" sz="2800" b="0" i="1" smtClean="0">
                        <a:latin typeface="Cambria Math" panose="02040503050406030204" pitchFamily="18" charset="0"/>
                      </a:rPr>
                      <m:t>&gt;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𝑡</m:t>
                        </m:r>
                      </m:e>
                      <m: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−2,1−</m:t>
                        </m:r>
                        <m:r>
                          <a:rPr lang="en-US" sz="2800" b="0" i="1" smtClean="0">
                            <a:latin typeface="Cambria Math" panose="02040503050406030204" pitchFamily="18" charset="0"/>
                          </a:rPr>
                          <m:t>𝛼</m:t>
                        </m:r>
                      </m:sub>
                    </m:sSub>
                  </m:oMath>
                </a14:m>
                <a:r>
                  <a:rPr lang="en-US" sz="2800" dirty="0"/>
                  <a:t>. Otherwise, reject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𝐻</m:t>
                        </m:r>
                      </m:e>
                      <m:sub>
                        <m:r>
                          <a:rPr lang="en-US" sz="2800" b="0" i="1" smtClean="0">
                            <a:latin typeface="Cambria Math" panose="02040503050406030204" pitchFamily="18" charset="0"/>
                          </a:rPr>
                          <m:t>0</m:t>
                        </m:r>
                      </m:sub>
                    </m:sSub>
                  </m:oMath>
                </a14:m>
                <a:r>
                  <a:rPr lang="en-US" sz="2800" dirty="0"/>
                  <a:t>.</a:t>
                </a:r>
                <a:br>
                  <a:rPr lang="en-US" sz="2800" dirty="0"/>
                </a:br>
                <a:endParaRPr lang="en-US" sz="2800" dirty="0"/>
              </a:p>
              <a:p>
                <a:pPr lvl="1"/>
                <a:r>
                  <a:rPr lang="en-US" sz="2800" dirty="0">
                    <a:solidFill>
                      <a:srgbClr val="0070C0"/>
                    </a:solidFill>
                  </a:rPr>
                  <a:t>p-value:</a:t>
                </a:r>
                <a:r>
                  <a:rPr lang="en-US" sz="2800" dirty="0"/>
                  <a:t> </a:t>
                </a:r>
                <a14:m>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𝑇</m:t>
                        </m:r>
                        <m:r>
                          <a:rPr lang="en-US" sz="2800" b="0" i="1" smtClean="0">
                            <a:latin typeface="Cambria Math" panose="02040503050406030204" pitchFamily="18" charset="0"/>
                          </a:rPr>
                          <m:t>&gt;</m:t>
                        </m:r>
                        <m:r>
                          <a:rPr lang="en-US" sz="2800" b="0" i="1" smtClean="0">
                            <a:latin typeface="Cambria Math" panose="02040503050406030204" pitchFamily="18" charset="0"/>
                          </a:rPr>
                          <m:t>𝑡</m:t>
                        </m:r>
                      </m:e>
                    </m:d>
                  </m:oMath>
                </a14:m>
                <a:r>
                  <a:rPr lang="en-US" sz="2800" dirty="0"/>
                  <a:t>, where </a:t>
                </a:r>
                <a14:m>
                  <m:oMath xmlns:m="http://schemas.openxmlformats.org/officeDocument/2006/math">
                    <m:r>
                      <a:rPr lang="en-US" sz="2800" b="0" i="1" smtClean="0">
                        <a:latin typeface="Cambria Math" panose="02040503050406030204" pitchFamily="18" charset="0"/>
                      </a:rPr>
                      <m:t>𝑇</m:t>
                    </m:r>
                  </m:oMath>
                </a14:m>
                <a:r>
                  <a:rPr lang="en-US" sz="2800" dirty="0">
                    <a:solidFill>
                      <a:srgbClr val="0070C0"/>
                    </a:solidFill>
                  </a:rPr>
                  <a:t> </a:t>
                </a:r>
                <a:r>
                  <a:rPr lang="en-US" sz="2800" dirty="0"/>
                  <a:t>has a t-distribution with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−2</m:t>
                    </m:r>
                  </m:oMath>
                </a14:m>
                <a:r>
                  <a:rPr lang="en-US" sz="2800" dirty="0">
                    <a:solidFill>
                      <a:srgbClr val="0070C0"/>
                    </a:solidFill>
                  </a:rPr>
                  <a:t> </a:t>
                </a:r>
                <a:r>
                  <a:rPr lang="en-US" sz="2800" dirty="0"/>
                  <a:t>degrees of freedom.</a:t>
                </a:r>
                <a:endParaRPr lang="en-US" sz="2800" dirty="0">
                  <a:solidFill>
                    <a:srgbClr val="0070C0"/>
                  </a:solidFill>
                </a:endParaRPr>
              </a:p>
              <a:p>
                <a:pPr marL="914400" lvl="2" indent="0">
                  <a:buNone/>
                </a:pPr>
                <a:endParaRPr lang="en-US" dirty="0"/>
              </a:p>
            </p:txBody>
          </p:sp>
        </mc:Choice>
        <mc:Fallback xmlns="">
          <p:sp>
            <p:nvSpPr>
              <p:cNvPr id="3" name="Content Placeholder 2">
                <a:extLst>
                  <a:ext uri="{FF2B5EF4-FFF2-40B4-BE49-F238E27FC236}">
                    <a16:creationId xmlns:a16="http://schemas.microsoft.com/office/drawing/2014/main" id="{1BCCEE9F-CA41-46B5-873D-8078F70D7A2D}"/>
                  </a:ext>
                </a:extLst>
              </p:cNvPr>
              <p:cNvSpPr>
                <a:spLocks noGrp="1" noRot="1" noChangeAspect="1" noMove="1" noResize="1" noEditPoints="1" noAdjustHandles="1" noChangeArrowheads="1" noChangeShapeType="1" noTextEdit="1"/>
              </p:cNvSpPr>
              <p:nvPr>
                <p:ph idx="1"/>
              </p:nvPr>
            </p:nvSpPr>
            <p:spPr>
              <a:blipFill>
                <a:blip r:embed="rId2"/>
                <a:stretch>
                  <a:fillRect l="-1333" t="-2941" r="-696"/>
                </a:stretch>
              </a:blipFill>
            </p:spPr>
            <p:txBody>
              <a:bodyPr/>
              <a:lstStyle/>
              <a:p>
                <a:r>
                  <a:rPr lang="en-US">
                    <a:noFill/>
                  </a:rPr>
                  <a:t> </a:t>
                </a:r>
              </a:p>
            </p:txBody>
          </p:sp>
        </mc:Fallback>
      </mc:AlternateContent>
    </p:spTree>
    <p:extLst>
      <p:ext uri="{BB962C8B-B14F-4D97-AF65-F5344CB8AC3E}">
        <p14:creationId xmlns:p14="http://schemas.microsoft.com/office/powerpoint/2010/main" val="387776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62C5-F919-4050-B797-B59C370B617A}"/>
              </a:ext>
            </a:extLst>
          </p:cNvPr>
          <p:cNvSpPr>
            <a:spLocks noGrp="1"/>
          </p:cNvSpPr>
          <p:nvPr>
            <p:ph type="title"/>
          </p:nvPr>
        </p:nvSpPr>
        <p:spPr/>
        <p:txBody>
          <a:bodyPr/>
          <a:lstStyle/>
          <a:p>
            <a:r>
              <a:rPr lang="en-US" dirty="0"/>
              <a:t>Two-Sample t-Test for Independent Samples with Equal Variances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5A9075-BEA3-4140-A10E-2E1D135FF089}"/>
                  </a:ext>
                </a:extLst>
              </p:cNvPr>
              <p:cNvSpPr>
                <a:spLocks noGrp="1"/>
              </p:cNvSpPr>
              <p:nvPr>
                <p:ph idx="1"/>
              </p:nvPr>
            </p:nvSpPr>
            <p:spPr/>
            <p:txBody>
              <a:bodyPr>
                <a:normAutofit/>
              </a:bodyPr>
              <a:lstStyle/>
              <a:p>
                <a:r>
                  <a:rPr lang="en-US" dirty="0"/>
                  <a:t>A </a:t>
                </a:r>
                <a14:m>
                  <m:oMath xmlns:m="http://schemas.openxmlformats.org/officeDocument/2006/math">
                    <m:r>
                      <a:rPr lang="en-US" b="0" i="1" smtClean="0">
                        <a:latin typeface="Cambria Math" panose="02040503050406030204" pitchFamily="18" charset="0"/>
                      </a:rPr>
                      <m:t>100%(1−</m:t>
                    </m:r>
                    <m:r>
                      <a:rPr lang="en-US" b="0" i="1" smtClean="0">
                        <a:latin typeface="Cambria Math" panose="02040503050406030204" pitchFamily="18" charset="0"/>
                      </a:rPr>
                      <m:t>𝛼</m:t>
                    </m:r>
                    <m:r>
                      <a:rPr lang="en-US" b="0" i="1" smtClean="0">
                        <a:latin typeface="Cambria Math" panose="02040503050406030204" pitchFamily="18" charset="0"/>
                      </a:rPr>
                      <m:t>)</m:t>
                    </m:r>
                  </m:oMath>
                </a14:m>
                <a:r>
                  <a:rPr lang="en-US" dirty="0"/>
                  <a:t> confidence interval 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2</m:t>
                        </m:r>
                      </m:sub>
                    </m:sSub>
                  </m:oMath>
                </a14:m>
                <a:r>
                  <a:rPr lang="en-US" dirty="0"/>
                  <a:t> is given by</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r>
                            <a:rPr lang="en-US" i="1">
                              <a:latin typeface="Cambria Math" panose="02040503050406030204" pitchFamily="18" charset="0"/>
                            </a:rPr>
                            <m:t>−2,1−</m:t>
                          </m:r>
                          <m:f>
                            <m:fPr>
                              <m:ctrlPr>
                                <a:rPr lang="en-US" i="1">
                                  <a:latin typeface="Cambria Math" panose="02040503050406030204" pitchFamily="18" charset="0"/>
                                </a:rPr>
                              </m:ctrlPr>
                            </m:fPr>
                            <m:num>
                              <m:r>
                                <a:rPr lang="en-US" i="1">
                                  <a:latin typeface="Cambria Math" panose="02040503050406030204" pitchFamily="18" charset="0"/>
                                </a:rPr>
                                <m:t>𝛼</m:t>
                              </m:r>
                            </m:num>
                            <m:den>
                              <m:r>
                                <a:rPr lang="en-US" i="1">
                                  <a:latin typeface="Cambria Math" panose="02040503050406030204" pitchFamily="18" charset="0"/>
                                </a:rPr>
                                <m:t>2</m:t>
                              </m:r>
                            </m:den>
                          </m:f>
                        </m:sub>
                      </m:sSub>
                      <m:r>
                        <a:rPr lang="en-US" b="0" i="1" smtClean="0">
                          <a:latin typeface="Cambria Math" panose="02040503050406030204" pitchFamily="18" charset="0"/>
                        </a:rPr>
                        <m:t>×</m:t>
                      </m:r>
                      <m:r>
                        <a:rPr lang="en-US" i="1">
                          <a:latin typeface="Cambria Math" panose="02040503050406030204" pitchFamily="18" charset="0"/>
                        </a:rPr>
                        <m:t>𝑠</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den>
                          </m:f>
                        </m:e>
                      </m:rad>
                    </m:oMath>
                  </m:oMathPara>
                </a14:m>
                <a:endParaRPr lang="en-US" dirty="0"/>
              </a:p>
              <a:p>
                <a:pPr marL="0" indent="0">
                  <a:buNone/>
                </a:pPr>
                <a:endParaRPr lang="en-US" dirty="0"/>
              </a:p>
              <a:p>
                <a:r>
                  <a:rPr lang="en-US" dirty="0"/>
                  <a:t>The meaning of this confidence is to be interpreted similar to the one-sample confidence interval: if we are computing a 95% confidence interval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2</m:t>
                        </m:r>
                      </m:sub>
                    </m:sSub>
                  </m:oMath>
                </a14:m>
                <a:r>
                  <a:rPr lang="en-US" dirty="0"/>
                  <a:t>, then </a:t>
                </a:r>
                <a:r>
                  <a:rPr lang="en-US" b="1" dirty="0">
                    <a:solidFill>
                      <a:srgbClr val="7030A0"/>
                    </a:solidFill>
                  </a:rPr>
                  <a:t>in repeated sampling, roughly 95% of the intervals will contain the true difference</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2</m:t>
                        </m:r>
                      </m:sub>
                    </m:sSub>
                  </m:oMath>
                </a14:m>
                <a:r>
                  <a:rPr lang="en-US" dirty="0"/>
                  <a:t>!!</a:t>
                </a:r>
              </a:p>
            </p:txBody>
          </p:sp>
        </mc:Choice>
        <mc:Fallback xmlns="">
          <p:sp>
            <p:nvSpPr>
              <p:cNvPr id="3" name="Content Placeholder 2">
                <a:extLst>
                  <a:ext uri="{FF2B5EF4-FFF2-40B4-BE49-F238E27FC236}">
                    <a16:creationId xmlns:a16="http://schemas.microsoft.com/office/drawing/2014/main" id="{B45A9075-BEA3-4140-A10E-2E1D135FF089}"/>
                  </a:ext>
                </a:extLst>
              </p:cNvPr>
              <p:cNvSpPr>
                <a:spLocks noGrp="1" noRot="1" noChangeAspect="1" noMove="1" noResize="1" noEditPoints="1" noAdjustHandles="1" noChangeArrowheads="1" noChangeShapeType="1" noTextEdit="1"/>
              </p:cNvSpPr>
              <p:nvPr>
                <p:ph idx="1"/>
              </p:nvPr>
            </p:nvSpPr>
            <p:spPr>
              <a:blipFill>
                <a:blip r:embed="rId2"/>
                <a:stretch>
                  <a:fillRect l="-1043" t="-2241" b="-2661"/>
                </a:stretch>
              </a:blipFill>
            </p:spPr>
            <p:txBody>
              <a:bodyPr/>
              <a:lstStyle/>
              <a:p>
                <a:r>
                  <a:rPr lang="en-US">
                    <a:noFill/>
                  </a:rPr>
                  <a:t> </a:t>
                </a:r>
              </a:p>
            </p:txBody>
          </p:sp>
        </mc:Fallback>
      </mc:AlternateContent>
    </p:spTree>
    <p:extLst>
      <p:ext uri="{BB962C8B-B14F-4D97-AF65-F5344CB8AC3E}">
        <p14:creationId xmlns:p14="http://schemas.microsoft.com/office/powerpoint/2010/main" val="4215452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62C5-F919-4050-B797-B59C370B617A}"/>
              </a:ext>
            </a:extLst>
          </p:cNvPr>
          <p:cNvSpPr>
            <a:spLocks noGrp="1"/>
          </p:cNvSpPr>
          <p:nvPr>
            <p:ph type="title"/>
          </p:nvPr>
        </p:nvSpPr>
        <p:spPr/>
        <p:txBody>
          <a:bodyPr/>
          <a:lstStyle/>
          <a:p>
            <a:r>
              <a:rPr lang="en-US" dirty="0"/>
              <a:t>Two-Sample t-Test for Independent Samples with Equal Variances</a:t>
            </a:r>
          </a:p>
        </p:txBody>
      </p:sp>
      <p:sp>
        <p:nvSpPr>
          <p:cNvPr id="3" name="Content Placeholder 2">
            <a:extLst>
              <a:ext uri="{FF2B5EF4-FFF2-40B4-BE49-F238E27FC236}">
                <a16:creationId xmlns:a16="http://schemas.microsoft.com/office/drawing/2014/main" id="{B45A9075-BEA3-4140-A10E-2E1D135FF089}"/>
              </a:ext>
            </a:extLst>
          </p:cNvPr>
          <p:cNvSpPr>
            <a:spLocks noGrp="1"/>
          </p:cNvSpPr>
          <p:nvPr>
            <p:ph idx="1"/>
          </p:nvPr>
        </p:nvSpPr>
        <p:spPr/>
        <p:txBody>
          <a:bodyPr>
            <a:normAutofit/>
          </a:bodyPr>
          <a:lstStyle/>
          <a:p>
            <a:r>
              <a:rPr lang="en-US" dirty="0"/>
              <a:t>The tests and confidence interval just described are appropriate under the following assumptions:</a:t>
            </a:r>
          </a:p>
          <a:p>
            <a:pPr marL="914400" lvl="1" indent="-457200">
              <a:buFont typeface="+mj-lt"/>
              <a:buAutoNum type="arabicPeriod"/>
            </a:pPr>
            <a:r>
              <a:rPr lang="en-US" dirty="0"/>
              <a:t>Independent random samples. (This is the most important assumption!)</a:t>
            </a:r>
          </a:p>
          <a:p>
            <a:pPr marL="914400" lvl="1" indent="-457200">
              <a:buFont typeface="+mj-lt"/>
              <a:buAutoNum type="arabicPeriod"/>
            </a:pPr>
            <a:r>
              <a:rPr lang="en-US" dirty="0"/>
              <a:t>Normality.</a:t>
            </a:r>
          </a:p>
          <a:p>
            <a:pPr marL="914400" lvl="1" indent="-457200">
              <a:buFont typeface="+mj-lt"/>
              <a:buAutoNum type="arabicPeriod"/>
            </a:pPr>
            <a:r>
              <a:rPr lang="en-US" dirty="0"/>
              <a:t>Equal variance.</a:t>
            </a:r>
          </a:p>
          <a:p>
            <a:r>
              <a:rPr lang="en-US" dirty="0"/>
              <a:t>A common rule of thumb is that the equal variance assumption is plausible if the larger sample standard deviation is no more than twice the smaller sample standard deviation. If the equal variance assumption is not satisfied, we have to make a slight modification to the two-sample t-test procedure we just covered.</a:t>
            </a:r>
          </a:p>
        </p:txBody>
      </p:sp>
    </p:spTree>
    <p:extLst>
      <p:ext uri="{BB962C8B-B14F-4D97-AF65-F5344CB8AC3E}">
        <p14:creationId xmlns:p14="http://schemas.microsoft.com/office/powerpoint/2010/main" val="2929119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45819-CF7D-4A29-AB73-E7ED69F9D9B1}"/>
              </a:ext>
            </a:extLst>
          </p:cNvPr>
          <p:cNvSpPr>
            <a:spLocks noGrp="1"/>
          </p:cNvSpPr>
          <p:nvPr>
            <p:ph type="title"/>
          </p:nvPr>
        </p:nvSpPr>
        <p:spPr/>
        <p:txBody>
          <a:bodyPr/>
          <a:lstStyle/>
          <a:p>
            <a:r>
              <a:rPr lang="en-US" dirty="0"/>
              <a:t>Two-Sample t-Test for Independent Samples with Unequal Variances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EC99B1-8C7F-42A5-987A-C868C62193F9}"/>
                  </a:ext>
                </a:extLst>
              </p:cNvPr>
              <p:cNvSpPr>
                <a:spLocks noGrp="1"/>
              </p:cNvSpPr>
              <p:nvPr>
                <p:ph idx="1"/>
              </p:nvPr>
            </p:nvSpPr>
            <p:spPr/>
            <p:txBody>
              <a:bodyPr>
                <a:normAutofit lnSpcReduction="10000"/>
              </a:bodyPr>
              <a:lstStyle/>
              <a:p>
                <a:r>
                  <a:rPr lang="en-US" dirty="0"/>
                  <a:t>If we are not confident in assuming that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oMath>
                </a14:m>
                <a:r>
                  <a:rPr lang="en-US" dirty="0"/>
                  <a:t>, then our test statistic becomes: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e>
                            <m:sub>
                              <m:r>
                                <a:rPr lang="en-US" i="1" dirty="0">
                                  <a:latin typeface="Cambria Math" panose="02040503050406030204" pitchFamily="18" charset="0"/>
                                </a:rPr>
                                <m:t>2</m:t>
                              </m:r>
                            </m:sub>
                          </m:sSub>
                        </m:num>
                        <m:den>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den>
                              </m:f>
                            </m:e>
                          </m:rad>
                        </m:den>
                      </m:f>
                    </m:oMath>
                  </m:oMathPara>
                </a14:m>
                <a:endParaRPr lang="en-US" dirty="0"/>
              </a:p>
              <a:p>
                <a:r>
                  <a:rPr lang="en-US" dirty="0"/>
                  <a:t>The problem is that the reference distribution is no longer a t-distribution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−2</m:t>
                    </m:r>
                  </m:oMath>
                </a14:m>
                <a:r>
                  <a:rPr lang="en-US" dirty="0"/>
                  <a:t> degrees of freedom. Instead, we use Satterthwaite’s Method to compute an approximate degrees of freedom! </a:t>
                </a:r>
              </a:p>
              <a:p>
                <a:r>
                  <a:rPr lang="en-US" dirty="0"/>
                  <a:t>Fortunately, statistical software does this for us!</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0CEC99B1-8C7F-42A5-987A-C868C62193F9}"/>
                  </a:ext>
                </a:extLst>
              </p:cNvPr>
              <p:cNvSpPr>
                <a:spLocks noGrp="1" noRot="1" noChangeAspect="1" noMove="1" noResize="1" noEditPoints="1" noAdjustHandles="1" noChangeArrowheads="1" noChangeShapeType="1" noTextEdit="1"/>
              </p:cNvSpPr>
              <p:nvPr>
                <p:ph idx="1"/>
              </p:nvPr>
            </p:nvSpPr>
            <p:spPr>
              <a:blipFill>
                <a:blip r:embed="rId2"/>
                <a:stretch>
                  <a:fillRect l="-1043" t="-2941" b="-2521"/>
                </a:stretch>
              </a:blipFill>
            </p:spPr>
            <p:txBody>
              <a:bodyPr/>
              <a:lstStyle/>
              <a:p>
                <a:r>
                  <a:rPr lang="en-US">
                    <a:noFill/>
                  </a:rPr>
                  <a:t> </a:t>
                </a:r>
              </a:p>
            </p:txBody>
          </p:sp>
        </mc:Fallback>
      </mc:AlternateContent>
    </p:spTree>
    <p:extLst>
      <p:ext uri="{BB962C8B-B14F-4D97-AF65-F5344CB8AC3E}">
        <p14:creationId xmlns:p14="http://schemas.microsoft.com/office/powerpoint/2010/main" val="3350002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7E1F9-9B5C-48F2-BCA0-739646A0A4B1}"/>
              </a:ext>
            </a:extLst>
          </p:cNvPr>
          <p:cNvSpPr>
            <a:spLocks noGrp="1"/>
          </p:cNvSpPr>
          <p:nvPr>
            <p:ph type="title"/>
          </p:nvPr>
        </p:nvSpPr>
        <p:spPr/>
        <p:txBody>
          <a:bodyPr/>
          <a:lstStyle/>
          <a:p>
            <a:r>
              <a:rPr lang="en-US" dirty="0"/>
              <a:t>Clam Example</a:t>
            </a:r>
          </a:p>
        </p:txBody>
      </p:sp>
      <p:sp>
        <p:nvSpPr>
          <p:cNvPr id="3" name="Content Placeholder 2">
            <a:extLst>
              <a:ext uri="{FF2B5EF4-FFF2-40B4-BE49-F238E27FC236}">
                <a16:creationId xmlns:a16="http://schemas.microsoft.com/office/drawing/2014/main" id="{9D35584B-53C3-453F-8B71-D25DE19ABC29}"/>
              </a:ext>
            </a:extLst>
          </p:cNvPr>
          <p:cNvSpPr>
            <a:spLocks noGrp="1"/>
          </p:cNvSpPr>
          <p:nvPr>
            <p:ph idx="1"/>
          </p:nvPr>
        </p:nvSpPr>
        <p:spPr/>
        <p:txBody>
          <a:bodyPr/>
          <a:lstStyle/>
          <a:p>
            <a:r>
              <a:rPr lang="en-US" dirty="0" err="1">
                <a:hlinkClick r:id="rId2"/>
              </a:rPr>
              <a:t>clams.R</a:t>
            </a:r>
            <a:endParaRPr lang="en-US" dirty="0"/>
          </a:p>
        </p:txBody>
      </p:sp>
    </p:spTree>
    <p:extLst>
      <p:ext uri="{BB962C8B-B14F-4D97-AF65-F5344CB8AC3E}">
        <p14:creationId xmlns:p14="http://schemas.microsoft.com/office/powerpoint/2010/main" val="3431770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10FBC-ADA2-479B-AE82-D9F78130B4C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FD3E066-B185-48FA-AAE8-82D5BCDD2EA8}"/>
              </a:ext>
            </a:extLst>
          </p:cNvPr>
          <p:cNvSpPr>
            <a:spLocks noGrp="1"/>
          </p:cNvSpPr>
          <p:nvPr>
            <p:ph idx="1"/>
          </p:nvPr>
        </p:nvSpPr>
        <p:spPr/>
        <p:txBody>
          <a:bodyPr>
            <a:normAutofit lnSpcReduction="10000"/>
          </a:bodyPr>
          <a:lstStyle/>
          <a:p>
            <a:r>
              <a:rPr lang="en-US" dirty="0"/>
              <a:t>Chapter 6 introduced hypothesis testing in the one-sample setting: one sample is obtained from a single population and the sample mean was compared to a hypothesized value of the mean. Practical applications more frequently involve comparing the means of two or more populations. For example: </a:t>
            </a:r>
          </a:p>
          <a:p>
            <a:pPr lvl="1"/>
            <a:r>
              <a:rPr lang="en-US" dirty="0">
                <a:solidFill>
                  <a:srgbClr val="7030A0"/>
                </a:solidFill>
              </a:rPr>
              <a:t>Compare the mean response of individuals on an experimental drug treatment to those taking a placebo. </a:t>
            </a:r>
          </a:p>
          <a:p>
            <a:pPr lvl="1"/>
            <a:r>
              <a:rPr lang="en-US" dirty="0">
                <a:solidFill>
                  <a:srgbClr val="7030A0"/>
                </a:solidFill>
              </a:rPr>
              <a:t>Compare birds living near a toxic waste site with birds living in a pristine area.</a:t>
            </a:r>
          </a:p>
          <a:p>
            <a:r>
              <a:rPr lang="en-US" dirty="0"/>
              <a:t>In this chapter, we introduce the hypothesis testing procedures for comparing two populations. Analysis of variance (</a:t>
            </a:r>
            <a:r>
              <a:rPr lang="en-US" dirty="0">
                <a:solidFill>
                  <a:srgbClr val="0070C0"/>
                </a:solidFill>
              </a:rPr>
              <a:t>ANOVA</a:t>
            </a:r>
            <a:r>
              <a:rPr lang="en-US" dirty="0"/>
              <a:t>) is the statistical tool for performing hypothesis testing to comparing more than two means and this is covered in </a:t>
            </a:r>
            <a:r>
              <a:rPr lang="en-US" dirty="0">
                <a:solidFill>
                  <a:srgbClr val="0070C0"/>
                </a:solidFill>
              </a:rPr>
              <a:t>Chapter 9</a:t>
            </a:r>
            <a:r>
              <a:rPr lang="en-US" dirty="0"/>
              <a:t>.</a:t>
            </a:r>
          </a:p>
        </p:txBody>
      </p:sp>
    </p:spTree>
    <p:extLst>
      <p:ext uri="{BB962C8B-B14F-4D97-AF65-F5344CB8AC3E}">
        <p14:creationId xmlns:p14="http://schemas.microsoft.com/office/powerpoint/2010/main" val="2977430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D6562-D043-41C4-AA45-4BFE90D12996}"/>
              </a:ext>
            </a:extLst>
          </p:cNvPr>
          <p:cNvSpPr>
            <a:spLocks noGrp="1"/>
          </p:cNvSpPr>
          <p:nvPr>
            <p:ph type="title"/>
          </p:nvPr>
        </p:nvSpPr>
        <p:spPr/>
        <p:txBody>
          <a:bodyPr/>
          <a:lstStyle/>
          <a:p>
            <a:r>
              <a:rPr lang="en-US" dirty="0"/>
              <a:t>Two-Sample t-Test for Independent Samples with Equal Variances</a:t>
            </a:r>
          </a:p>
        </p:txBody>
      </p:sp>
      <p:sp>
        <p:nvSpPr>
          <p:cNvPr id="3" name="Content Placeholder 2">
            <a:extLst>
              <a:ext uri="{FF2B5EF4-FFF2-40B4-BE49-F238E27FC236}">
                <a16:creationId xmlns:a16="http://schemas.microsoft.com/office/drawing/2014/main" id="{DECC73EE-8DE4-4FA1-B030-D61BA9412872}"/>
              </a:ext>
            </a:extLst>
          </p:cNvPr>
          <p:cNvSpPr>
            <a:spLocks noGrp="1"/>
          </p:cNvSpPr>
          <p:nvPr>
            <p:ph idx="1"/>
          </p:nvPr>
        </p:nvSpPr>
        <p:spPr/>
        <p:txBody>
          <a:bodyPr>
            <a:normAutofit lnSpcReduction="10000"/>
          </a:bodyPr>
          <a:lstStyle/>
          <a:p>
            <a:r>
              <a:rPr lang="en-US" dirty="0"/>
              <a:t>One of the most popular statistical testing procedures is the two sample t-test used for comparing the means of two populations.</a:t>
            </a:r>
          </a:p>
          <a:p>
            <a:r>
              <a:rPr lang="en-US" b="1" dirty="0"/>
              <a:t>Example:</a:t>
            </a:r>
            <a:r>
              <a:rPr lang="en-US" dirty="0"/>
              <a:t> A study was conducted to examine the effect of thermal pollution from a treatment plant on Asiatic clams (Corbicula </a:t>
            </a:r>
            <a:r>
              <a:rPr lang="en-US" dirty="0" err="1"/>
              <a:t>Fluminea</a:t>
            </a:r>
            <a:r>
              <a:rPr lang="en-US" dirty="0"/>
              <a:t>) in the water. A sample of clams was collected at the intake site where there was no thermal pollution and at a discharge site where there was thermal pollution. On of the variables that was measured on the length of the clams (in cm). The goal of the study was to determine if the thermal pollution was adversely affecting the growth of the clams and leading to smaller sizes on average. (Data collected by J. Booker, 1997.)</a:t>
            </a:r>
          </a:p>
        </p:txBody>
      </p:sp>
    </p:spTree>
    <p:extLst>
      <p:ext uri="{BB962C8B-B14F-4D97-AF65-F5344CB8AC3E}">
        <p14:creationId xmlns:p14="http://schemas.microsoft.com/office/powerpoint/2010/main" val="709321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A0D27-DEE1-4380-B2AD-1663526C833E}"/>
              </a:ext>
            </a:extLst>
          </p:cNvPr>
          <p:cNvSpPr>
            <a:spLocks noGrp="1"/>
          </p:cNvSpPr>
          <p:nvPr>
            <p:ph type="title"/>
          </p:nvPr>
        </p:nvSpPr>
        <p:spPr/>
        <p:txBody>
          <a:bodyPr/>
          <a:lstStyle/>
          <a:p>
            <a:r>
              <a:rPr lang="en-US" dirty="0"/>
              <a:t>Two-Sample t-Test for Independent Samples with Equal Variances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155F35-2242-4FC2-86D8-F5780B7B51CC}"/>
                  </a:ext>
                </a:extLst>
              </p:cNvPr>
              <p:cNvSpPr>
                <a:spLocks noGrp="1"/>
              </p:cNvSpPr>
              <p:nvPr>
                <p:ph idx="1"/>
              </p:nvPr>
            </p:nvSpPr>
            <p:spPr/>
            <p:txBody>
              <a:bodyPr/>
              <a:lstStyle/>
              <a:p>
                <a:r>
                  <a:rPr lang="en-US" dirty="0"/>
                  <a:t>Consider two populations to be compared in terms of a particular variable </a:t>
                </a:r>
                <a14:m>
                  <m:oMath xmlns:m="http://schemas.openxmlformats.org/officeDocument/2006/math">
                    <m:r>
                      <a:rPr lang="en-US" i="1" dirty="0" smtClean="0">
                        <a:latin typeface="Cambria Math" panose="02040503050406030204" pitchFamily="18" charset="0"/>
                      </a:rPr>
                      <m:t>𝑋</m:t>
                    </m:r>
                  </m:oMath>
                </a14:m>
                <a:r>
                  <a:rPr lang="en-US" dirty="0"/>
                  <a:t>. Let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µ</m:t>
                        </m:r>
                      </m:e>
                      <m:sub>
                        <m:r>
                          <a:rPr lang="en-US" b="0" i="1" dirty="0" smtClean="0">
                            <a:latin typeface="Cambria Math" panose="02040503050406030204" pitchFamily="18" charset="0"/>
                          </a:rPr>
                          <m:t>1</m:t>
                        </m:r>
                      </m:sub>
                    </m:sSub>
                  </m:oMath>
                </a14:m>
                <a:r>
                  <a:rPr lang="en-US" dirty="0"/>
                  <a:t> and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µ</m:t>
                        </m:r>
                      </m:e>
                      <m:sub>
                        <m:r>
                          <a:rPr lang="en-US" b="0" i="1" dirty="0" smtClean="0">
                            <a:latin typeface="Cambria Math" panose="02040503050406030204" pitchFamily="18" charset="0"/>
                          </a:rPr>
                          <m:t>2</m:t>
                        </m:r>
                      </m:sub>
                    </m:sSub>
                  </m:oMath>
                </a14:m>
                <a:r>
                  <a:rPr lang="en-US" dirty="0"/>
                  <a:t> denote the means of the two populations and let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𝜎</m:t>
                        </m:r>
                      </m:e>
                      <m:sub>
                        <m:r>
                          <a:rPr lang="en-US" b="0" i="1" dirty="0" smtClean="0">
                            <a:latin typeface="Cambria Math" panose="02040503050406030204" pitchFamily="18" charset="0"/>
                          </a:rPr>
                          <m:t>1</m:t>
                        </m:r>
                      </m:sub>
                    </m:sSub>
                  </m:oMath>
                </a14:m>
                <a:r>
                  <a:rPr lang="en-US" dirty="0"/>
                  <a:t> and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𝜎</m:t>
                        </m:r>
                      </m:e>
                      <m:sub>
                        <m:r>
                          <a:rPr lang="en-US" b="0" i="1" dirty="0" smtClean="0">
                            <a:latin typeface="Cambria Math" panose="02040503050406030204" pitchFamily="18" charset="0"/>
                          </a:rPr>
                          <m:t>2</m:t>
                        </m:r>
                      </m:sub>
                    </m:sSub>
                  </m:oMath>
                </a14:m>
                <a:r>
                  <a:rPr lang="en-US" dirty="0"/>
                  <a:t> denote the standard deviations for the two populations respectively. </a:t>
                </a:r>
              </a:p>
              <a:p>
                <a:r>
                  <a:rPr lang="en-US" dirty="0"/>
                  <a:t>In the clam example, the two populations are clams at the pristine site and the polluted site. The variable </a:t>
                </a:r>
                <a14:m>
                  <m:oMath xmlns:m="http://schemas.openxmlformats.org/officeDocument/2006/math">
                    <m:r>
                      <a:rPr lang="en-US" i="1" dirty="0" smtClean="0">
                        <a:latin typeface="Cambria Math" panose="02040503050406030204" pitchFamily="18" charset="0"/>
                      </a:rPr>
                      <m:t>𝑋</m:t>
                    </m:r>
                  </m:oMath>
                </a14:m>
                <a:r>
                  <a:rPr lang="en-US" dirty="0"/>
                  <a:t> is the length of the clams.</a:t>
                </a:r>
              </a:p>
            </p:txBody>
          </p:sp>
        </mc:Choice>
        <mc:Fallback xmlns="">
          <p:sp>
            <p:nvSpPr>
              <p:cNvPr id="3" name="Content Placeholder 2">
                <a:extLst>
                  <a:ext uri="{FF2B5EF4-FFF2-40B4-BE49-F238E27FC236}">
                    <a16:creationId xmlns:a16="http://schemas.microsoft.com/office/drawing/2014/main" id="{DA155F35-2242-4FC2-86D8-F5780B7B51CC}"/>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609219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A0D27-DEE1-4380-B2AD-1663526C833E}"/>
              </a:ext>
            </a:extLst>
          </p:cNvPr>
          <p:cNvSpPr>
            <a:spLocks noGrp="1"/>
          </p:cNvSpPr>
          <p:nvPr>
            <p:ph type="title"/>
          </p:nvPr>
        </p:nvSpPr>
        <p:spPr/>
        <p:txBody>
          <a:bodyPr/>
          <a:lstStyle/>
          <a:p>
            <a:r>
              <a:rPr lang="en-US" dirty="0"/>
              <a:t>Two-Sample t-Test for Independent Samples with Equal Variances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155F35-2242-4FC2-86D8-F5780B7B51CC}"/>
                  </a:ext>
                </a:extLst>
              </p:cNvPr>
              <p:cNvSpPr>
                <a:spLocks noGrp="1"/>
              </p:cNvSpPr>
              <p:nvPr>
                <p:ph idx="1"/>
              </p:nvPr>
            </p:nvSpPr>
            <p:spPr/>
            <p:txBody>
              <a:bodyPr/>
              <a:lstStyle/>
              <a:p>
                <a:r>
                  <a:rPr lang="en-US" dirty="0"/>
                  <a:t>Generally, interest lies in comparing the means of the two populations. The null hypothesis of the test is that the two population means are equal:</a:t>
                </a:r>
                <a:br>
                  <a:rPr lang="en-US" dirty="0"/>
                </a:b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2</m:t>
                        </m:r>
                      </m:sub>
                    </m:sSub>
                    <m:r>
                      <a:rPr lang="en-US" b="0" i="1" smtClean="0">
                        <a:latin typeface="Cambria Math" panose="02040503050406030204" pitchFamily="18" charset="0"/>
                      </a:rPr>
                      <m:t>=0</m:t>
                    </m:r>
                  </m:oMath>
                </a14:m>
                <a:endParaRPr lang="en-US" dirty="0"/>
              </a:p>
              <a:p>
                <a:r>
                  <a:rPr lang="en-US" dirty="0"/>
                  <a:t>One or two-sided alternative hypotheses can be specified depending on the nature of the problem:</a:t>
                </a:r>
                <a:br>
                  <a:rPr lang="en-US" dirty="0"/>
                </a:b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2</m:t>
                                </m:r>
                              </m:sub>
                            </m:sSub>
                            <m:r>
                              <a:rPr lang="en-US" b="0" i="1" smtClean="0">
                                <a:latin typeface="Cambria Math" panose="02040503050406030204" pitchFamily="18" charset="0"/>
                              </a:rPr>
                              <m:t>≠0</m:t>
                            </m:r>
                            <m:r>
                              <m:rPr>
                                <m:nor/>
                              </m:rPr>
                              <a:rPr lang="en-US" b="0" i="0" smtClean="0">
                                <a:latin typeface="Cambria Math" panose="02040503050406030204" pitchFamily="18" charset="0"/>
                              </a:rPr>
                              <m:t> </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2</m:t>
                                </m:r>
                              </m:sub>
                            </m:sSub>
                            <m:r>
                              <a:rPr lang="en-US" b="0" i="1" smtClean="0">
                                <a:latin typeface="Cambria Math" panose="02040503050406030204" pitchFamily="18" charset="0"/>
                              </a:rPr>
                              <m:t>&lt;0</m:t>
                            </m:r>
                            <m:r>
                              <m:rPr>
                                <m:nor/>
                              </m:rPr>
                              <a:rPr lang="en-US" dirty="0" smtClean="0"/>
                              <m:t> </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2</m:t>
                                </m:r>
                              </m:sub>
                            </m:sSub>
                            <m:r>
                              <a:rPr lang="en-US" b="0" i="1" smtClean="0">
                                <a:latin typeface="Cambria Math" panose="02040503050406030204" pitchFamily="18" charset="0"/>
                              </a:rPr>
                              <m:t>&gt;0</m:t>
                            </m:r>
                            <m:r>
                              <m:rPr>
                                <m:nor/>
                              </m:rPr>
                              <a:rPr lang="en-US" dirty="0"/>
                              <m:t> </m:t>
                            </m:r>
                          </m:e>
                        </m:eqArr>
                      </m:e>
                    </m:d>
                  </m:oMath>
                </a14:m>
                <a:endParaRPr lang="en-US" dirty="0"/>
              </a:p>
            </p:txBody>
          </p:sp>
        </mc:Choice>
        <mc:Fallback xmlns="">
          <p:sp>
            <p:nvSpPr>
              <p:cNvPr id="3" name="Content Placeholder 2">
                <a:extLst>
                  <a:ext uri="{FF2B5EF4-FFF2-40B4-BE49-F238E27FC236}">
                    <a16:creationId xmlns:a16="http://schemas.microsoft.com/office/drawing/2014/main" id="{DA155F35-2242-4FC2-86D8-F5780B7B51CC}"/>
                  </a:ext>
                </a:extLst>
              </p:cNvPr>
              <p:cNvSpPr>
                <a:spLocks noGrp="1" noRot="1" noChangeAspect="1" noMove="1" noResize="1" noEditPoints="1" noAdjustHandles="1" noChangeArrowheads="1" noChangeShapeType="1" noTextEdit="1"/>
              </p:cNvSpPr>
              <p:nvPr>
                <p:ph idx="1"/>
              </p:nvPr>
            </p:nvSpPr>
            <p:spPr>
              <a:blipFill>
                <a:blip r:embed="rId3"/>
                <a:stretch>
                  <a:fillRect l="-1043" t="-2241" r="-1681"/>
                </a:stretch>
              </a:blipFill>
            </p:spPr>
            <p:txBody>
              <a:bodyPr/>
              <a:lstStyle/>
              <a:p>
                <a:r>
                  <a:rPr lang="en-US">
                    <a:noFill/>
                  </a:rPr>
                  <a:t> </a:t>
                </a:r>
              </a:p>
            </p:txBody>
          </p:sp>
        </mc:Fallback>
      </mc:AlternateContent>
    </p:spTree>
    <p:extLst>
      <p:ext uri="{BB962C8B-B14F-4D97-AF65-F5344CB8AC3E}">
        <p14:creationId xmlns:p14="http://schemas.microsoft.com/office/powerpoint/2010/main" val="1594823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E4319-3AE1-4AF5-8533-A0C5545D6B03}"/>
              </a:ext>
            </a:extLst>
          </p:cNvPr>
          <p:cNvSpPr>
            <a:spLocks noGrp="1"/>
          </p:cNvSpPr>
          <p:nvPr>
            <p:ph type="title"/>
          </p:nvPr>
        </p:nvSpPr>
        <p:spPr/>
        <p:txBody>
          <a:bodyPr/>
          <a:lstStyle/>
          <a:p>
            <a:r>
              <a:rPr lang="en-US" dirty="0"/>
              <a:t>Clam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8F01E3-FA0F-4EA3-BEBD-CA589B342E4F}"/>
                  </a:ext>
                </a:extLst>
              </p:cNvPr>
              <p:cNvSpPr>
                <a:spLocks noGrp="1"/>
              </p:cNvSpPr>
              <p:nvPr>
                <p:ph idx="1"/>
              </p:nvPr>
            </p:nvSpPr>
            <p:spPr/>
            <p:txBody>
              <a:bodyPr>
                <a:normAutofit lnSpcReduction="10000"/>
              </a:bodyPr>
              <a:lstStyle/>
              <a:p>
                <a:r>
                  <a:rPr lang="en-US" dirty="0"/>
                  <a:t>Let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1</m:t>
                        </m:r>
                      </m:sub>
                    </m:sSub>
                  </m:oMath>
                </a14:m>
                <a:r>
                  <a:rPr lang="en-US" dirty="0"/>
                  <a:t> denote the mean clam length at the intake site and let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2</m:t>
                        </m:r>
                      </m:sub>
                    </m:sSub>
                  </m:oMath>
                </a14:m>
                <a:r>
                  <a:rPr lang="en-US" dirty="0"/>
                  <a:t> denote the mean length at the discharge site. Then the null hypothesis is </a:t>
                </a:r>
              </a:p>
              <a:p>
                <a:pPr marL="0" indent="0" algn="ctr">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𝐻</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µ</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µ</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r>
                        <a:rPr lang="en-US" i="1" dirty="0" smtClean="0">
                          <a:latin typeface="Cambria Math" panose="02040503050406030204" pitchFamily="18" charset="0"/>
                        </a:rPr>
                        <m:t>0</m:t>
                      </m:r>
                    </m:oMath>
                  </m:oMathPara>
                </a14:m>
                <a:br>
                  <a:rPr lang="en-US" dirty="0"/>
                </a:br>
                <a:endParaRPr lang="en-US" dirty="0"/>
              </a:p>
              <a:p>
                <a:r>
                  <a:rPr lang="en-US" dirty="0"/>
                  <a:t>Because we want to determine if the thermal pollution is retarding clam growth, the appropriate alternative hypothesis will be </a:t>
                </a:r>
                <a:br>
                  <a:rPr lang="en-US" dirty="0"/>
                </a:b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𝐻</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µ</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µ</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&gt;0</m:t>
                    </m:r>
                  </m:oMath>
                </a14:m>
                <a:endParaRPr lang="en-US" dirty="0"/>
              </a:p>
              <a:p>
                <a:r>
                  <a:rPr lang="en-US" dirty="0"/>
                  <a:t>Thus, the alternative hypothesis states that clams at the discharge site are shorter on average than clams at the intake site. In order to test the hypotheses above, random samples are obtained from each of the populations.</a:t>
                </a:r>
              </a:p>
            </p:txBody>
          </p:sp>
        </mc:Choice>
        <mc:Fallback xmlns="">
          <p:sp>
            <p:nvSpPr>
              <p:cNvPr id="3" name="Content Placeholder 2">
                <a:extLst>
                  <a:ext uri="{FF2B5EF4-FFF2-40B4-BE49-F238E27FC236}">
                    <a16:creationId xmlns:a16="http://schemas.microsoft.com/office/drawing/2014/main" id="{938F01E3-FA0F-4EA3-BEBD-CA589B342E4F}"/>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US">
                    <a:noFill/>
                  </a:rPr>
                  <a:t> </a:t>
                </a:r>
              </a:p>
            </p:txBody>
          </p:sp>
        </mc:Fallback>
      </mc:AlternateContent>
    </p:spTree>
    <p:extLst>
      <p:ext uri="{BB962C8B-B14F-4D97-AF65-F5344CB8AC3E}">
        <p14:creationId xmlns:p14="http://schemas.microsoft.com/office/powerpoint/2010/main" val="3837080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D49B6-808B-417A-9476-35889D97363D}"/>
              </a:ext>
            </a:extLst>
          </p:cNvPr>
          <p:cNvSpPr>
            <a:spLocks noGrp="1"/>
          </p:cNvSpPr>
          <p:nvPr>
            <p:ph type="title"/>
          </p:nvPr>
        </p:nvSpPr>
        <p:spPr/>
        <p:txBody>
          <a:bodyPr/>
          <a:lstStyle/>
          <a:p>
            <a:r>
              <a:rPr lang="en-US" dirty="0"/>
              <a:t>Notation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52EC78-4981-44C2-93CF-5B09184830B6}"/>
                  </a:ext>
                </a:extLst>
              </p:cNvPr>
              <p:cNvSpPr>
                <a:spLocks noGrp="1"/>
              </p:cNvSpPr>
              <p:nvPr>
                <p:ph idx="1"/>
              </p:nvPr>
            </p:nvSpPr>
            <p:spPr/>
            <p:txBody>
              <a:bodyPr/>
              <a:lstStyle/>
              <a:p>
                <a:r>
                  <a:rPr lang="en-US" dirty="0"/>
                  <a:t>Let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oMath>
                </a14:m>
                <a:r>
                  <a:rPr lang="en-US" dirty="0"/>
                  <a:t> denote the sample sizes obtained from the two populations.</a:t>
                </a:r>
              </a:p>
              <a:p>
                <a:r>
                  <a:rPr lang="en-US" dirty="0"/>
                  <a:t>Let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dirty="0" smtClean="0">
                            <a:latin typeface="Cambria Math" panose="02040503050406030204" pitchFamily="18" charset="0"/>
                          </a:rPr>
                          <m:t>1</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oMath>
                </a14:m>
                <a:r>
                  <a:rPr lang="en-US" dirty="0"/>
                  <a:t> represent the sample mean and standard deviation of the sample obtained the first population.</a:t>
                </a:r>
              </a:p>
              <a:p>
                <a:r>
                  <a:rPr lang="en-US" dirty="0"/>
                  <a:t>Let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dirty="0" smtClean="0">
                            <a:latin typeface="Cambria Math" panose="02040503050406030204" pitchFamily="18" charset="0"/>
                          </a:rPr>
                          <m:t>2</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2</m:t>
                        </m:r>
                      </m:sub>
                    </m:sSub>
                  </m:oMath>
                </a14:m>
                <a:r>
                  <a:rPr lang="en-US" dirty="0"/>
                  <a:t> represent the sample mean and standard deviation of the sample obtained the second population.</a:t>
                </a:r>
              </a:p>
              <a:p>
                <a:endParaRPr lang="en-US" dirty="0"/>
              </a:p>
            </p:txBody>
          </p:sp>
        </mc:Choice>
        <mc:Fallback xmlns="">
          <p:sp>
            <p:nvSpPr>
              <p:cNvPr id="3" name="Content Placeholder 2">
                <a:extLst>
                  <a:ext uri="{FF2B5EF4-FFF2-40B4-BE49-F238E27FC236}">
                    <a16:creationId xmlns:a16="http://schemas.microsoft.com/office/drawing/2014/main" id="{CA52EC78-4981-44C2-93CF-5B09184830B6}"/>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858735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A6AF5-8089-4AE0-B0FB-BCC1FA465730}"/>
              </a:ext>
            </a:extLst>
          </p:cNvPr>
          <p:cNvSpPr>
            <a:spLocks noGrp="1"/>
          </p:cNvSpPr>
          <p:nvPr>
            <p:ph type="title"/>
          </p:nvPr>
        </p:nvSpPr>
        <p:spPr/>
        <p:txBody>
          <a:bodyPr/>
          <a:lstStyle/>
          <a:p>
            <a:r>
              <a:rPr lang="en-US" dirty="0"/>
              <a:t>Clam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FBD389-324E-4580-806E-F1F2B85560C0}"/>
                  </a:ext>
                </a:extLst>
              </p:cNvPr>
              <p:cNvSpPr>
                <a:spLocks noGrp="1"/>
              </p:cNvSpPr>
              <p:nvPr>
                <p:ph idx="1"/>
              </p:nvPr>
            </p:nvSpPr>
            <p:spPr/>
            <p:txBody>
              <a:bodyPr>
                <a:normAutofit/>
              </a:bodyPr>
              <a:lstStyle/>
              <a:p>
                <a:r>
                  <a:rPr lang="en-US" dirty="0"/>
                  <a:t>For the clam data, we have: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The mean length of the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=24</m:t>
                    </m:r>
                  </m:oMath>
                </a14:m>
                <a:r>
                  <a:rPr lang="en-US" dirty="0"/>
                  <a:t> clams at the discharge site is less than the mean length of the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=25</m:t>
                    </m:r>
                  </m:oMath>
                </a14:m>
                <a:r>
                  <a:rPr lang="en-US" dirty="0"/>
                  <a:t> clams at the intake site. The question of interest is whether or not this difference is statistically significant.</a:t>
                </a:r>
              </a:p>
            </p:txBody>
          </p:sp>
        </mc:Choice>
        <mc:Fallback xmlns="">
          <p:sp>
            <p:nvSpPr>
              <p:cNvPr id="3" name="Content Placeholder 2">
                <a:extLst>
                  <a:ext uri="{FF2B5EF4-FFF2-40B4-BE49-F238E27FC236}">
                    <a16:creationId xmlns:a16="http://schemas.microsoft.com/office/drawing/2014/main" id="{7BFBD389-324E-4580-806E-F1F2B85560C0}"/>
                  </a:ext>
                </a:extLst>
              </p:cNvPr>
              <p:cNvSpPr>
                <a:spLocks noGrp="1" noRot="1" noChangeAspect="1" noMove="1" noResize="1" noEditPoints="1" noAdjustHandles="1" noChangeArrowheads="1" noChangeShapeType="1" noTextEdit="1"/>
              </p:cNvSpPr>
              <p:nvPr>
                <p:ph idx="1"/>
              </p:nvPr>
            </p:nvSpPr>
            <p:spPr>
              <a:blipFill>
                <a:blip r:embed="rId2"/>
                <a:stretch>
                  <a:fillRect l="-1043" t="-2241" r="-1565" b="-30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633C4F34-AA4C-4782-B426-89FB2DBF00B9}"/>
                  </a:ext>
                </a:extLst>
              </p:cNvPr>
              <p:cNvGraphicFramePr>
                <a:graphicFrameLocks noGrp="1"/>
              </p:cNvGraphicFramePr>
              <p:nvPr>
                <p:extLst>
                  <p:ext uri="{D42A27DB-BD31-4B8C-83A1-F6EECF244321}">
                    <p14:modId xmlns:p14="http://schemas.microsoft.com/office/powerpoint/2010/main" val="4162828150"/>
                  </p:ext>
                </p:extLst>
              </p:nvPr>
            </p:nvGraphicFramePr>
            <p:xfrm>
              <a:off x="2032000" y="2734437"/>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767662169"/>
                        </a:ext>
                      </a:extLst>
                    </a:gridCol>
                    <a:gridCol w="4064000">
                      <a:extLst>
                        <a:ext uri="{9D8B030D-6E8A-4147-A177-3AD203B41FA5}">
                          <a16:colId xmlns:a16="http://schemas.microsoft.com/office/drawing/2014/main" val="64682336"/>
                        </a:ext>
                      </a:extLst>
                    </a:gridCol>
                  </a:tblGrid>
                  <a:tr h="370840">
                    <a:tc>
                      <a:txBody>
                        <a:bodyPr/>
                        <a:lstStyle/>
                        <a:p>
                          <a:r>
                            <a:rPr lang="en-US" dirty="0"/>
                            <a:t>Intake</a:t>
                          </a:r>
                        </a:p>
                      </a:txBody>
                      <a:tcPr/>
                    </a:tc>
                    <a:tc>
                      <a:txBody>
                        <a:bodyPr/>
                        <a:lstStyle/>
                        <a:p>
                          <a:r>
                            <a:rPr lang="en-US" dirty="0"/>
                            <a:t>Discharge</a:t>
                          </a:r>
                        </a:p>
                      </a:txBody>
                      <a:tcPr/>
                    </a:tc>
                    <a:extLst>
                      <a:ext uri="{0D108BD9-81ED-4DB2-BD59-A6C34878D82A}">
                        <a16:rowId xmlns:a16="http://schemas.microsoft.com/office/drawing/2014/main" val="1048259438"/>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=25</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=24</m:t>
                                </m:r>
                              </m:oMath>
                            </m:oMathPara>
                          </a14:m>
                          <a:endParaRPr lang="en-US" dirty="0"/>
                        </a:p>
                      </a:txBody>
                      <a:tcPr/>
                    </a:tc>
                    <a:extLst>
                      <a:ext uri="{0D108BD9-81ED-4DB2-BD59-A6C34878D82A}">
                        <a16:rowId xmlns:a16="http://schemas.microsoft.com/office/drawing/2014/main" val="65850944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1</m:t>
                                    </m:r>
                                  </m:sub>
                                </m:sSub>
                                <m:r>
                                  <a:rPr lang="en-US" b="0" i="1" smtClean="0">
                                    <a:latin typeface="Cambria Math" panose="02040503050406030204" pitchFamily="18" charset="0"/>
                                  </a:rPr>
                                  <m:t>=7.09</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2</m:t>
                                    </m:r>
                                  </m:sub>
                                </m:sSub>
                                <m:r>
                                  <a:rPr lang="en-US" b="0" i="1" smtClean="0">
                                    <a:latin typeface="Cambria Math" panose="02040503050406030204" pitchFamily="18" charset="0"/>
                                  </a:rPr>
                                  <m:t>=6.84</m:t>
                                </m:r>
                              </m:oMath>
                            </m:oMathPara>
                          </a14:m>
                          <a:endParaRPr lang="en-US" dirty="0"/>
                        </a:p>
                      </a:txBody>
                      <a:tcPr/>
                    </a:tc>
                    <a:extLst>
                      <a:ext uri="{0D108BD9-81ED-4DB2-BD59-A6C34878D82A}">
                        <a16:rowId xmlns:a16="http://schemas.microsoft.com/office/drawing/2014/main" val="49024822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=0.347</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=0.467</m:t>
                                </m:r>
                              </m:oMath>
                            </m:oMathPara>
                          </a14:m>
                          <a:endParaRPr lang="en-US" dirty="0"/>
                        </a:p>
                      </a:txBody>
                      <a:tcPr/>
                    </a:tc>
                    <a:extLst>
                      <a:ext uri="{0D108BD9-81ED-4DB2-BD59-A6C34878D82A}">
                        <a16:rowId xmlns:a16="http://schemas.microsoft.com/office/drawing/2014/main" val="821624801"/>
                      </a:ext>
                    </a:extLst>
                  </a:tr>
                </a:tbl>
              </a:graphicData>
            </a:graphic>
          </p:graphicFrame>
        </mc:Choice>
        <mc:Fallback xmlns="">
          <p:graphicFrame>
            <p:nvGraphicFramePr>
              <p:cNvPr id="6" name="Table 5">
                <a:extLst>
                  <a:ext uri="{FF2B5EF4-FFF2-40B4-BE49-F238E27FC236}">
                    <a16:creationId xmlns:a16="http://schemas.microsoft.com/office/drawing/2014/main" id="{633C4F34-AA4C-4782-B426-89FB2DBF00B9}"/>
                  </a:ext>
                </a:extLst>
              </p:cNvPr>
              <p:cNvGraphicFramePr>
                <a:graphicFrameLocks noGrp="1"/>
              </p:cNvGraphicFramePr>
              <p:nvPr>
                <p:extLst>
                  <p:ext uri="{D42A27DB-BD31-4B8C-83A1-F6EECF244321}">
                    <p14:modId xmlns:p14="http://schemas.microsoft.com/office/powerpoint/2010/main" val="4162828150"/>
                  </p:ext>
                </p:extLst>
              </p:nvPr>
            </p:nvGraphicFramePr>
            <p:xfrm>
              <a:off x="2032000" y="2734437"/>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767662169"/>
                        </a:ext>
                      </a:extLst>
                    </a:gridCol>
                    <a:gridCol w="4064000">
                      <a:extLst>
                        <a:ext uri="{9D8B030D-6E8A-4147-A177-3AD203B41FA5}">
                          <a16:colId xmlns:a16="http://schemas.microsoft.com/office/drawing/2014/main" val="64682336"/>
                        </a:ext>
                      </a:extLst>
                    </a:gridCol>
                  </a:tblGrid>
                  <a:tr h="370840">
                    <a:tc>
                      <a:txBody>
                        <a:bodyPr/>
                        <a:lstStyle/>
                        <a:p>
                          <a:r>
                            <a:rPr lang="en-US" dirty="0"/>
                            <a:t>Intake</a:t>
                          </a:r>
                        </a:p>
                      </a:txBody>
                      <a:tcPr/>
                    </a:tc>
                    <a:tc>
                      <a:txBody>
                        <a:bodyPr/>
                        <a:lstStyle/>
                        <a:p>
                          <a:r>
                            <a:rPr lang="en-US" dirty="0"/>
                            <a:t>Discharge</a:t>
                          </a:r>
                        </a:p>
                      </a:txBody>
                      <a:tcPr/>
                    </a:tc>
                    <a:extLst>
                      <a:ext uri="{0D108BD9-81ED-4DB2-BD59-A6C34878D82A}">
                        <a16:rowId xmlns:a16="http://schemas.microsoft.com/office/drawing/2014/main" val="1048259438"/>
                      </a:ext>
                    </a:extLst>
                  </a:tr>
                  <a:tr h="370840">
                    <a:tc>
                      <a:txBody>
                        <a:bodyPr/>
                        <a:lstStyle/>
                        <a:p>
                          <a:endParaRPr lang="en-US"/>
                        </a:p>
                      </a:txBody>
                      <a:tcPr>
                        <a:blipFill>
                          <a:blip r:embed="rId3"/>
                          <a:stretch>
                            <a:fillRect l="-150" t="-108197" r="-100600" b="-203279"/>
                          </a:stretch>
                        </a:blipFill>
                      </a:tcPr>
                    </a:tc>
                    <a:tc>
                      <a:txBody>
                        <a:bodyPr/>
                        <a:lstStyle/>
                        <a:p>
                          <a:endParaRPr lang="en-US"/>
                        </a:p>
                      </a:txBody>
                      <a:tcPr>
                        <a:blipFill>
                          <a:blip r:embed="rId3"/>
                          <a:stretch>
                            <a:fillRect l="-100150" t="-108197" r="-600" b="-203279"/>
                          </a:stretch>
                        </a:blipFill>
                      </a:tcPr>
                    </a:tc>
                    <a:extLst>
                      <a:ext uri="{0D108BD9-81ED-4DB2-BD59-A6C34878D82A}">
                        <a16:rowId xmlns:a16="http://schemas.microsoft.com/office/drawing/2014/main" val="658509445"/>
                      </a:ext>
                    </a:extLst>
                  </a:tr>
                  <a:tr h="370840">
                    <a:tc>
                      <a:txBody>
                        <a:bodyPr/>
                        <a:lstStyle/>
                        <a:p>
                          <a:endParaRPr lang="en-US"/>
                        </a:p>
                      </a:txBody>
                      <a:tcPr>
                        <a:blipFill>
                          <a:blip r:embed="rId3"/>
                          <a:stretch>
                            <a:fillRect l="-150" t="-208197" r="-100600" b="-103279"/>
                          </a:stretch>
                        </a:blipFill>
                      </a:tcPr>
                    </a:tc>
                    <a:tc>
                      <a:txBody>
                        <a:bodyPr/>
                        <a:lstStyle/>
                        <a:p>
                          <a:endParaRPr lang="en-US"/>
                        </a:p>
                      </a:txBody>
                      <a:tcPr>
                        <a:blipFill>
                          <a:blip r:embed="rId3"/>
                          <a:stretch>
                            <a:fillRect l="-100150" t="-208197" r="-600" b="-103279"/>
                          </a:stretch>
                        </a:blipFill>
                      </a:tcPr>
                    </a:tc>
                    <a:extLst>
                      <a:ext uri="{0D108BD9-81ED-4DB2-BD59-A6C34878D82A}">
                        <a16:rowId xmlns:a16="http://schemas.microsoft.com/office/drawing/2014/main" val="490248222"/>
                      </a:ext>
                    </a:extLst>
                  </a:tr>
                  <a:tr h="370840">
                    <a:tc>
                      <a:txBody>
                        <a:bodyPr/>
                        <a:lstStyle/>
                        <a:p>
                          <a:endParaRPr lang="en-US"/>
                        </a:p>
                      </a:txBody>
                      <a:tcPr>
                        <a:blipFill>
                          <a:blip r:embed="rId3"/>
                          <a:stretch>
                            <a:fillRect l="-150" t="-308197" r="-100600" b="-3279"/>
                          </a:stretch>
                        </a:blipFill>
                      </a:tcPr>
                    </a:tc>
                    <a:tc>
                      <a:txBody>
                        <a:bodyPr/>
                        <a:lstStyle/>
                        <a:p>
                          <a:endParaRPr lang="en-US"/>
                        </a:p>
                      </a:txBody>
                      <a:tcPr>
                        <a:blipFill>
                          <a:blip r:embed="rId3"/>
                          <a:stretch>
                            <a:fillRect l="-100150" t="-308197" r="-600" b="-3279"/>
                          </a:stretch>
                        </a:blipFill>
                      </a:tcPr>
                    </a:tc>
                    <a:extLst>
                      <a:ext uri="{0D108BD9-81ED-4DB2-BD59-A6C34878D82A}">
                        <a16:rowId xmlns:a16="http://schemas.microsoft.com/office/drawing/2014/main" val="821624801"/>
                      </a:ext>
                    </a:extLst>
                  </a:tr>
                </a:tbl>
              </a:graphicData>
            </a:graphic>
          </p:graphicFrame>
        </mc:Fallback>
      </mc:AlternateContent>
    </p:spTree>
    <p:extLst>
      <p:ext uri="{BB962C8B-B14F-4D97-AF65-F5344CB8AC3E}">
        <p14:creationId xmlns:p14="http://schemas.microsoft.com/office/powerpoint/2010/main" val="2089549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5A785-0D22-42FC-9EBD-45448A496736}"/>
              </a:ext>
            </a:extLst>
          </p:cNvPr>
          <p:cNvSpPr>
            <a:spLocks noGrp="1"/>
          </p:cNvSpPr>
          <p:nvPr>
            <p:ph type="title"/>
          </p:nvPr>
        </p:nvSpPr>
        <p:spPr/>
        <p:txBody>
          <a:bodyPr/>
          <a:lstStyle/>
          <a:p>
            <a:r>
              <a:rPr lang="en-US" dirty="0"/>
              <a:t>Two-Sample t-Test for Independent Samples with Equal Variances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577CFB-631C-427E-8993-C160E66D5FFB}"/>
                  </a:ext>
                </a:extLst>
              </p:cNvPr>
              <p:cNvSpPr>
                <a:spLocks noGrp="1"/>
              </p:cNvSpPr>
              <p:nvPr>
                <p:ph idx="1"/>
              </p:nvPr>
            </p:nvSpPr>
            <p:spPr/>
            <p:txBody>
              <a:bodyPr/>
              <a:lstStyle/>
              <a:p>
                <a:r>
                  <a:rPr lang="en-US" dirty="0"/>
                  <a:t>In order to determine if the data support or contradict the null hypothesis of equal means (i.e.,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2</m:t>
                        </m:r>
                      </m:sub>
                    </m:sSub>
                    <m:r>
                      <a:rPr lang="en-US" b="0" i="1" smtClean="0">
                        <a:latin typeface="Cambria Math" panose="02040503050406030204" pitchFamily="18" charset="0"/>
                      </a:rPr>
                      <m:t>=0</m:t>
                    </m:r>
                  </m:oMath>
                </a14:m>
                <a:r>
                  <a:rPr lang="en-US" dirty="0"/>
                  <a:t>), it is natural to examine the difference in the sample means: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smtClean="0">
                            <a:latin typeface="Cambria Math" panose="02040503050406030204" pitchFamily="18" charset="0"/>
                          </a:rPr>
                          <m:t>2</m:t>
                        </m:r>
                      </m:sub>
                    </m:sSub>
                  </m:oMath>
                </a14:m>
                <a:r>
                  <a:rPr lang="en-US" dirty="0"/>
                  <a:t>.</a:t>
                </a:r>
              </a:p>
              <a:p>
                <a:r>
                  <a:rPr lang="en-US" dirty="0"/>
                  <a:t>Some facts:</a:t>
                </a:r>
              </a:p>
              <a:p>
                <a:pPr marL="914400" lvl="1" indent="-457200">
                  <a:buFont typeface="+mj-lt"/>
                  <a:buAutoNum type="arabicPeriod"/>
                </a:pPr>
                <a:r>
                  <a:rPr lang="en-US" b="0" dirty="0"/>
                  <a:t>Unbiasedness: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2</m:t>
                        </m:r>
                      </m:sub>
                    </m:sSub>
                  </m:oMath>
                </a14:m>
                <a:endParaRPr lang="en-US" dirty="0"/>
              </a:p>
              <a:p>
                <a:pPr marL="914400" lvl="1" indent="-457200">
                  <a:buFont typeface="+mj-lt"/>
                  <a:buAutoNum type="arabicPeriod"/>
                </a:pPr>
                <a:r>
                  <a:rPr lang="en-US" dirty="0"/>
                  <a:t>Assuming independent samples: </a:t>
                </a:r>
                <a14:m>
                  <m:oMath xmlns:m="http://schemas.openxmlformats.org/officeDocument/2006/math">
                    <m:r>
                      <m:rPr>
                        <m:sty m:val="p"/>
                      </m:rPr>
                      <a:rPr lang="en-US" b="0" i="0" smtClean="0">
                        <a:latin typeface="Cambria Math" panose="02040503050406030204" pitchFamily="18" charset="0"/>
                      </a:rPr>
                      <m:t>Var</m:t>
                    </m:r>
                    <m:d>
                      <m:dPr>
                        <m:begChr m:val="["/>
                        <m:endChr m:val="]"/>
                        <m:ctrlPr>
                          <a:rPr lang="en-US" b="0" i="1"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smtClean="0">
                                <a:latin typeface="Cambria Math" panose="02040503050406030204" pitchFamily="18" charset="0"/>
                              </a:rPr>
                              <m:t>2</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den>
                    </m:f>
                  </m:oMath>
                </a14:m>
                <a:endParaRPr lang="en-US" dirty="0"/>
              </a:p>
              <a:p>
                <a:pPr marL="914400" lvl="1" indent="-457200">
                  <a:buFont typeface="+mj-lt"/>
                  <a:buAutoNum type="arabicPeriod"/>
                </a:pPr>
                <a:r>
                  <a:rPr lang="en-US" dirty="0"/>
                  <a:t>CLT: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smtClean="0">
                            <a:latin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2</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den>
                        </m:f>
                      </m:e>
                    </m:d>
                  </m:oMath>
                </a14:m>
                <a:endParaRPr lang="en-US" dirty="0"/>
              </a:p>
              <a:p>
                <a:pPr marL="914400" lvl="1" indent="-457200">
                  <a:buFont typeface="+mj-lt"/>
                  <a:buAutoNum type="arabicPeriod"/>
                </a:pPr>
                <a:endParaRPr lang="en-US" dirty="0"/>
              </a:p>
            </p:txBody>
          </p:sp>
        </mc:Choice>
        <mc:Fallback xmlns="">
          <p:sp>
            <p:nvSpPr>
              <p:cNvPr id="3" name="Content Placeholder 2">
                <a:extLst>
                  <a:ext uri="{FF2B5EF4-FFF2-40B4-BE49-F238E27FC236}">
                    <a16:creationId xmlns:a16="http://schemas.microsoft.com/office/drawing/2014/main" id="{D1577CFB-631C-427E-8993-C160E66D5FFB}"/>
                  </a:ext>
                </a:extLst>
              </p:cNvPr>
              <p:cNvSpPr>
                <a:spLocks noGrp="1" noRot="1" noChangeAspect="1" noMove="1" noResize="1" noEditPoints="1" noAdjustHandles="1" noChangeArrowheads="1" noChangeShapeType="1" noTextEdit="1"/>
              </p:cNvSpPr>
              <p:nvPr>
                <p:ph idx="1"/>
              </p:nvPr>
            </p:nvSpPr>
            <p:spPr>
              <a:blipFill>
                <a:blip r:embed="rId2"/>
                <a:stretch>
                  <a:fillRect l="-1043" t="-2241" r="-1159"/>
                </a:stretch>
              </a:blipFill>
            </p:spPr>
            <p:txBody>
              <a:bodyPr/>
              <a:lstStyle/>
              <a:p>
                <a:r>
                  <a:rPr lang="en-US">
                    <a:noFill/>
                  </a:rPr>
                  <a:t> </a:t>
                </a:r>
              </a:p>
            </p:txBody>
          </p:sp>
        </mc:Fallback>
      </mc:AlternateContent>
    </p:spTree>
    <p:extLst>
      <p:ext uri="{BB962C8B-B14F-4D97-AF65-F5344CB8AC3E}">
        <p14:creationId xmlns:p14="http://schemas.microsoft.com/office/powerpoint/2010/main" val="7076701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1018</TotalTime>
  <Words>998</Words>
  <Application>Microsoft Office PowerPoint</Application>
  <PresentationFormat>Widescreen</PresentationFormat>
  <Paragraphs>86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Office Theme</vt:lpstr>
      <vt:lpstr>STT 6300</vt:lpstr>
      <vt:lpstr>Introduction</vt:lpstr>
      <vt:lpstr>Two-Sample t-Test for Independent Samples with Equal Variances</vt:lpstr>
      <vt:lpstr>Two-Sample t-Test for Independent Samples with Equal Variances</vt:lpstr>
      <vt:lpstr>Two-Sample t-Test for Independent Samples with Equal Variances</vt:lpstr>
      <vt:lpstr>Clam Example</vt:lpstr>
      <vt:lpstr>Notation</vt:lpstr>
      <vt:lpstr>Clam Example</vt:lpstr>
      <vt:lpstr>Two-Sample t-Test for Independent Samples with Equal Variances</vt:lpstr>
      <vt:lpstr>Two-Sample t-Test for Independent Samples with Equal Variances</vt:lpstr>
      <vt:lpstr>Two-Sample t-Test for Independent Samples with Equal Variances</vt:lpstr>
      <vt:lpstr>Two-Sample t-Test for Independent Samples with Equal Variances</vt:lpstr>
      <vt:lpstr>Two-Sample t-Test for Independent Samples with Equal Variances</vt:lpstr>
      <vt:lpstr>Two-Sample t-Test for Independent Samples with Equal Variances</vt:lpstr>
      <vt:lpstr>Two-Sample t-Test for Independent Samples with Equal Variances</vt:lpstr>
      <vt:lpstr>Two-Sample t-Test for Independent Samples with Unequal Variances</vt:lpstr>
      <vt:lpstr>Clam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STT 6300</dc:title>
  <dc:creator>Brandon Greenwell</dc:creator>
  <cp:lastModifiedBy>Brandon Greenwell</cp:lastModifiedBy>
  <cp:revision>20</cp:revision>
  <dcterms:created xsi:type="dcterms:W3CDTF">2017-10-22T22:21:00Z</dcterms:created>
  <dcterms:modified xsi:type="dcterms:W3CDTF">2017-10-23T18:07:39Z</dcterms:modified>
</cp:coreProperties>
</file>