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5FF9-1B1E-4027-8837-7DDDD76854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66DAE3-025B-46E6-9DA3-C44ED653F6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BB526B-41E8-4056-9F05-99A760D16735}"/>
              </a:ext>
            </a:extLst>
          </p:cNvPr>
          <p:cNvSpPr>
            <a:spLocks noGrp="1"/>
          </p:cNvSpPr>
          <p:nvPr>
            <p:ph type="dt" sz="half" idx="10"/>
          </p:nvPr>
        </p:nvSpPr>
        <p:spPr/>
        <p:txBody>
          <a:bodyPr/>
          <a:lstStyle/>
          <a:p>
            <a:fld id="{63F808C1-C20E-4A00-B59D-ADF79FAE8D5B}" type="datetimeFigureOut">
              <a:rPr lang="en-US" smtClean="0"/>
              <a:t>10/31/2017</a:t>
            </a:fld>
            <a:endParaRPr lang="en-US"/>
          </a:p>
        </p:txBody>
      </p:sp>
      <p:sp>
        <p:nvSpPr>
          <p:cNvPr id="5" name="Footer Placeholder 4">
            <a:extLst>
              <a:ext uri="{FF2B5EF4-FFF2-40B4-BE49-F238E27FC236}">
                <a16:creationId xmlns:a16="http://schemas.microsoft.com/office/drawing/2014/main" id="{46D2D245-7D02-45D2-B4F0-5988F5CB4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B919D-0335-438F-B390-58AD2C899769}"/>
              </a:ext>
            </a:extLst>
          </p:cNvPr>
          <p:cNvSpPr>
            <a:spLocks noGrp="1"/>
          </p:cNvSpPr>
          <p:nvPr>
            <p:ph type="sldNum" sz="quarter" idx="12"/>
          </p:nvPr>
        </p:nvSpPr>
        <p:spPr/>
        <p:txBody>
          <a:bodyPr/>
          <a:lstStyle/>
          <a:p>
            <a:fld id="{0A60A0E5-D904-4261-8343-1F32C81F9038}" type="slidenum">
              <a:rPr lang="en-US" smtClean="0"/>
              <a:t>‹#›</a:t>
            </a:fld>
            <a:endParaRPr lang="en-US"/>
          </a:p>
        </p:txBody>
      </p:sp>
    </p:spTree>
    <p:extLst>
      <p:ext uri="{BB962C8B-B14F-4D97-AF65-F5344CB8AC3E}">
        <p14:creationId xmlns:p14="http://schemas.microsoft.com/office/powerpoint/2010/main" val="803731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D28A-2263-4DBD-857C-15484D42BB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C1CA15-E088-42A1-B1B8-26648DB9397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99C21-26A5-4ED2-8D01-FECD195A9FB5}"/>
              </a:ext>
            </a:extLst>
          </p:cNvPr>
          <p:cNvSpPr>
            <a:spLocks noGrp="1"/>
          </p:cNvSpPr>
          <p:nvPr>
            <p:ph type="dt" sz="half" idx="10"/>
          </p:nvPr>
        </p:nvSpPr>
        <p:spPr/>
        <p:txBody>
          <a:bodyPr/>
          <a:lstStyle/>
          <a:p>
            <a:fld id="{63F808C1-C20E-4A00-B59D-ADF79FAE8D5B}" type="datetimeFigureOut">
              <a:rPr lang="en-US" smtClean="0"/>
              <a:t>10/31/2017</a:t>
            </a:fld>
            <a:endParaRPr lang="en-US"/>
          </a:p>
        </p:txBody>
      </p:sp>
      <p:sp>
        <p:nvSpPr>
          <p:cNvPr id="5" name="Footer Placeholder 4">
            <a:extLst>
              <a:ext uri="{FF2B5EF4-FFF2-40B4-BE49-F238E27FC236}">
                <a16:creationId xmlns:a16="http://schemas.microsoft.com/office/drawing/2014/main" id="{F1CB9708-720C-444C-B9BF-9B207E6FCD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49EA9-7C97-4485-8870-7CDBBA38110D}"/>
              </a:ext>
            </a:extLst>
          </p:cNvPr>
          <p:cNvSpPr>
            <a:spLocks noGrp="1"/>
          </p:cNvSpPr>
          <p:nvPr>
            <p:ph type="sldNum" sz="quarter" idx="12"/>
          </p:nvPr>
        </p:nvSpPr>
        <p:spPr/>
        <p:txBody>
          <a:bodyPr/>
          <a:lstStyle/>
          <a:p>
            <a:fld id="{0A60A0E5-D904-4261-8343-1F32C81F9038}" type="slidenum">
              <a:rPr lang="en-US" smtClean="0"/>
              <a:t>‹#›</a:t>
            </a:fld>
            <a:endParaRPr lang="en-US"/>
          </a:p>
        </p:txBody>
      </p:sp>
    </p:spTree>
    <p:extLst>
      <p:ext uri="{BB962C8B-B14F-4D97-AF65-F5344CB8AC3E}">
        <p14:creationId xmlns:p14="http://schemas.microsoft.com/office/powerpoint/2010/main" val="3635417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FBBBD-9055-48A8-BE90-7A2EB3BDE0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5604FA-DC3C-44E0-B21C-85A4D50D01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479B08-5E82-4BBC-A8E7-FA55CB2030E2}"/>
              </a:ext>
            </a:extLst>
          </p:cNvPr>
          <p:cNvSpPr>
            <a:spLocks noGrp="1"/>
          </p:cNvSpPr>
          <p:nvPr>
            <p:ph type="dt" sz="half" idx="10"/>
          </p:nvPr>
        </p:nvSpPr>
        <p:spPr/>
        <p:txBody>
          <a:bodyPr/>
          <a:lstStyle/>
          <a:p>
            <a:fld id="{63F808C1-C20E-4A00-B59D-ADF79FAE8D5B}" type="datetimeFigureOut">
              <a:rPr lang="en-US" smtClean="0"/>
              <a:t>10/31/2017</a:t>
            </a:fld>
            <a:endParaRPr lang="en-US"/>
          </a:p>
        </p:txBody>
      </p:sp>
      <p:sp>
        <p:nvSpPr>
          <p:cNvPr id="5" name="Footer Placeholder 4">
            <a:extLst>
              <a:ext uri="{FF2B5EF4-FFF2-40B4-BE49-F238E27FC236}">
                <a16:creationId xmlns:a16="http://schemas.microsoft.com/office/drawing/2014/main" id="{481E4A4F-E967-4A29-8DB7-0558B605E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364F9-31DC-4785-B637-BBB0E7304810}"/>
              </a:ext>
            </a:extLst>
          </p:cNvPr>
          <p:cNvSpPr>
            <a:spLocks noGrp="1"/>
          </p:cNvSpPr>
          <p:nvPr>
            <p:ph type="sldNum" sz="quarter" idx="12"/>
          </p:nvPr>
        </p:nvSpPr>
        <p:spPr/>
        <p:txBody>
          <a:bodyPr/>
          <a:lstStyle/>
          <a:p>
            <a:fld id="{0A60A0E5-D904-4261-8343-1F32C81F9038}" type="slidenum">
              <a:rPr lang="en-US" smtClean="0"/>
              <a:t>‹#›</a:t>
            </a:fld>
            <a:endParaRPr lang="en-US"/>
          </a:p>
        </p:txBody>
      </p:sp>
    </p:spTree>
    <p:extLst>
      <p:ext uri="{BB962C8B-B14F-4D97-AF65-F5344CB8AC3E}">
        <p14:creationId xmlns:p14="http://schemas.microsoft.com/office/powerpoint/2010/main" val="288576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0A-27A7-4350-8D91-A73582CACB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4423A2-A953-4DE3-A61B-03A74CA240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C965B5-BA53-4E27-AD80-5491CD8207F1}"/>
              </a:ext>
            </a:extLst>
          </p:cNvPr>
          <p:cNvSpPr>
            <a:spLocks noGrp="1"/>
          </p:cNvSpPr>
          <p:nvPr>
            <p:ph type="dt" sz="half" idx="10"/>
          </p:nvPr>
        </p:nvSpPr>
        <p:spPr/>
        <p:txBody>
          <a:bodyPr/>
          <a:lstStyle/>
          <a:p>
            <a:fld id="{63F808C1-C20E-4A00-B59D-ADF79FAE8D5B}" type="datetimeFigureOut">
              <a:rPr lang="en-US" smtClean="0"/>
              <a:t>10/31/2017</a:t>
            </a:fld>
            <a:endParaRPr lang="en-US"/>
          </a:p>
        </p:txBody>
      </p:sp>
      <p:sp>
        <p:nvSpPr>
          <p:cNvPr id="5" name="Footer Placeholder 4">
            <a:extLst>
              <a:ext uri="{FF2B5EF4-FFF2-40B4-BE49-F238E27FC236}">
                <a16:creationId xmlns:a16="http://schemas.microsoft.com/office/drawing/2014/main" id="{5A8173A9-8E0B-45ED-9D6E-85ED1CACC1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D3FD00-F980-42BD-9848-2CFA77479296}"/>
              </a:ext>
            </a:extLst>
          </p:cNvPr>
          <p:cNvSpPr>
            <a:spLocks noGrp="1"/>
          </p:cNvSpPr>
          <p:nvPr>
            <p:ph type="sldNum" sz="quarter" idx="12"/>
          </p:nvPr>
        </p:nvSpPr>
        <p:spPr/>
        <p:txBody>
          <a:bodyPr/>
          <a:lstStyle/>
          <a:p>
            <a:fld id="{0A60A0E5-D904-4261-8343-1F32C81F9038}" type="slidenum">
              <a:rPr lang="en-US" smtClean="0"/>
              <a:t>‹#›</a:t>
            </a:fld>
            <a:endParaRPr lang="en-US"/>
          </a:p>
        </p:txBody>
      </p:sp>
    </p:spTree>
    <p:extLst>
      <p:ext uri="{BB962C8B-B14F-4D97-AF65-F5344CB8AC3E}">
        <p14:creationId xmlns:p14="http://schemas.microsoft.com/office/powerpoint/2010/main" val="218267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674C-9853-4357-BA6D-86CDC1D916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985995-6429-4058-AA65-B8910382DD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0079EDC-5F33-4FAC-9CA5-E05D09F60F26}"/>
              </a:ext>
            </a:extLst>
          </p:cNvPr>
          <p:cNvSpPr>
            <a:spLocks noGrp="1"/>
          </p:cNvSpPr>
          <p:nvPr>
            <p:ph type="dt" sz="half" idx="10"/>
          </p:nvPr>
        </p:nvSpPr>
        <p:spPr/>
        <p:txBody>
          <a:bodyPr/>
          <a:lstStyle/>
          <a:p>
            <a:fld id="{63F808C1-C20E-4A00-B59D-ADF79FAE8D5B}" type="datetimeFigureOut">
              <a:rPr lang="en-US" smtClean="0"/>
              <a:t>10/31/2017</a:t>
            </a:fld>
            <a:endParaRPr lang="en-US"/>
          </a:p>
        </p:txBody>
      </p:sp>
      <p:sp>
        <p:nvSpPr>
          <p:cNvPr id="5" name="Footer Placeholder 4">
            <a:extLst>
              <a:ext uri="{FF2B5EF4-FFF2-40B4-BE49-F238E27FC236}">
                <a16:creationId xmlns:a16="http://schemas.microsoft.com/office/drawing/2014/main" id="{508AD69E-4345-4921-80C1-D4AE4244C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46AAD-F687-4E67-9F92-DBEC2C0925EA}"/>
              </a:ext>
            </a:extLst>
          </p:cNvPr>
          <p:cNvSpPr>
            <a:spLocks noGrp="1"/>
          </p:cNvSpPr>
          <p:nvPr>
            <p:ph type="sldNum" sz="quarter" idx="12"/>
          </p:nvPr>
        </p:nvSpPr>
        <p:spPr/>
        <p:txBody>
          <a:bodyPr/>
          <a:lstStyle/>
          <a:p>
            <a:fld id="{0A60A0E5-D904-4261-8343-1F32C81F9038}" type="slidenum">
              <a:rPr lang="en-US" smtClean="0"/>
              <a:t>‹#›</a:t>
            </a:fld>
            <a:endParaRPr lang="en-US"/>
          </a:p>
        </p:txBody>
      </p:sp>
    </p:spTree>
    <p:extLst>
      <p:ext uri="{BB962C8B-B14F-4D97-AF65-F5344CB8AC3E}">
        <p14:creationId xmlns:p14="http://schemas.microsoft.com/office/powerpoint/2010/main" val="3591748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45CCA-F515-4A8B-B231-7830C370C0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BB509-FDE5-4AA4-A4CF-653190BA470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8A60BF-3EDD-4679-80AC-EC199A87152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A1E056-5ABC-4035-86D0-DACB3AC00400}"/>
              </a:ext>
            </a:extLst>
          </p:cNvPr>
          <p:cNvSpPr>
            <a:spLocks noGrp="1"/>
          </p:cNvSpPr>
          <p:nvPr>
            <p:ph type="dt" sz="half" idx="10"/>
          </p:nvPr>
        </p:nvSpPr>
        <p:spPr/>
        <p:txBody>
          <a:bodyPr/>
          <a:lstStyle/>
          <a:p>
            <a:fld id="{63F808C1-C20E-4A00-B59D-ADF79FAE8D5B}" type="datetimeFigureOut">
              <a:rPr lang="en-US" smtClean="0"/>
              <a:t>10/31/2017</a:t>
            </a:fld>
            <a:endParaRPr lang="en-US"/>
          </a:p>
        </p:txBody>
      </p:sp>
      <p:sp>
        <p:nvSpPr>
          <p:cNvPr id="6" name="Footer Placeholder 5">
            <a:extLst>
              <a:ext uri="{FF2B5EF4-FFF2-40B4-BE49-F238E27FC236}">
                <a16:creationId xmlns:a16="http://schemas.microsoft.com/office/drawing/2014/main" id="{44906877-190E-4C40-AE6D-19A6F4788E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D3F03A-6145-4358-B35D-F4DB3026AE02}"/>
              </a:ext>
            </a:extLst>
          </p:cNvPr>
          <p:cNvSpPr>
            <a:spLocks noGrp="1"/>
          </p:cNvSpPr>
          <p:nvPr>
            <p:ph type="sldNum" sz="quarter" idx="12"/>
          </p:nvPr>
        </p:nvSpPr>
        <p:spPr/>
        <p:txBody>
          <a:bodyPr/>
          <a:lstStyle/>
          <a:p>
            <a:fld id="{0A60A0E5-D904-4261-8343-1F32C81F9038}" type="slidenum">
              <a:rPr lang="en-US" smtClean="0"/>
              <a:t>‹#›</a:t>
            </a:fld>
            <a:endParaRPr lang="en-US"/>
          </a:p>
        </p:txBody>
      </p:sp>
    </p:spTree>
    <p:extLst>
      <p:ext uri="{BB962C8B-B14F-4D97-AF65-F5344CB8AC3E}">
        <p14:creationId xmlns:p14="http://schemas.microsoft.com/office/powerpoint/2010/main" val="57306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484D5-5F3F-4874-9ECE-4AAB42192B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57FFD2-6E71-43D7-AFC8-BC8A74B210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024A8E-7D5F-44FD-B9C6-E356608461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2E6D61-3CA9-4C18-ABA7-F08B9B9908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223260A-8AC0-444C-B5F3-FC2153D255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007097-BDE7-4CC8-926A-70C7ED1CC783}"/>
              </a:ext>
            </a:extLst>
          </p:cNvPr>
          <p:cNvSpPr>
            <a:spLocks noGrp="1"/>
          </p:cNvSpPr>
          <p:nvPr>
            <p:ph type="dt" sz="half" idx="10"/>
          </p:nvPr>
        </p:nvSpPr>
        <p:spPr/>
        <p:txBody>
          <a:bodyPr/>
          <a:lstStyle/>
          <a:p>
            <a:fld id="{63F808C1-C20E-4A00-B59D-ADF79FAE8D5B}" type="datetimeFigureOut">
              <a:rPr lang="en-US" smtClean="0"/>
              <a:t>10/31/2017</a:t>
            </a:fld>
            <a:endParaRPr lang="en-US"/>
          </a:p>
        </p:txBody>
      </p:sp>
      <p:sp>
        <p:nvSpPr>
          <p:cNvPr id="8" name="Footer Placeholder 7">
            <a:extLst>
              <a:ext uri="{FF2B5EF4-FFF2-40B4-BE49-F238E27FC236}">
                <a16:creationId xmlns:a16="http://schemas.microsoft.com/office/drawing/2014/main" id="{B64F384A-7F60-4B01-913A-146C8A314F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9B1D48-85B7-4A86-A1F6-28F772AB101A}"/>
              </a:ext>
            </a:extLst>
          </p:cNvPr>
          <p:cNvSpPr>
            <a:spLocks noGrp="1"/>
          </p:cNvSpPr>
          <p:nvPr>
            <p:ph type="sldNum" sz="quarter" idx="12"/>
          </p:nvPr>
        </p:nvSpPr>
        <p:spPr/>
        <p:txBody>
          <a:bodyPr/>
          <a:lstStyle/>
          <a:p>
            <a:fld id="{0A60A0E5-D904-4261-8343-1F32C81F9038}" type="slidenum">
              <a:rPr lang="en-US" smtClean="0"/>
              <a:t>‹#›</a:t>
            </a:fld>
            <a:endParaRPr lang="en-US"/>
          </a:p>
        </p:txBody>
      </p:sp>
    </p:spTree>
    <p:extLst>
      <p:ext uri="{BB962C8B-B14F-4D97-AF65-F5344CB8AC3E}">
        <p14:creationId xmlns:p14="http://schemas.microsoft.com/office/powerpoint/2010/main" val="6422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B07D-96DF-45E5-898C-310895FD04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BB28EC-3FB7-450D-9B1E-F9370AFD16EF}"/>
              </a:ext>
            </a:extLst>
          </p:cNvPr>
          <p:cNvSpPr>
            <a:spLocks noGrp="1"/>
          </p:cNvSpPr>
          <p:nvPr>
            <p:ph type="dt" sz="half" idx="10"/>
          </p:nvPr>
        </p:nvSpPr>
        <p:spPr/>
        <p:txBody>
          <a:bodyPr/>
          <a:lstStyle/>
          <a:p>
            <a:fld id="{63F808C1-C20E-4A00-B59D-ADF79FAE8D5B}" type="datetimeFigureOut">
              <a:rPr lang="en-US" smtClean="0"/>
              <a:t>10/31/2017</a:t>
            </a:fld>
            <a:endParaRPr lang="en-US"/>
          </a:p>
        </p:txBody>
      </p:sp>
      <p:sp>
        <p:nvSpPr>
          <p:cNvPr id="4" name="Footer Placeholder 3">
            <a:extLst>
              <a:ext uri="{FF2B5EF4-FFF2-40B4-BE49-F238E27FC236}">
                <a16:creationId xmlns:a16="http://schemas.microsoft.com/office/drawing/2014/main" id="{DE368E77-5301-4C12-987C-5108C9F0C3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42332B-AEA0-4F31-B52A-80BC6F0B6955}"/>
              </a:ext>
            </a:extLst>
          </p:cNvPr>
          <p:cNvSpPr>
            <a:spLocks noGrp="1"/>
          </p:cNvSpPr>
          <p:nvPr>
            <p:ph type="sldNum" sz="quarter" idx="12"/>
          </p:nvPr>
        </p:nvSpPr>
        <p:spPr/>
        <p:txBody>
          <a:bodyPr/>
          <a:lstStyle/>
          <a:p>
            <a:fld id="{0A60A0E5-D904-4261-8343-1F32C81F9038}" type="slidenum">
              <a:rPr lang="en-US" smtClean="0"/>
              <a:t>‹#›</a:t>
            </a:fld>
            <a:endParaRPr lang="en-US"/>
          </a:p>
        </p:txBody>
      </p:sp>
    </p:spTree>
    <p:extLst>
      <p:ext uri="{BB962C8B-B14F-4D97-AF65-F5344CB8AC3E}">
        <p14:creationId xmlns:p14="http://schemas.microsoft.com/office/powerpoint/2010/main" val="2223847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C3A35-9A7B-418F-9CFD-45C61A99882A}"/>
              </a:ext>
            </a:extLst>
          </p:cNvPr>
          <p:cNvSpPr>
            <a:spLocks noGrp="1"/>
          </p:cNvSpPr>
          <p:nvPr>
            <p:ph type="dt" sz="half" idx="10"/>
          </p:nvPr>
        </p:nvSpPr>
        <p:spPr/>
        <p:txBody>
          <a:bodyPr/>
          <a:lstStyle/>
          <a:p>
            <a:fld id="{63F808C1-C20E-4A00-B59D-ADF79FAE8D5B}" type="datetimeFigureOut">
              <a:rPr lang="en-US" smtClean="0"/>
              <a:t>10/31/2017</a:t>
            </a:fld>
            <a:endParaRPr lang="en-US"/>
          </a:p>
        </p:txBody>
      </p:sp>
      <p:sp>
        <p:nvSpPr>
          <p:cNvPr id="3" name="Footer Placeholder 2">
            <a:extLst>
              <a:ext uri="{FF2B5EF4-FFF2-40B4-BE49-F238E27FC236}">
                <a16:creationId xmlns:a16="http://schemas.microsoft.com/office/drawing/2014/main" id="{2C2698F9-D095-4034-B533-53FB154C32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C5EDC7-6874-4E0E-BC76-C52578B323B4}"/>
              </a:ext>
            </a:extLst>
          </p:cNvPr>
          <p:cNvSpPr>
            <a:spLocks noGrp="1"/>
          </p:cNvSpPr>
          <p:nvPr>
            <p:ph type="sldNum" sz="quarter" idx="12"/>
          </p:nvPr>
        </p:nvSpPr>
        <p:spPr/>
        <p:txBody>
          <a:bodyPr/>
          <a:lstStyle/>
          <a:p>
            <a:fld id="{0A60A0E5-D904-4261-8343-1F32C81F9038}" type="slidenum">
              <a:rPr lang="en-US" smtClean="0"/>
              <a:t>‹#›</a:t>
            </a:fld>
            <a:endParaRPr lang="en-US"/>
          </a:p>
        </p:txBody>
      </p:sp>
    </p:spTree>
    <p:extLst>
      <p:ext uri="{BB962C8B-B14F-4D97-AF65-F5344CB8AC3E}">
        <p14:creationId xmlns:p14="http://schemas.microsoft.com/office/powerpoint/2010/main" val="3033453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6227D-DD81-4CCE-8E4F-2087841DE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6904D1-38CF-471E-804B-B57C53B1AF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CACB80-CB08-4552-A705-2DFE0B5F9F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C91206-EA2D-4CC4-BDC0-0BEAA826D677}"/>
              </a:ext>
            </a:extLst>
          </p:cNvPr>
          <p:cNvSpPr>
            <a:spLocks noGrp="1"/>
          </p:cNvSpPr>
          <p:nvPr>
            <p:ph type="dt" sz="half" idx="10"/>
          </p:nvPr>
        </p:nvSpPr>
        <p:spPr/>
        <p:txBody>
          <a:bodyPr/>
          <a:lstStyle/>
          <a:p>
            <a:fld id="{63F808C1-C20E-4A00-B59D-ADF79FAE8D5B}" type="datetimeFigureOut">
              <a:rPr lang="en-US" smtClean="0"/>
              <a:t>10/31/2017</a:t>
            </a:fld>
            <a:endParaRPr lang="en-US"/>
          </a:p>
        </p:txBody>
      </p:sp>
      <p:sp>
        <p:nvSpPr>
          <p:cNvPr id="6" name="Footer Placeholder 5">
            <a:extLst>
              <a:ext uri="{FF2B5EF4-FFF2-40B4-BE49-F238E27FC236}">
                <a16:creationId xmlns:a16="http://schemas.microsoft.com/office/drawing/2014/main" id="{6EBDDFD0-FA27-4F97-8178-D9E51F95DD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7AF41-6559-4F2B-8FAE-F9B2D762A5FD}"/>
              </a:ext>
            </a:extLst>
          </p:cNvPr>
          <p:cNvSpPr>
            <a:spLocks noGrp="1"/>
          </p:cNvSpPr>
          <p:nvPr>
            <p:ph type="sldNum" sz="quarter" idx="12"/>
          </p:nvPr>
        </p:nvSpPr>
        <p:spPr/>
        <p:txBody>
          <a:bodyPr/>
          <a:lstStyle/>
          <a:p>
            <a:fld id="{0A60A0E5-D904-4261-8343-1F32C81F9038}" type="slidenum">
              <a:rPr lang="en-US" smtClean="0"/>
              <a:t>‹#›</a:t>
            </a:fld>
            <a:endParaRPr lang="en-US"/>
          </a:p>
        </p:txBody>
      </p:sp>
    </p:spTree>
    <p:extLst>
      <p:ext uri="{BB962C8B-B14F-4D97-AF65-F5344CB8AC3E}">
        <p14:creationId xmlns:p14="http://schemas.microsoft.com/office/powerpoint/2010/main" val="169838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96B3-5418-45AF-8F8C-47C4DB8B6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4DB40A-5A26-4BC7-AA29-2CE48E7FB4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1CC2F9-8207-46FA-8F2D-3025BE901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D96FA7-369C-4E7B-845E-7AC51D5309E8}"/>
              </a:ext>
            </a:extLst>
          </p:cNvPr>
          <p:cNvSpPr>
            <a:spLocks noGrp="1"/>
          </p:cNvSpPr>
          <p:nvPr>
            <p:ph type="dt" sz="half" idx="10"/>
          </p:nvPr>
        </p:nvSpPr>
        <p:spPr/>
        <p:txBody>
          <a:bodyPr/>
          <a:lstStyle/>
          <a:p>
            <a:fld id="{63F808C1-C20E-4A00-B59D-ADF79FAE8D5B}" type="datetimeFigureOut">
              <a:rPr lang="en-US" smtClean="0"/>
              <a:t>10/31/2017</a:t>
            </a:fld>
            <a:endParaRPr lang="en-US"/>
          </a:p>
        </p:txBody>
      </p:sp>
      <p:sp>
        <p:nvSpPr>
          <p:cNvPr id="6" name="Footer Placeholder 5">
            <a:extLst>
              <a:ext uri="{FF2B5EF4-FFF2-40B4-BE49-F238E27FC236}">
                <a16:creationId xmlns:a16="http://schemas.microsoft.com/office/drawing/2014/main" id="{6EC95367-1CF2-4FBA-9FAF-916912BA8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F863C1-C750-422F-A563-DF4C24194E3C}"/>
              </a:ext>
            </a:extLst>
          </p:cNvPr>
          <p:cNvSpPr>
            <a:spLocks noGrp="1"/>
          </p:cNvSpPr>
          <p:nvPr>
            <p:ph type="sldNum" sz="quarter" idx="12"/>
          </p:nvPr>
        </p:nvSpPr>
        <p:spPr/>
        <p:txBody>
          <a:bodyPr/>
          <a:lstStyle/>
          <a:p>
            <a:fld id="{0A60A0E5-D904-4261-8343-1F32C81F9038}" type="slidenum">
              <a:rPr lang="en-US" smtClean="0"/>
              <a:t>‹#›</a:t>
            </a:fld>
            <a:endParaRPr lang="en-US"/>
          </a:p>
        </p:txBody>
      </p:sp>
    </p:spTree>
    <p:extLst>
      <p:ext uri="{BB962C8B-B14F-4D97-AF65-F5344CB8AC3E}">
        <p14:creationId xmlns:p14="http://schemas.microsoft.com/office/powerpoint/2010/main" val="4230727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4B241B-F1AA-4A16-9B7A-E7648D81F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90125C-C913-4F97-B855-68AA45E2C7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F9529B-B7FB-40C5-B0CB-9B33F17DB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F808C1-C20E-4A00-B59D-ADF79FAE8D5B}" type="datetimeFigureOut">
              <a:rPr lang="en-US" smtClean="0"/>
              <a:t>10/31/2017</a:t>
            </a:fld>
            <a:endParaRPr lang="en-US"/>
          </a:p>
        </p:txBody>
      </p:sp>
      <p:sp>
        <p:nvSpPr>
          <p:cNvPr id="5" name="Footer Placeholder 4">
            <a:extLst>
              <a:ext uri="{FF2B5EF4-FFF2-40B4-BE49-F238E27FC236}">
                <a16:creationId xmlns:a16="http://schemas.microsoft.com/office/drawing/2014/main" id="{FBD6CBF7-7C05-4350-88D3-3E5364961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6C81C7-8218-480A-8CC6-4F0E3F4FC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60A0E5-D904-4261-8343-1F32C81F9038}" type="slidenum">
              <a:rPr lang="en-US" smtClean="0"/>
              <a:t>‹#›</a:t>
            </a:fld>
            <a:endParaRPr lang="en-US"/>
          </a:p>
        </p:txBody>
      </p:sp>
    </p:spTree>
    <p:extLst>
      <p:ext uri="{BB962C8B-B14F-4D97-AF65-F5344CB8AC3E}">
        <p14:creationId xmlns:p14="http://schemas.microsoft.com/office/powerpoint/2010/main" val="2505561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2DD4-E854-4FCF-8581-9477EE65ACB3}"/>
              </a:ext>
            </a:extLst>
          </p:cNvPr>
          <p:cNvSpPr>
            <a:spLocks noGrp="1"/>
          </p:cNvSpPr>
          <p:nvPr>
            <p:ph type="ctrTitle"/>
          </p:nvPr>
        </p:nvSpPr>
        <p:spPr/>
        <p:txBody>
          <a:bodyPr/>
          <a:lstStyle/>
          <a:p>
            <a:r>
              <a:rPr lang="en-US" dirty="0"/>
              <a:t>STT 6300</a:t>
            </a:r>
          </a:p>
        </p:txBody>
      </p:sp>
      <p:sp>
        <p:nvSpPr>
          <p:cNvPr id="3" name="Subtitle 2">
            <a:extLst>
              <a:ext uri="{FF2B5EF4-FFF2-40B4-BE49-F238E27FC236}">
                <a16:creationId xmlns:a16="http://schemas.microsoft.com/office/drawing/2014/main" id="{E286A074-1F44-4295-A135-624719C27A03}"/>
              </a:ext>
            </a:extLst>
          </p:cNvPr>
          <p:cNvSpPr>
            <a:spLocks noGrp="1"/>
          </p:cNvSpPr>
          <p:nvPr>
            <p:ph type="subTitle" idx="1"/>
          </p:nvPr>
        </p:nvSpPr>
        <p:spPr/>
        <p:txBody>
          <a:bodyPr/>
          <a:lstStyle/>
          <a:p>
            <a:r>
              <a:rPr lang="en-US" dirty="0"/>
              <a:t>Chapter 8: Regression</a:t>
            </a:r>
          </a:p>
        </p:txBody>
      </p:sp>
    </p:spTree>
    <p:extLst>
      <p:ext uri="{BB962C8B-B14F-4D97-AF65-F5344CB8AC3E}">
        <p14:creationId xmlns:p14="http://schemas.microsoft.com/office/powerpoint/2010/main" val="293071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9BCC-D617-47C1-B73A-3110E96F5E1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DCB6616-4BAE-446A-B41C-9AAA955E944E}"/>
              </a:ext>
            </a:extLst>
          </p:cNvPr>
          <p:cNvSpPr>
            <a:spLocks noGrp="1"/>
          </p:cNvSpPr>
          <p:nvPr>
            <p:ph idx="1"/>
          </p:nvPr>
        </p:nvSpPr>
        <p:spPr/>
        <p:txBody>
          <a:bodyPr/>
          <a:lstStyle/>
          <a:p>
            <a:r>
              <a:rPr lang="en-US" dirty="0"/>
              <a:t>A very common problem in scientific studies is to determine how one variable depends on one or more other variables. For example, is a hurricane’s wind speed related to the ocean water temperature? If so, what is the relationship?</a:t>
            </a:r>
          </a:p>
          <a:p>
            <a:r>
              <a:rPr lang="en-US" dirty="0"/>
              <a:t>Think back to the pelican egg example where data was collected on eggshell thickness and the level of PCB’s in the birds. A question of interest is whether or not the eggshell thickness depends on the PCB level and if so, how does the PCB level affect eggshell thickness? Again, regression analysis can be used to answer this question.</a:t>
            </a:r>
          </a:p>
          <a:p>
            <a:endParaRPr lang="en-US" dirty="0"/>
          </a:p>
        </p:txBody>
      </p:sp>
    </p:spTree>
    <p:extLst>
      <p:ext uri="{BB962C8B-B14F-4D97-AF65-F5344CB8AC3E}">
        <p14:creationId xmlns:p14="http://schemas.microsoft.com/office/powerpoint/2010/main" val="220129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AE3EC-BA4A-438B-A157-700E270EC7E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7B79615-3CC7-4E80-8D90-7479105DBCB0}"/>
              </a:ext>
            </a:extLst>
          </p:cNvPr>
          <p:cNvSpPr>
            <a:spLocks noGrp="1"/>
          </p:cNvSpPr>
          <p:nvPr>
            <p:ph idx="1"/>
          </p:nvPr>
        </p:nvSpPr>
        <p:spPr/>
        <p:txBody>
          <a:bodyPr/>
          <a:lstStyle/>
          <a:p>
            <a:r>
              <a:rPr lang="en-US" dirty="0"/>
              <a:t>Francis Galton is credited with originating the term regression when he studied how heights of children depended on the heights of their parents. Can we predict a child’s height based on the height of the child’s parents? Or, for parents of a particular height, what is the average height of their offspring? Linear regression is used to answer these types of questions.</a:t>
            </a:r>
          </a:p>
        </p:txBody>
      </p:sp>
    </p:spTree>
    <p:extLst>
      <p:ext uri="{BB962C8B-B14F-4D97-AF65-F5344CB8AC3E}">
        <p14:creationId xmlns:p14="http://schemas.microsoft.com/office/powerpoint/2010/main" val="102855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862C-19EE-4D84-A458-148DC479AA84}"/>
              </a:ext>
            </a:extLst>
          </p:cNvPr>
          <p:cNvSpPr>
            <a:spLocks noGrp="1"/>
          </p:cNvSpPr>
          <p:nvPr>
            <p:ph type="title"/>
          </p:nvPr>
        </p:nvSpPr>
        <p:spPr/>
        <p:txBody>
          <a:bodyPr/>
          <a:lstStyle/>
          <a:p>
            <a:r>
              <a:rPr lang="en-US" dirty="0"/>
              <a:t>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63545BE-E593-46E6-99FA-D228B0785DF4}"/>
                  </a:ext>
                </a:extLst>
              </p:cNvPr>
              <p:cNvSpPr>
                <a:spLocks noGrp="1"/>
              </p:cNvSpPr>
              <p:nvPr>
                <p:ph idx="1"/>
              </p:nvPr>
            </p:nvSpPr>
            <p:spPr/>
            <p:txBody>
              <a:bodyPr/>
              <a:lstStyle/>
              <a:p>
                <a:r>
                  <a:rPr lang="en-US" dirty="0"/>
                  <a:t>Below is a scatterplot of time (in seconds) to run 2 miles versus maximum volume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oMath>
                </a14:m>
                <a:r>
                  <a:rPr lang="en-US" dirty="0"/>
                  <a:t> uptake for a sample of middle-aged men.</a:t>
                </a:r>
              </a:p>
              <a:p>
                <a:endParaRPr lang="en-US" dirty="0"/>
              </a:p>
            </p:txBody>
          </p:sp>
        </mc:Choice>
        <mc:Fallback>
          <p:sp>
            <p:nvSpPr>
              <p:cNvPr id="3" name="Content Placeholder 2">
                <a:extLst>
                  <a:ext uri="{FF2B5EF4-FFF2-40B4-BE49-F238E27FC236}">
                    <a16:creationId xmlns:a16="http://schemas.microsoft.com/office/drawing/2014/main" id="{E63545BE-E593-46E6-99FA-D228B0785DF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D342CF7-16E1-491B-B514-ADC081671AA5}"/>
              </a:ext>
            </a:extLst>
          </p:cNvPr>
          <p:cNvPicPr>
            <a:picLocks noChangeAspect="1"/>
          </p:cNvPicPr>
          <p:nvPr/>
        </p:nvPicPr>
        <p:blipFill>
          <a:blip r:embed="rId3"/>
          <a:stretch>
            <a:fillRect/>
          </a:stretch>
        </p:blipFill>
        <p:spPr>
          <a:xfrm>
            <a:off x="3428769" y="2884838"/>
            <a:ext cx="5334462" cy="3292125"/>
          </a:xfrm>
          <a:prstGeom prst="rect">
            <a:avLst/>
          </a:prstGeom>
        </p:spPr>
      </p:pic>
    </p:spTree>
    <p:extLst>
      <p:ext uri="{BB962C8B-B14F-4D97-AF65-F5344CB8AC3E}">
        <p14:creationId xmlns:p14="http://schemas.microsoft.com/office/powerpoint/2010/main" val="1849791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CEE8-E449-4A58-804B-7816CDC6D315}"/>
              </a:ext>
            </a:extLst>
          </p:cNvPr>
          <p:cNvSpPr>
            <a:spLocks noGrp="1"/>
          </p:cNvSpPr>
          <p:nvPr>
            <p:ph type="title"/>
          </p:nvPr>
        </p:nvSpPr>
        <p:spPr/>
        <p:txBody>
          <a:bodyPr/>
          <a:lstStyle/>
          <a:p>
            <a:r>
              <a:rPr lang="en-US" dirty="0"/>
              <a:t>Simple linear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074E368-95D1-463C-88ED-E2F3FC9CB3DE}"/>
                  </a:ext>
                </a:extLst>
              </p:cNvPr>
              <p:cNvSpPr>
                <a:spLocks noGrp="1"/>
              </p:cNvSpPr>
              <p:nvPr>
                <p:ph idx="1"/>
              </p:nvPr>
            </p:nvSpPr>
            <p:spPr/>
            <p:txBody>
              <a:bodyPr>
                <a:normAutofit/>
              </a:bodyPr>
              <a:lstStyle/>
              <a:p>
                <a:r>
                  <a:rPr lang="en-US" dirty="0"/>
                  <a:t>In regression, we have a response variable </a:t>
                </a:r>
                <a14:m>
                  <m:oMath xmlns:m="http://schemas.openxmlformats.org/officeDocument/2006/math">
                    <m:r>
                      <a:rPr lang="en-US" b="0" i="1" smtClean="0">
                        <a:latin typeface="Cambria Math" panose="02040503050406030204" pitchFamily="18" charset="0"/>
                      </a:rPr>
                      <m:t>𝑦</m:t>
                    </m:r>
                  </m:oMath>
                </a14:m>
                <a:r>
                  <a:rPr lang="en-US" dirty="0"/>
                  <a:t> (also known as the dependent variable or target) and a predictor variable </a:t>
                </a:r>
                <a14:m>
                  <m:oMath xmlns:m="http://schemas.openxmlformats.org/officeDocument/2006/math">
                    <m:r>
                      <a:rPr lang="en-US" b="0" i="1" smtClean="0">
                        <a:latin typeface="Cambria Math" panose="02040503050406030204" pitchFamily="18" charset="0"/>
                      </a:rPr>
                      <m:t>𝑥</m:t>
                    </m:r>
                  </m:oMath>
                </a14:m>
                <a:r>
                  <a:rPr lang="en-US" dirty="0"/>
                  <a:t> (also known as the independent variable, predictor, or feature).</a:t>
                </a:r>
              </a:p>
              <a:p>
                <a:r>
                  <a:rPr lang="en-US" dirty="0"/>
                  <a:t>Data is collected on pairs </a:t>
                </a:r>
                <a14:m>
                  <m:oMath xmlns:m="http://schemas.openxmlformats.org/officeDocument/2006/math">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d>
                      </m:e>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sSubSup>
                  </m:oMath>
                </a14:m>
                <a:r>
                  <a:rPr lang="en-US" dirty="0"/>
                  <a:t>  </a:t>
                </a:r>
              </a:p>
              <a:p>
                <a:r>
                  <a:rPr lang="en-US" dirty="0"/>
                  <a:t>In regression, the average response depends on the value of </a:t>
                </a:r>
                <a14:m>
                  <m:oMath xmlns:m="http://schemas.openxmlformats.org/officeDocument/2006/math">
                    <m:r>
                      <a:rPr lang="en-US" b="0" i="1" smtClean="0">
                        <a:latin typeface="Cambria Math" panose="02040503050406030204" pitchFamily="18" charset="0"/>
                      </a:rPr>
                      <m:t>𝑥</m:t>
                    </m:r>
                  </m:oMath>
                </a14:m>
                <a:r>
                  <a:rPr lang="en-US" dirty="0"/>
                  <a:t> which defines a </a:t>
                </a:r>
                <a:r>
                  <a:rPr lang="en-US" i="1" dirty="0">
                    <a:solidFill>
                      <a:srgbClr val="0070C0"/>
                    </a:solidFill>
                  </a:rPr>
                  <a:t>conditional expectation</a:t>
                </a:r>
                <a:r>
                  <a:rPr lang="en-US" dirty="0"/>
                  <a:t> of </a:t>
                </a:r>
                <a14:m>
                  <m:oMath xmlns:m="http://schemas.openxmlformats.org/officeDocument/2006/math">
                    <m:r>
                      <a:rPr lang="en-US" b="0" i="1" smtClean="0">
                        <a:latin typeface="Cambria Math" panose="02040503050406030204" pitchFamily="18" charset="0"/>
                      </a:rPr>
                      <m:t>𝑦</m:t>
                    </m:r>
                  </m:oMath>
                </a14:m>
                <a:r>
                  <a:rPr lang="en-US" dirty="0"/>
                  <a:t> given </a:t>
                </a:r>
                <a14:m>
                  <m:oMath xmlns:m="http://schemas.openxmlformats.org/officeDocument/2006/math">
                    <m:r>
                      <a:rPr lang="en-US" b="0" i="1" smtClean="0">
                        <a:latin typeface="Cambria Math" panose="02040503050406030204" pitchFamily="18" charset="0"/>
                      </a:rPr>
                      <m:t>𝑥</m:t>
                    </m:r>
                  </m:oMath>
                </a14:m>
                <a:r>
                  <a:rPr lang="en-US" dirty="0"/>
                  <a:t>, denoted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𝑥</m:t>
                        </m:r>
                      </m:e>
                    </m:d>
                  </m:oMath>
                </a14:m>
                <a:r>
                  <a:rPr lang="en-US" dirty="0"/>
                  <a:t>.</a:t>
                </a:r>
              </a:p>
              <a:p>
                <a:pPr lvl="1"/>
                <a:r>
                  <a:rPr lang="en-US" dirty="0"/>
                  <a:t>The way to think of is conditional expectation is “What is the average value of </a:t>
                </a:r>
                <a14:m>
                  <m:oMath xmlns:m="http://schemas.openxmlformats.org/officeDocument/2006/math">
                    <m:r>
                      <a:rPr lang="en-US" b="0" i="1" smtClean="0">
                        <a:latin typeface="Cambria Math" panose="02040503050406030204" pitchFamily="18" charset="0"/>
                      </a:rPr>
                      <m:t>𝑦</m:t>
                    </m:r>
                  </m:oMath>
                </a14:m>
                <a:r>
                  <a:rPr lang="en-US" dirty="0"/>
                  <a:t> for a given value of </a:t>
                </a:r>
                <a14:m>
                  <m:oMath xmlns:m="http://schemas.openxmlformats.org/officeDocument/2006/math">
                    <m:r>
                      <a:rPr lang="en-US" b="0" i="1" smtClean="0">
                        <a:latin typeface="Cambria Math" panose="02040503050406030204" pitchFamily="18" charset="0"/>
                      </a:rPr>
                      <m:t>𝑥</m:t>
                    </m:r>
                  </m:oMath>
                </a14:m>
                <a:r>
                  <a:rPr lang="en-US" dirty="0"/>
                  <a:t>?”</a:t>
                </a:r>
              </a:p>
              <a:p>
                <a:endParaRPr lang="en-US" dirty="0"/>
              </a:p>
            </p:txBody>
          </p:sp>
        </mc:Choice>
        <mc:Fallback>
          <p:sp>
            <p:nvSpPr>
              <p:cNvPr id="3" name="Content Placeholder 2">
                <a:extLst>
                  <a:ext uri="{FF2B5EF4-FFF2-40B4-BE49-F238E27FC236}">
                    <a16:creationId xmlns:a16="http://schemas.microsoft.com/office/drawing/2014/main" id="{8074E368-95D1-463C-88ED-E2F3FC9CB3DE}"/>
                  </a:ext>
                </a:extLst>
              </p:cNvPr>
              <p:cNvSpPr>
                <a:spLocks noGrp="1" noRot="1" noChangeAspect="1" noMove="1" noResize="1" noEditPoints="1" noAdjustHandles="1" noChangeArrowheads="1" noChangeShapeType="1" noTextEdit="1"/>
              </p:cNvSpPr>
              <p:nvPr>
                <p:ph idx="1"/>
              </p:nvPr>
            </p:nvSpPr>
            <p:spPr>
              <a:blipFill>
                <a:blip r:embed="rId2"/>
                <a:stretch>
                  <a:fillRect l="-1043" t="-2241" r="-754"/>
                </a:stretch>
              </a:blipFill>
            </p:spPr>
            <p:txBody>
              <a:bodyPr/>
              <a:lstStyle/>
              <a:p>
                <a:r>
                  <a:rPr lang="en-US">
                    <a:noFill/>
                  </a:rPr>
                  <a:t> </a:t>
                </a:r>
              </a:p>
            </p:txBody>
          </p:sp>
        </mc:Fallback>
      </mc:AlternateContent>
    </p:spTree>
    <p:extLst>
      <p:ext uri="{BB962C8B-B14F-4D97-AF65-F5344CB8AC3E}">
        <p14:creationId xmlns:p14="http://schemas.microsoft.com/office/powerpoint/2010/main" val="239516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664B-DFB6-4189-B30A-293CEF5F2826}"/>
              </a:ext>
            </a:extLst>
          </p:cNvPr>
          <p:cNvSpPr>
            <a:spLocks noGrp="1"/>
          </p:cNvSpPr>
          <p:nvPr>
            <p:ph type="title"/>
          </p:nvPr>
        </p:nvSpPr>
        <p:spPr/>
        <p:txBody>
          <a:bodyPr/>
          <a:lstStyle/>
          <a:p>
            <a:r>
              <a:rPr lang="en-US" dirty="0"/>
              <a:t>Simple linear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91821D9-F136-4228-BF2E-36FE1656B357}"/>
                  </a:ext>
                </a:extLst>
              </p:cNvPr>
              <p:cNvSpPr>
                <a:spLocks noGrp="1"/>
              </p:cNvSpPr>
              <p:nvPr>
                <p:ph idx="1"/>
              </p:nvPr>
            </p:nvSpPr>
            <p:spPr/>
            <p:txBody>
              <a:bodyPr>
                <a:normAutofit fontScale="92500" lnSpcReduction="10000"/>
              </a:bodyPr>
              <a:lstStyle/>
              <a:p>
                <a:r>
                  <a:rPr lang="en-US" dirty="0"/>
                  <a:t>In simple linear regression, we model the conditional expectation as a linear function of the form</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𝑥</m:t>
                      </m:r>
                    </m:oMath>
                  </m:oMathPara>
                </a14:m>
                <a:endParaRPr lang="en-US" dirty="0"/>
              </a:p>
              <a:p>
                <a:endParaRPr lang="en-US" dirty="0"/>
              </a:p>
              <a:p>
                <a:r>
                  <a:rPr lang="en-US" dirty="0"/>
                  <a:t>More generally, we assume that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𝜖</m:t>
                      </m:r>
                    </m:oMath>
                  </m:oMathPara>
                </a14:m>
                <a:endParaRPr lang="en-US" dirty="0"/>
              </a:p>
              <a:p>
                <a:pPr marL="0" indent="0">
                  <a:buNone/>
                </a:pPr>
                <a:endParaRPr lang="en-US" dirty="0"/>
              </a:p>
              <a:p>
                <a:r>
                  <a:rPr lang="en-US" dirty="0"/>
                  <a:t>The error term, </a:t>
                </a:r>
                <a14:m>
                  <m:oMath xmlns:m="http://schemas.openxmlformats.org/officeDocument/2006/math">
                    <m:r>
                      <a:rPr lang="en-US" b="0" i="1" smtClean="0">
                        <a:latin typeface="Cambria Math" panose="02040503050406030204" pitchFamily="18" charset="0"/>
                      </a:rPr>
                      <m:t>𝜖</m:t>
                    </m:r>
                  </m:oMath>
                </a14:m>
                <a:r>
                  <a:rPr lang="en-US" dirty="0"/>
                  <a:t>, is a random variable with mean </a:t>
                </a:r>
                <a14:m>
                  <m:oMath xmlns:m="http://schemas.openxmlformats.org/officeDocument/2006/math">
                    <m:r>
                      <a:rPr lang="en-US" b="0" i="1" smtClean="0">
                        <a:latin typeface="Cambria Math" panose="02040503050406030204" pitchFamily="18" charset="0"/>
                      </a:rPr>
                      <m:t>0</m:t>
                    </m:r>
                  </m:oMath>
                </a14:m>
                <a:r>
                  <a:rPr lang="en-US" dirty="0"/>
                  <a:t> and variance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oMath>
                </a14:m>
                <a:r>
                  <a:rPr lang="en-US" dirty="0"/>
                  <a:t>.</a:t>
                </a:r>
              </a:p>
              <a:p>
                <a:pPr marL="0" indent="0">
                  <a:buNone/>
                </a:pPr>
                <a:endParaRPr lang="en-US" dirty="0"/>
              </a:p>
            </p:txBody>
          </p:sp>
        </mc:Choice>
        <mc:Fallback>
          <p:sp>
            <p:nvSpPr>
              <p:cNvPr id="3" name="Content Placeholder 2">
                <a:extLst>
                  <a:ext uri="{FF2B5EF4-FFF2-40B4-BE49-F238E27FC236}">
                    <a16:creationId xmlns:a16="http://schemas.microsoft.com/office/drawing/2014/main" id="{E91821D9-F136-4228-BF2E-36FE1656B357}"/>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US">
                    <a:noFill/>
                  </a:rPr>
                  <a:t> </a:t>
                </a:r>
              </a:p>
            </p:txBody>
          </p:sp>
        </mc:Fallback>
      </mc:AlternateContent>
    </p:spTree>
    <p:extLst>
      <p:ext uri="{BB962C8B-B14F-4D97-AF65-F5344CB8AC3E}">
        <p14:creationId xmlns:p14="http://schemas.microsoft.com/office/powerpoint/2010/main" val="138176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4A4F-8F09-4CEE-A27A-528E15ED3267}"/>
              </a:ext>
            </a:extLst>
          </p:cNvPr>
          <p:cNvSpPr>
            <a:spLocks noGrp="1"/>
          </p:cNvSpPr>
          <p:nvPr>
            <p:ph type="title"/>
          </p:nvPr>
        </p:nvSpPr>
        <p:spPr/>
        <p:txBody>
          <a:bodyPr/>
          <a:lstStyle/>
          <a:p>
            <a:r>
              <a:rPr lang="en-US" dirty="0"/>
              <a:t>Simple linear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75905B-0381-4241-BE46-AB34DF34BAB0}"/>
                  </a:ext>
                </a:extLst>
              </p:cNvPr>
              <p:cNvSpPr>
                <a:spLocks noGrp="1"/>
              </p:cNvSpPr>
              <p:nvPr>
                <p:ph idx="1"/>
              </p:nvPr>
            </p:nvSpPr>
            <p:spPr/>
            <p:txBody>
              <a:bodyPr/>
              <a:lstStyle/>
              <a:p>
                <a:r>
                  <a:rPr lang="en-US" dirty="0"/>
                  <a:t>In regression analysis, common statistical problems of interest include:</a:t>
                </a:r>
              </a:p>
              <a:p>
                <a:pPr lvl="1"/>
                <a:r>
                  <a:rPr lang="en-US" dirty="0"/>
                  <a:t>Testing whether or not the predictor </a:t>
                </a:r>
                <a14:m>
                  <m:oMath xmlns:m="http://schemas.openxmlformats.org/officeDocument/2006/math">
                    <m:r>
                      <a:rPr lang="en-US" b="0" i="1" smtClean="0">
                        <a:latin typeface="Cambria Math" panose="02040503050406030204" pitchFamily="18" charset="0"/>
                      </a:rPr>
                      <m:t>𝑥</m:t>
                    </m:r>
                  </m:oMath>
                </a14:m>
                <a:r>
                  <a:rPr lang="en-US" dirty="0"/>
                  <a:t> is </a:t>
                </a:r>
                <a:r>
                  <a:rPr lang="en-US" u="sng" dirty="0">
                    <a:solidFill>
                      <a:srgbClr val="0070C0"/>
                    </a:solidFill>
                  </a:rPr>
                  <a:t>associated</a:t>
                </a:r>
                <a:r>
                  <a:rPr lang="en-US" dirty="0"/>
                  <a:t> with the response </a:t>
                </a:r>
                <a14:m>
                  <m:oMath xmlns:m="http://schemas.openxmlformats.org/officeDocument/2006/math">
                    <m:r>
                      <a:rPr lang="en-US" b="0" i="1" smtClean="0">
                        <a:latin typeface="Cambria Math" panose="02040503050406030204" pitchFamily="18" charset="0"/>
                      </a:rPr>
                      <m:t>𝑦</m:t>
                    </m:r>
                  </m:oMath>
                </a14:m>
                <a:r>
                  <a:rPr lang="en-US" dirty="0"/>
                  <a:t>.</a:t>
                </a:r>
              </a:p>
              <a:p>
                <a:pPr lvl="1"/>
                <a:r>
                  <a:rPr lang="en-US" dirty="0"/>
                  <a:t>Predicting a future response for a given value of </a:t>
                </a:r>
                <a14:m>
                  <m:oMath xmlns:m="http://schemas.openxmlformats.org/officeDocument/2006/math">
                    <m:r>
                      <a:rPr lang="en-US" b="0" i="1" smtClean="0">
                        <a:latin typeface="Cambria Math" panose="02040503050406030204" pitchFamily="18" charset="0"/>
                      </a:rPr>
                      <m:t>𝑥</m:t>
                    </m:r>
                  </m:oMath>
                </a14:m>
                <a:r>
                  <a:rPr lang="en-US" dirty="0"/>
                  <a:t>.</a:t>
                </a:r>
              </a:p>
              <a:p>
                <a:pPr lvl="1"/>
                <a:r>
                  <a:rPr lang="en-US" dirty="0"/>
                  <a:t>Estimating an average response for a given value of </a:t>
                </a:r>
                <a14:m>
                  <m:oMath xmlns:m="http://schemas.openxmlformats.org/officeDocument/2006/math">
                    <m:r>
                      <a:rPr lang="en-US" b="0" i="1" smtClean="0">
                        <a:latin typeface="Cambria Math" panose="02040503050406030204" pitchFamily="18" charset="0"/>
                      </a:rPr>
                      <m:t>𝑥</m:t>
                    </m:r>
                  </m:oMath>
                </a14:m>
                <a:r>
                  <a:rPr lang="en-US" dirty="0"/>
                  <a:t>.</a:t>
                </a:r>
              </a:p>
              <a:p>
                <a:pPr lvl="1"/>
                <a:r>
                  <a:rPr lang="en-US" dirty="0"/>
                  <a:t>Modeling the relationship between </a:t>
                </a:r>
                <a14:m>
                  <m:oMath xmlns:m="http://schemas.openxmlformats.org/officeDocument/2006/math">
                    <m:r>
                      <a:rPr lang="en-US" b="0" i="1" smtClean="0">
                        <a:latin typeface="Cambria Math" panose="02040503050406030204" pitchFamily="18" charset="0"/>
                      </a:rPr>
                      <m:t>𝑥</m:t>
                    </m:r>
                  </m:oMath>
                </a14:m>
                <a:r>
                  <a:rPr lang="en-US" dirty="0"/>
                  <a:t> and </a:t>
                </a:r>
                <a14:m>
                  <m:oMath xmlns:m="http://schemas.openxmlformats.org/officeDocument/2006/math">
                    <m:r>
                      <a:rPr lang="en-US" b="0" i="1" smtClean="0">
                        <a:latin typeface="Cambria Math" panose="02040503050406030204" pitchFamily="18" charset="0"/>
                      </a:rPr>
                      <m:t>𝑦</m:t>
                    </m:r>
                  </m:oMath>
                </a14:m>
                <a:r>
                  <a:rPr lang="en-US" dirty="0"/>
                  <a:t>.</a:t>
                </a:r>
              </a:p>
              <a:p>
                <a:r>
                  <a:rPr lang="en-US" dirty="0"/>
                  <a:t>When doing prediction, we also want to quantify the uncertainty in our predictions (i.e., standard errors and confidence/predictions intervals).</a:t>
                </a:r>
              </a:p>
            </p:txBody>
          </p:sp>
        </mc:Choice>
        <mc:Fallback>
          <p:sp>
            <p:nvSpPr>
              <p:cNvPr id="3" name="Content Placeholder 2">
                <a:extLst>
                  <a:ext uri="{FF2B5EF4-FFF2-40B4-BE49-F238E27FC236}">
                    <a16:creationId xmlns:a16="http://schemas.microsoft.com/office/drawing/2014/main" id="{B075905B-0381-4241-BE46-AB34DF34BAB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206836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3FED-03B6-418E-9553-3E179FF85AD8}"/>
              </a:ext>
            </a:extLst>
          </p:cNvPr>
          <p:cNvSpPr>
            <a:spLocks noGrp="1"/>
          </p:cNvSpPr>
          <p:nvPr>
            <p:ph type="title"/>
          </p:nvPr>
        </p:nvSpPr>
        <p:spPr/>
        <p:txBody>
          <a:bodyPr/>
          <a:lstStyle/>
          <a:p>
            <a:r>
              <a:rPr lang="en-US" dirty="0"/>
              <a:t>How do we estimate the regression line??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C37F3AD-7587-431F-B6F9-37D3EE7A9ED2}"/>
                  </a:ext>
                </a:extLst>
              </p:cNvPr>
              <p:cNvSpPr>
                <a:spLocks noGrp="1"/>
              </p:cNvSpPr>
              <p:nvPr>
                <p:ph idx="1"/>
              </p:nvPr>
            </p:nvSpPr>
            <p:spPr/>
            <p:txBody>
              <a:bodyPr>
                <a:normAutofit lnSpcReduction="10000"/>
              </a:bodyPr>
              <a:lstStyle/>
              <a:p>
                <a:r>
                  <a:rPr lang="en-US" dirty="0"/>
                  <a:t>There are a number of ways to estimate the regression line (e.g.,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oMath>
                </a14:m>
                <a:r>
                  <a:rPr lang="en-US" dirty="0"/>
                  <a:t>).</a:t>
                </a:r>
              </a:p>
              <a:p>
                <a:r>
                  <a:rPr lang="en-US" dirty="0"/>
                  <a:t>The most common approach is least squares (LS) estimation.</a:t>
                </a:r>
              </a:p>
              <a:p>
                <a:r>
                  <a:rPr lang="en-US" dirty="0"/>
                  <a:t>In LS, the objective is to minimize the sum of squared errors</a:t>
                </a:r>
              </a:p>
              <a:p>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min</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lim>
                          </m:limLow>
                        </m:fName>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e>
                      </m:func>
                    </m:oMath>
                  </m:oMathPara>
                </a14:m>
                <a:endParaRPr lang="en-US" dirty="0"/>
              </a:p>
              <a:p>
                <a:pPr marL="0" indent="0">
                  <a:buNone/>
                </a:pPr>
                <a:endParaRPr lang="en-US" dirty="0"/>
              </a:p>
              <a:p>
                <a:r>
                  <a:rPr lang="en-US" dirty="0"/>
                  <a:t>This is a simple calculus problem!</a:t>
                </a:r>
              </a:p>
            </p:txBody>
          </p:sp>
        </mc:Choice>
        <mc:Fallback>
          <p:sp>
            <p:nvSpPr>
              <p:cNvPr id="3" name="Content Placeholder 2">
                <a:extLst>
                  <a:ext uri="{FF2B5EF4-FFF2-40B4-BE49-F238E27FC236}">
                    <a16:creationId xmlns:a16="http://schemas.microsoft.com/office/drawing/2014/main" id="{4C37F3AD-7587-431F-B6F9-37D3EE7A9ED2}"/>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316111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07F20-722A-47BF-99FD-ED682D715BDB}"/>
              </a:ext>
            </a:extLst>
          </p:cNvPr>
          <p:cNvSpPr>
            <a:spLocks noGrp="1"/>
          </p:cNvSpPr>
          <p:nvPr>
            <p:ph type="title"/>
          </p:nvPr>
        </p:nvSpPr>
        <p:spPr/>
        <p:txBody>
          <a:bodyPr/>
          <a:lstStyle/>
          <a:p>
            <a:r>
              <a:rPr lang="en-US" dirty="0"/>
              <a:t>Simple linear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A6CB22D-2E85-406F-AF3A-DE742FE14508}"/>
                  </a:ext>
                </a:extLst>
              </p:cNvPr>
              <p:cNvSpPr>
                <a:spLocks noGrp="1"/>
              </p:cNvSpPr>
              <p:nvPr>
                <p:ph idx="1"/>
              </p:nvPr>
            </p:nvSpPr>
            <p:spPr/>
            <p:txBody>
              <a:bodyPr/>
              <a:lstStyle/>
              <a:p>
                <a:r>
                  <a:rPr lang="en-US" dirty="0"/>
                  <a:t>Calculus can be used to show that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d>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nary>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d>
                                </m:e>
                                <m:sup>
                                  <m:r>
                                    <a:rPr lang="en-US" b="0" i="1" smtClean="0">
                                      <a:latin typeface="Cambria Math" panose="02040503050406030204" pitchFamily="18" charset="0"/>
                                    </a:rPr>
                                    <m:t>2</m:t>
                                  </m:r>
                                </m:sup>
                              </m:sSup>
                            </m:e>
                          </m:nary>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0</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1</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m:oMathPara>
                </a14:m>
                <a:endParaRPr lang="en-US" dirty="0"/>
              </a:p>
              <a:p>
                <a:pPr marL="0" indent="0">
                  <a:buNone/>
                </a:pPr>
                <a:endParaRPr lang="en-US" dirty="0"/>
              </a:p>
              <a:p>
                <a:r>
                  <a:rPr lang="en-US" dirty="0"/>
                  <a:t>For a given </a:t>
                </a:r>
                <a:r>
                  <a:rPr lang="en-US"/>
                  <a:t>data point</a:t>
                </a:r>
                <a:r>
                  <a:rPr lang="en-US" dirty="0"/>
                  <a:t> </a:t>
                </a:r>
              </a:p>
            </p:txBody>
          </p:sp>
        </mc:Choice>
        <mc:Fallback>
          <p:sp>
            <p:nvSpPr>
              <p:cNvPr id="3" name="Content Placeholder 2">
                <a:extLst>
                  <a:ext uri="{FF2B5EF4-FFF2-40B4-BE49-F238E27FC236}">
                    <a16:creationId xmlns:a16="http://schemas.microsoft.com/office/drawing/2014/main" id="{9A6CB22D-2E85-406F-AF3A-DE742FE1450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94846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536</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STT 6300</vt:lpstr>
      <vt:lpstr>Introduction</vt:lpstr>
      <vt:lpstr>Introduction</vt:lpstr>
      <vt:lpstr>Introduction</vt:lpstr>
      <vt:lpstr>Simple linear regression</vt:lpstr>
      <vt:lpstr>Simple linear regression</vt:lpstr>
      <vt:lpstr>Simple linear regression</vt:lpstr>
      <vt:lpstr>How do we estimate the regression line??</vt:lpstr>
      <vt:lpstr>Simple linear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STT 6300</dc:title>
  <dc:creator>Brandon Greenwell</dc:creator>
  <cp:lastModifiedBy>Brandon Greenwell</cp:lastModifiedBy>
  <cp:revision>8</cp:revision>
  <dcterms:created xsi:type="dcterms:W3CDTF">2017-10-31T15:51:39Z</dcterms:created>
  <dcterms:modified xsi:type="dcterms:W3CDTF">2017-10-31T16:38:02Z</dcterms:modified>
</cp:coreProperties>
</file>