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76"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2" d="100"/>
          <a:sy n="82" d="100"/>
        </p:scale>
        <p:origin x="58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B3D8-77B1-4ECE-9F28-8BA1C9B05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CD2A87-954E-44B2-998B-0FF8F39FA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07F7B1-EC80-427C-B66F-D07D7D4EB975}"/>
              </a:ext>
            </a:extLst>
          </p:cNvPr>
          <p:cNvSpPr>
            <a:spLocks noGrp="1"/>
          </p:cNvSpPr>
          <p:nvPr>
            <p:ph type="dt" sz="half" idx="10"/>
          </p:nvPr>
        </p:nvSpPr>
        <p:spPr/>
        <p:txBody>
          <a:bodyPr/>
          <a:lstStyle/>
          <a:p>
            <a:fld id="{7F0E8B80-72CB-4281-BCE4-00E31446B79A}" type="datetimeFigureOut">
              <a:rPr lang="en-US" smtClean="0"/>
              <a:t>10/29/2017</a:t>
            </a:fld>
            <a:endParaRPr lang="en-US"/>
          </a:p>
        </p:txBody>
      </p:sp>
      <p:sp>
        <p:nvSpPr>
          <p:cNvPr id="5" name="Footer Placeholder 4">
            <a:extLst>
              <a:ext uri="{FF2B5EF4-FFF2-40B4-BE49-F238E27FC236}">
                <a16:creationId xmlns:a16="http://schemas.microsoft.com/office/drawing/2014/main" id="{991516FC-0816-4FCE-99C5-04A4EE07C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B8B9D-387F-484E-82A2-587F3D69E6DF}"/>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55953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F506-9991-44EF-8696-F7737B9FF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DF3210-5A06-4120-9C02-6B5A0EBC67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348BB-BC21-45E6-821C-A8DA9C81F898}"/>
              </a:ext>
            </a:extLst>
          </p:cNvPr>
          <p:cNvSpPr>
            <a:spLocks noGrp="1"/>
          </p:cNvSpPr>
          <p:nvPr>
            <p:ph type="dt" sz="half" idx="10"/>
          </p:nvPr>
        </p:nvSpPr>
        <p:spPr/>
        <p:txBody>
          <a:bodyPr/>
          <a:lstStyle/>
          <a:p>
            <a:fld id="{7F0E8B80-72CB-4281-BCE4-00E31446B79A}" type="datetimeFigureOut">
              <a:rPr lang="en-US" smtClean="0"/>
              <a:t>10/29/2017</a:t>
            </a:fld>
            <a:endParaRPr lang="en-US"/>
          </a:p>
        </p:txBody>
      </p:sp>
      <p:sp>
        <p:nvSpPr>
          <p:cNvPr id="5" name="Footer Placeholder 4">
            <a:extLst>
              <a:ext uri="{FF2B5EF4-FFF2-40B4-BE49-F238E27FC236}">
                <a16:creationId xmlns:a16="http://schemas.microsoft.com/office/drawing/2014/main" id="{45E6FA8C-35CB-48CD-8771-94D2471C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992BE-8F00-49B1-8D73-293488A976D6}"/>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191724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8C123-FEAF-4816-9E6A-30862EB2D4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09D0E0-7E6F-408F-982E-4DA141F969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0F42F-78EC-4794-962C-326A350EB23E}"/>
              </a:ext>
            </a:extLst>
          </p:cNvPr>
          <p:cNvSpPr>
            <a:spLocks noGrp="1"/>
          </p:cNvSpPr>
          <p:nvPr>
            <p:ph type="dt" sz="half" idx="10"/>
          </p:nvPr>
        </p:nvSpPr>
        <p:spPr/>
        <p:txBody>
          <a:bodyPr/>
          <a:lstStyle/>
          <a:p>
            <a:fld id="{7F0E8B80-72CB-4281-BCE4-00E31446B79A}" type="datetimeFigureOut">
              <a:rPr lang="en-US" smtClean="0"/>
              <a:t>10/29/2017</a:t>
            </a:fld>
            <a:endParaRPr lang="en-US"/>
          </a:p>
        </p:txBody>
      </p:sp>
      <p:sp>
        <p:nvSpPr>
          <p:cNvPr id="5" name="Footer Placeholder 4">
            <a:extLst>
              <a:ext uri="{FF2B5EF4-FFF2-40B4-BE49-F238E27FC236}">
                <a16:creationId xmlns:a16="http://schemas.microsoft.com/office/drawing/2014/main" id="{269B69BB-F049-4F6B-8D68-89C699F0F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59257-4A34-4FD4-80AC-A90BF4EED670}"/>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262562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03A-7CC9-49E9-B999-A6B0B35DD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B8317-F0F5-497E-B6BF-E56CA81B4C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B12A4-C928-4634-8F83-53971A15D0C1}"/>
              </a:ext>
            </a:extLst>
          </p:cNvPr>
          <p:cNvSpPr>
            <a:spLocks noGrp="1"/>
          </p:cNvSpPr>
          <p:nvPr>
            <p:ph type="dt" sz="half" idx="10"/>
          </p:nvPr>
        </p:nvSpPr>
        <p:spPr/>
        <p:txBody>
          <a:bodyPr/>
          <a:lstStyle/>
          <a:p>
            <a:fld id="{7F0E8B80-72CB-4281-BCE4-00E31446B79A}" type="datetimeFigureOut">
              <a:rPr lang="en-US" smtClean="0"/>
              <a:t>10/29/2017</a:t>
            </a:fld>
            <a:endParaRPr lang="en-US"/>
          </a:p>
        </p:txBody>
      </p:sp>
      <p:sp>
        <p:nvSpPr>
          <p:cNvPr id="5" name="Footer Placeholder 4">
            <a:extLst>
              <a:ext uri="{FF2B5EF4-FFF2-40B4-BE49-F238E27FC236}">
                <a16:creationId xmlns:a16="http://schemas.microsoft.com/office/drawing/2014/main" id="{DE32CE5E-FD1D-47BE-AFEF-13241750B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BAE79-B4B5-4B35-BC3A-BFC872E6C064}"/>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460934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7EDE-2A1C-41B0-A6D6-21114A1EA7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D59DE-C281-4685-8483-0196C5DB9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F03A2B-FE31-48AF-B876-FF86D4D36D19}"/>
              </a:ext>
            </a:extLst>
          </p:cNvPr>
          <p:cNvSpPr>
            <a:spLocks noGrp="1"/>
          </p:cNvSpPr>
          <p:nvPr>
            <p:ph type="dt" sz="half" idx="10"/>
          </p:nvPr>
        </p:nvSpPr>
        <p:spPr/>
        <p:txBody>
          <a:bodyPr/>
          <a:lstStyle/>
          <a:p>
            <a:fld id="{7F0E8B80-72CB-4281-BCE4-00E31446B79A}" type="datetimeFigureOut">
              <a:rPr lang="en-US" smtClean="0"/>
              <a:t>10/29/2017</a:t>
            </a:fld>
            <a:endParaRPr lang="en-US"/>
          </a:p>
        </p:txBody>
      </p:sp>
      <p:sp>
        <p:nvSpPr>
          <p:cNvPr id="5" name="Footer Placeholder 4">
            <a:extLst>
              <a:ext uri="{FF2B5EF4-FFF2-40B4-BE49-F238E27FC236}">
                <a16:creationId xmlns:a16="http://schemas.microsoft.com/office/drawing/2014/main" id="{8AE06411-4B9C-438B-A792-F42408C73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D535F-B624-4204-A148-85ECC4361027}"/>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134394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0979-3DD9-4256-BC0D-856AA1535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AD3F7-B29F-4D7E-B5C4-4BE096F5B9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841D34-A0BC-42D0-853A-3C552780A3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17C72-1772-4BEB-AE36-6F421C6DC768}"/>
              </a:ext>
            </a:extLst>
          </p:cNvPr>
          <p:cNvSpPr>
            <a:spLocks noGrp="1"/>
          </p:cNvSpPr>
          <p:nvPr>
            <p:ph type="dt" sz="half" idx="10"/>
          </p:nvPr>
        </p:nvSpPr>
        <p:spPr/>
        <p:txBody>
          <a:bodyPr/>
          <a:lstStyle/>
          <a:p>
            <a:fld id="{7F0E8B80-72CB-4281-BCE4-00E31446B79A}" type="datetimeFigureOut">
              <a:rPr lang="en-US" smtClean="0"/>
              <a:t>10/29/2017</a:t>
            </a:fld>
            <a:endParaRPr lang="en-US"/>
          </a:p>
        </p:txBody>
      </p:sp>
      <p:sp>
        <p:nvSpPr>
          <p:cNvPr id="6" name="Footer Placeholder 5">
            <a:extLst>
              <a:ext uri="{FF2B5EF4-FFF2-40B4-BE49-F238E27FC236}">
                <a16:creationId xmlns:a16="http://schemas.microsoft.com/office/drawing/2014/main" id="{D0661A74-EC1B-44D5-84C3-E87F81E3B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89D8F-62AD-4BED-867D-C9F8DA58B0ED}"/>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41828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FF34-40E1-4F13-8FF4-7BDD0AF9D8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F70614-DC38-460D-BEC8-703D0B9DC9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6637A2-2E9F-48D6-A4D6-32BFBF44D5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CE7DE8-5324-4614-9A8D-951AE0873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41DF39-2339-453F-891E-3F72D65B96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820E36-CACB-4F06-B014-28DE9FD72C13}"/>
              </a:ext>
            </a:extLst>
          </p:cNvPr>
          <p:cNvSpPr>
            <a:spLocks noGrp="1"/>
          </p:cNvSpPr>
          <p:nvPr>
            <p:ph type="dt" sz="half" idx="10"/>
          </p:nvPr>
        </p:nvSpPr>
        <p:spPr/>
        <p:txBody>
          <a:bodyPr/>
          <a:lstStyle/>
          <a:p>
            <a:fld id="{7F0E8B80-72CB-4281-BCE4-00E31446B79A}" type="datetimeFigureOut">
              <a:rPr lang="en-US" smtClean="0"/>
              <a:t>10/29/2017</a:t>
            </a:fld>
            <a:endParaRPr lang="en-US"/>
          </a:p>
        </p:txBody>
      </p:sp>
      <p:sp>
        <p:nvSpPr>
          <p:cNvPr id="8" name="Footer Placeholder 7">
            <a:extLst>
              <a:ext uri="{FF2B5EF4-FFF2-40B4-BE49-F238E27FC236}">
                <a16:creationId xmlns:a16="http://schemas.microsoft.com/office/drawing/2014/main" id="{9A85D2E7-1A15-4B6D-A318-2FC0BCA726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A2215-095C-499D-9191-CCA2870FE42A}"/>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155680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256C-8035-4A15-B82C-D5B5F165AD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1DFC85-DE51-4E7B-9685-1DCF37E7A9D3}"/>
              </a:ext>
            </a:extLst>
          </p:cNvPr>
          <p:cNvSpPr>
            <a:spLocks noGrp="1"/>
          </p:cNvSpPr>
          <p:nvPr>
            <p:ph type="dt" sz="half" idx="10"/>
          </p:nvPr>
        </p:nvSpPr>
        <p:spPr/>
        <p:txBody>
          <a:bodyPr/>
          <a:lstStyle/>
          <a:p>
            <a:fld id="{7F0E8B80-72CB-4281-BCE4-00E31446B79A}" type="datetimeFigureOut">
              <a:rPr lang="en-US" smtClean="0"/>
              <a:t>10/29/2017</a:t>
            </a:fld>
            <a:endParaRPr lang="en-US"/>
          </a:p>
        </p:txBody>
      </p:sp>
      <p:sp>
        <p:nvSpPr>
          <p:cNvPr id="4" name="Footer Placeholder 3">
            <a:extLst>
              <a:ext uri="{FF2B5EF4-FFF2-40B4-BE49-F238E27FC236}">
                <a16:creationId xmlns:a16="http://schemas.microsoft.com/office/drawing/2014/main" id="{925D622C-B845-432B-BC18-C5358A6E3E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2B6206-800B-4E76-912F-54BB567CB120}"/>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66288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C1260A-AEE4-4C6A-A848-1717427F5DBC}"/>
              </a:ext>
            </a:extLst>
          </p:cNvPr>
          <p:cNvSpPr>
            <a:spLocks noGrp="1"/>
          </p:cNvSpPr>
          <p:nvPr>
            <p:ph type="dt" sz="half" idx="10"/>
          </p:nvPr>
        </p:nvSpPr>
        <p:spPr/>
        <p:txBody>
          <a:bodyPr/>
          <a:lstStyle/>
          <a:p>
            <a:fld id="{7F0E8B80-72CB-4281-BCE4-00E31446B79A}" type="datetimeFigureOut">
              <a:rPr lang="en-US" smtClean="0"/>
              <a:t>10/29/2017</a:t>
            </a:fld>
            <a:endParaRPr lang="en-US"/>
          </a:p>
        </p:txBody>
      </p:sp>
      <p:sp>
        <p:nvSpPr>
          <p:cNvPr id="3" name="Footer Placeholder 2">
            <a:extLst>
              <a:ext uri="{FF2B5EF4-FFF2-40B4-BE49-F238E27FC236}">
                <a16:creationId xmlns:a16="http://schemas.microsoft.com/office/drawing/2014/main" id="{C658A68B-3B9D-4524-9C70-F8E46DDA28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CB8AFF-8011-4227-A386-4FF7107EFF59}"/>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234749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AE1-9150-4FF7-8509-5C3856A40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4625D4-8E68-4EB4-AC34-F6DD2E8C4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FA365-B4BF-4E86-8D28-D195577CB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451021-E5EB-49DD-B4EC-F7686066D8B7}"/>
              </a:ext>
            </a:extLst>
          </p:cNvPr>
          <p:cNvSpPr>
            <a:spLocks noGrp="1"/>
          </p:cNvSpPr>
          <p:nvPr>
            <p:ph type="dt" sz="half" idx="10"/>
          </p:nvPr>
        </p:nvSpPr>
        <p:spPr/>
        <p:txBody>
          <a:bodyPr/>
          <a:lstStyle/>
          <a:p>
            <a:fld id="{7F0E8B80-72CB-4281-BCE4-00E31446B79A}" type="datetimeFigureOut">
              <a:rPr lang="en-US" smtClean="0"/>
              <a:t>10/29/2017</a:t>
            </a:fld>
            <a:endParaRPr lang="en-US"/>
          </a:p>
        </p:txBody>
      </p:sp>
      <p:sp>
        <p:nvSpPr>
          <p:cNvPr id="6" name="Footer Placeholder 5">
            <a:extLst>
              <a:ext uri="{FF2B5EF4-FFF2-40B4-BE49-F238E27FC236}">
                <a16:creationId xmlns:a16="http://schemas.microsoft.com/office/drawing/2014/main" id="{A9D1BB26-756F-4F5B-9FEA-57C7236DD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DAEDB-DB62-4C78-B8C8-60ADD7DB3E3A}"/>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92290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40DC-14FF-4D9A-A047-C255639C4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1C1FB3-02BE-4D64-83CA-6B2E1505D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F5D83-1702-444C-B4E8-650650187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3BE6F5-B111-4B23-8443-A4CF01DFFA34}"/>
              </a:ext>
            </a:extLst>
          </p:cNvPr>
          <p:cNvSpPr>
            <a:spLocks noGrp="1"/>
          </p:cNvSpPr>
          <p:nvPr>
            <p:ph type="dt" sz="half" idx="10"/>
          </p:nvPr>
        </p:nvSpPr>
        <p:spPr/>
        <p:txBody>
          <a:bodyPr/>
          <a:lstStyle/>
          <a:p>
            <a:fld id="{7F0E8B80-72CB-4281-BCE4-00E31446B79A}" type="datetimeFigureOut">
              <a:rPr lang="en-US" smtClean="0"/>
              <a:t>10/29/2017</a:t>
            </a:fld>
            <a:endParaRPr lang="en-US"/>
          </a:p>
        </p:txBody>
      </p:sp>
      <p:sp>
        <p:nvSpPr>
          <p:cNvPr id="6" name="Footer Placeholder 5">
            <a:extLst>
              <a:ext uri="{FF2B5EF4-FFF2-40B4-BE49-F238E27FC236}">
                <a16:creationId xmlns:a16="http://schemas.microsoft.com/office/drawing/2014/main" id="{2DD94444-4223-4998-8B24-9736F625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AE95F-B2ED-4F89-B112-BA97F9E9B58F}"/>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3544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8306A-1133-4AAA-90EE-FCE30ACC4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62EC6-8050-4D5A-BE74-7C56B4C56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126C6-7F67-411C-8F83-516E6B514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8B80-72CB-4281-BCE4-00E31446B79A}" type="datetimeFigureOut">
              <a:rPr lang="en-US" smtClean="0"/>
              <a:t>10/29/2017</a:t>
            </a:fld>
            <a:endParaRPr lang="en-US"/>
          </a:p>
        </p:txBody>
      </p:sp>
      <p:sp>
        <p:nvSpPr>
          <p:cNvPr id="5" name="Footer Placeholder 4">
            <a:extLst>
              <a:ext uri="{FF2B5EF4-FFF2-40B4-BE49-F238E27FC236}">
                <a16:creationId xmlns:a16="http://schemas.microsoft.com/office/drawing/2014/main" id="{98F7D9F6-64C8-4BE9-B041-36781A37C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E88628-10A1-411F-A9B3-1959BFDCB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5BADE-F8EC-4D07-89FD-140F820AFE28}" type="slidenum">
              <a:rPr lang="en-US" smtClean="0"/>
              <a:t>‹#›</a:t>
            </a:fld>
            <a:endParaRPr lang="en-US"/>
          </a:p>
        </p:txBody>
      </p:sp>
    </p:spTree>
    <p:extLst>
      <p:ext uri="{BB962C8B-B14F-4D97-AF65-F5344CB8AC3E}">
        <p14:creationId xmlns:p14="http://schemas.microsoft.com/office/powerpoint/2010/main" val="2083626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bgreenwell/STT6300/blob/master/R%20scripts/clams.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F296-D8ED-4EF8-BD55-8B36951820FB}"/>
              </a:ext>
            </a:extLst>
          </p:cNvPr>
          <p:cNvSpPr>
            <a:spLocks noGrp="1"/>
          </p:cNvSpPr>
          <p:nvPr>
            <p:ph type="ctrTitle"/>
          </p:nvPr>
        </p:nvSpPr>
        <p:spPr/>
        <p:txBody>
          <a:bodyPr/>
          <a:lstStyle/>
          <a:p>
            <a:r>
              <a:rPr lang="en-US" dirty="0"/>
              <a:t>STT 6300</a:t>
            </a:r>
          </a:p>
        </p:txBody>
      </p:sp>
      <p:sp>
        <p:nvSpPr>
          <p:cNvPr id="3" name="Subtitle 2">
            <a:extLst>
              <a:ext uri="{FF2B5EF4-FFF2-40B4-BE49-F238E27FC236}">
                <a16:creationId xmlns:a16="http://schemas.microsoft.com/office/drawing/2014/main" id="{34EBE08F-E9E1-41D2-ABA9-AFBB69B05F2B}"/>
              </a:ext>
            </a:extLst>
          </p:cNvPr>
          <p:cNvSpPr>
            <a:spLocks noGrp="1"/>
          </p:cNvSpPr>
          <p:nvPr>
            <p:ph type="subTitle" idx="1"/>
          </p:nvPr>
        </p:nvSpPr>
        <p:spPr/>
        <p:txBody>
          <a:bodyPr/>
          <a:lstStyle/>
          <a:p>
            <a:r>
              <a:rPr lang="en-US" dirty="0"/>
              <a:t>Chapter 7: Two–Sample Inference</a:t>
            </a:r>
          </a:p>
        </p:txBody>
      </p:sp>
    </p:spTree>
    <p:extLst>
      <p:ext uri="{BB962C8B-B14F-4D97-AF65-F5344CB8AC3E}">
        <p14:creationId xmlns:p14="http://schemas.microsoft.com/office/powerpoint/2010/main" val="269412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Autofit/>
              </a:bodyPr>
              <a:lstStyle/>
              <a:p>
                <a:r>
                  <a:rPr lang="en-US" sz="2000" dirty="0"/>
                  <a:t>A common assumption when comparing the means from two populations is that they share a common variance: </a:t>
                </a:r>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2</m:t>
                        </m:r>
                      </m:sup>
                    </m:sSup>
                  </m:oMath>
                </a14:m>
                <a:endParaRPr lang="en-US" sz="2000" dirty="0"/>
              </a:p>
              <a:p>
                <a:r>
                  <a:rPr lang="en-US" sz="2000" dirty="0"/>
                  <a:t>If this assumption holds, then it makes sense to pool the data in order to estimate the common variance: </a:t>
                </a:r>
              </a:p>
              <a:p>
                <a:pPr marL="0" indent="0">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m:t>
                              </m:r>
                            </m:e>
                          </m:d>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m:t>
                              </m:r>
                            </m:e>
                          </m:d>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−2</m:t>
                          </m:r>
                        </m:den>
                      </m:f>
                      <m:r>
                        <a:rPr lang="en-US" sz="2000" b="0" i="1" smtClean="0">
                          <a:latin typeface="Cambria Math" panose="02040503050406030204" pitchFamily="18" charset="0"/>
                        </a:rPr>
                        <m:t>=</m:t>
                      </m:r>
                      <m:r>
                        <a:rPr lang="en-US" sz="2000" b="0" i="1" smtClean="0">
                          <a:latin typeface="Cambria Math" panose="02040503050406030204" pitchFamily="18" charset="0"/>
                        </a:rPr>
                        <m:t>𝑤</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𝑤</m:t>
                          </m:r>
                        </m:e>
                      </m:d>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oMath>
                  </m:oMathPara>
                </a14:m>
                <a:endParaRPr lang="en-US" sz="2000" b="0" dirty="0"/>
              </a:p>
              <a:p>
                <a:r>
                  <a:rPr lang="en-US" sz="2000" dirty="0"/>
                  <a:t>And our observed test statistic becomes</a:t>
                </a:r>
                <a:br>
                  <a:rPr lang="en-US" sz="2000" dirty="0"/>
                </a:br>
                <a:br>
                  <a:rPr lang="en-US" sz="2000" dirty="0"/>
                </a:br>
                <a14:m>
                  <m:oMath xmlns:m="http://schemas.openxmlformats.org/officeDocument/2006/math">
                    <m:r>
                      <a:rPr lang="en-US" sz="2000" i="1">
                        <a:latin typeface="Cambria Math" panose="02040503050406030204" pitchFamily="18" charset="0"/>
                      </a:rPr>
                      <m:t>𝑡</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dirty="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i="1" dirty="0">
                                <a:latin typeface="Cambria Math" panose="02040503050406030204" pitchFamily="18" charset="0"/>
                              </a:rPr>
                              <m:t>1</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𝑥</m:t>
                                </m:r>
                              </m:e>
                            </m:acc>
                          </m:e>
                          <m:sub>
                            <m:r>
                              <a:rPr lang="en-US" sz="2000" i="1" dirty="0">
                                <a:latin typeface="Cambria Math" panose="02040503050406030204" pitchFamily="18" charset="0"/>
                              </a:rPr>
                              <m:t>2</m:t>
                            </m:r>
                          </m:sub>
                        </m:sSub>
                      </m:num>
                      <m:den>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𝑠</m:t>
                                    </m:r>
                                  </m:e>
                                  <m:sub>
                                    <m:r>
                                      <a:rPr lang="en-US" sz="2000" i="1">
                                        <a:latin typeface="Cambria Math" panose="02040503050406030204" pitchFamily="18" charset="0"/>
                                      </a:rPr>
                                      <m:t>1</m:t>
                                    </m:r>
                                  </m:sub>
                                  <m:sup>
                                    <m:r>
                                      <a:rPr lang="en-US" sz="2000" i="1">
                                        <a:latin typeface="Cambria Math" panose="02040503050406030204" pitchFamily="18" charset="0"/>
                                      </a:rPr>
                                      <m:t>2</m:t>
                                    </m:r>
                                  </m:sup>
                                </m:sSubSup>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1</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𝑠</m:t>
                                    </m:r>
                                  </m:e>
                                  <m:sub>
                                    <m:r>
                                      <a:rPr lang="en-US" sz="2000" i="1">
                                        <a:latin typeface="Cambria Math" panose="02040503050406030204" pitchFamily="18" charset="0"/>
                                      </a:rPr>
                                      <m:t>2</m:t>
                                    </m:r>
                                  </m:sub>
                                  <m:sup>
                                    <m:r>
                                      <a:rPr lang="en-US" sz="2000" i="1">
                                        <a:latin typeface="Cambria Math" panose="02040503050406030204" pitchFamily="18" charset="0"/>
                                      </a:rPr>
                                      <m:t>2</m:t>
                                    </m:r>
                                  </m:sup>
                                </m:sSubSup>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2</m:t>
                                    </m:r>
                                  </m:sub>
                                </m:sSub>
                              </m:den>
                            </m:f>
                          </m:e>
                        </m:rad>
                      </m:den>
                    </m:f>
                  </m:oMath>
                </a14:m>
                <a:endParaRPr lang="en-US" sz="2000" b="0" dirty="0"/>
              </a:p>
              <a:p>
                <a:r>
                  <a:rPr lang="en-US" sz="2000" b="0" dirty="0"/>
                  <a:t>If the data are normal, then the reference distribution is a </a:t>
                </a:r>
                <a:r>
                  <a:rPr lang="en-US" sz="2000" b="0" dirty="0">
                    <a:solidFill>
                      <a:srgbClr val="00B0F0"/>
                    </a:solidFill>
                  </a:rPr>
                  <a:t>t-distribution with </a:t>
                </a:r>
                <a14:m>
                  <m:oMath xmlns:m="http://schemas.openxmlformats.org/officeDocument/2006/math">
                    <m:sSub>
                      <m:sSubPr>
                        <m:ctrlPr>
                          <a:rPr lang="en-US" sz="2000" b="0" i="1" smtClean="0">
                            <a:solidFill>
                              <a:srgbClr val="00B0F0"/>
                            </a:solidFill>
                            <a:latin typeface="Cambria Math" panose="02040503050406030204" pitchFamily="18" charset="0"/>
                          </a:rPr>
                        </m:ctrlPr>
                      </m:sSubPr>
                      <m:e>
                        <m:r>
                          <a:rPr lang="en-US" sz="2000" b="0" i="1" smtClean="0">
                            <a:solidFill>
                              <a:srgbClr val="00B0F0"/>
                            </a:solidFill>
                            <a:latin typeface="Cambria Math" panose="02040503050406030204" pitchFamily="18" charset="0"/>
                          </a:rPr>
                          <m:t>𝑛</m:t>
                        </m:r>
                      </m:e>
                      <m:sub>
                        <m:r>
                          <a:rPr lang="en-US" sz="2000" b="0" i="1" smtClean="0">
                            <a:solidFill>
                              <a:srgbClr val="00B0F0"/>
                            </a:solidFill>
                            <a:latin typeface="Cambria Math" panose="02040503050406030204" pitchFamily="18" charset="0"/>
                          </a:rPr>
                          <m:t>1</m:t>
                        </m:r>
                      </m:sub>
                    </m:sSub>
                    <m:r>
                      <a:rPr lang="en-US" sz="2000" b="0" i="1" smtClean="0">
                        <a:solidFill>
                          <a:srgbClr val="00B0F0"/>
                        </a:solidFill>
                        <a:latin typeface="Cambria Math" panose="02040503050406030204" pitchFamily="18" charset="0"/>
                      </a:rPr>
                      <m:t>+</m:t>
                    </m:r>
                    <m:sSub>
                      <m:sSubPr>
                        <m:ctrlPr>
                          <a:rPr lang="en-US" sz="2000" b="0" i="1" smtClean="0">
                            <a:solidFill>
                              <a:srgbClr val="00B0F0"/>
                            </a:solidFill>
                            <a:latin typeface="Cambria Math" panose="02040503050406030204" pitchFamily="18" charset="0"/>
                          </a:rPr>
                        </m:ctrlPr>
                      </m:sSubPr>
                      <m:e>
                        <m:r>
                          <a:rPr lang="en-US" sz="2000" b="0" i="1" smtClean="0">
                            <a:solidFill>
                              <a:srgbClr val="00B0F0"/>
                            </a:solidFill>
                            <a:latin typeface="Cambria Math" panose="02040503050406030204" pitchFamily="18" charset="0"/>
                          </a:rPr>
                          <m:t>𝑛</m:t>
                        </m:r>
                      </m:e>
                      <m:sub>
                        <m:r>
                          <a:rPr lang="en-US" sz="2000" b="0" i="1" smtClean="0">
                            <a:solidFill>
                              <a:srgbClr val="00B0F0"/>
                            </a:solidFill>
                            <a:latin typeface="Cambria Math" panose="02040503050406030204" pitchFamily="18" charset="0"/>
                          </a:rPr>
                          <m:t>2</m:t>
                        </m:r>
                      </m:sub>
                    </m:sSub>
                    <m:r>
                      <a:rPr lang="en-US" sz="2000" b="0" i="1" smtClean="0">
                        <a:solidFill>
                          <a:srgbClr val="00B0F0"/>
                        </a:solidFill>
                        <a:latin typeface="Cambria Math" panose="02040503050406030204" pitchFamily="18" charset="0"/>
                      </a:rPr>
                      <m:t>−2</m:t>
                    </m:r>
                  </m:oMath>
                </a14:m>
                <a:r>
                  <a:rPr lang="en-US" sz="2000" b="0" dirty="0">
                    <a:solidFill>
                      <a:srgbClr val="00B0F0"/>
                    </a:solidFill>
                  </a:rPr>
                  <a:t> degrees of freedom</a:t>
                </a:r>
                <a:r>
                  <a:rPr lang="en-US" sz="2000" b="0" dirty="0"/>
                  <a:t>.</a:t>
                </a:r>
              </a:p>
            </p:txBody>
          </p:sp>
        </mc:Choice>
        <mc:Fallback xmlns="">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522" t="-1401" r="-1101" b="-2941"/>
                </a:stretch>
              </a:blipFill>
            </p:spPr>
            <p:txBody>
              <a:bodyPr/>
              <a:lstStyle/>
              <a:p>
                <a:r>
                  <a:rPr lang="en-US">
                    <a:noFill/>
                  </a:rPr>
                  <a:t> </a:t>
                </a:r>
              </a:p>
            </p:txBody>
          </p:sp>
        </mc:Fallback>
      </mc:AlternateContent>
    </p:spTree>
    <p:extLst>
      <p:ext uri="{BB962C8B-B14F-4D97-AF65-F5344CB8AC3E}">
        <p14:creationId xmlns:p14="http://schemas.microsoft.com/office/powerpoint/2010/main" val="205097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rmAutofit/>
              </a:bodyPr>
              <a:lstStyle/>
              <a:p>
                <a:r>
                  <a:rPr lang="en-US" sz="3200" dirty="0"/>
                  <a:t>Two-Sample t-test (two-tailed/sided alternative)</a:t>
                </a:r>
                <a:br>
                  <a:rPr lang="en-US" sz="3200" dirty="0"/>
                </a:br>
                <a:endParaRPr lang="en-US" sz="3200" dirty="0"/>
              </a:p>
              <a:p>
                <a:pPr lvl="1"/>
                <a:r>
                  <a:rPr lang="en-US" sz="2800" b="0" dirty="0">
                    <a:solidFill>
                      <a:srgbClr val="0070C0"/>
                    </a:solidFill>
                  </a:rPr>
                  <a:t>Test:</a:t>
                </a:r>
                <a:r>
                  <a:rPr lang="en-US" sz="2800" b="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0</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vs</m:t>
                    </m:r>
                    <m:r>
                      <a:rPr lang="en-US" sz="2800" b="0" i="0" smtClean="0">
                        <a:latin typeface="Cambria Math" panose="02040503050406030204" pitchFamily="18" charset="0"/>
                      </a:rPr>
                      <m:t>.    </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H</m:t>
                        </m:r>
                      </m:e>
                      <m:sub>
                        <m:r>
                          <a:rPr lang="en-US" sz="2800" b="0" i="0" smtClean="0">
                            <a:latin typeface="Cambria Math" panose="02040503050406030204" pitchFamily="18" charset="0"/>
                          </a:rPr>
                          <m:t>1</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0</m:t>
                    </m:r>
                  </m:oMath>
                </a14:m>
                <a:br>
                  <a:rPr lang="en-US" sz="2800" dirty="0"/>
                </a:br>
                <a:endParaRPr lang="en-US" sz="2800" dirty="0"/>
              </a:p>
              <a:p>
                <a:pPr lvl="1"/>
                <a:r>
                  <a:rPr lang="en-US" sz="2800" dirty="0">
                    <a:solidFill>
                      <a:srgbClr val="0070C0"/>
                    </a:solidFill>
                  </a:rPr>
                  <a:t>Decision:</a:t>
                </a:r>
                <a:r>
                  <a:rPr lang="en-US" sz="2800" dirty="0"/>
                  <a:t>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 whenever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r>
                          <a:rPr lang="en-US" sz="2800" b="0" i="1" smtClean="0">
                            <a:latin typeface="Cambria Math" panose="02040503050406030204" pitchFamily="18" charset="0"/>
                          </a:rPr>
                          <m:t>2</m:t>
                        </m:r>
                      </m:sub>
                    </m:sSub>
                  </m:oMath>
                </a14:m>
                <a:r>
                  <a:rPr lang="en-US" sz="2800" dirty="0"/>
                  <a:t>. Otherwise,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a:t>
                </a:r>
                <a:br>
                  <a:rPr lang="en-US" sz="2800" dirty="0"/>
                </a:br>
                <a:endParaRPr lang="en-US" sz="2800" dirty="0"/>
              </a:p>
              <a:p>
                <a:pPr lvl="1"/>
                <a:r>
                  <a:rPr lang="en-US" sz="2800" dirty="0">
                    <a:solidFill>
                      <a:srgbClr val="0070C0"/>
                    </a:solidFill>
                  </a:rPr>
                  <a:t>p-value:</a:t>
                </a:r>
                <a:r>
                  <a:rPr lang="en-US" sz="2800" dirty="0"/>
                  <a:t> </a:t>
                </a:r>
                <a14:m>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&gt;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e>
                    </m:d>
                  </m:oMath>
                </a14:m>
                <a:r>
                  <a:rPr lang="en-US" sz="2800" dirty="0"/>
                  <a:t>, where </a:t>
                </a:r>
                <a14:m>
                  <m:oMath xmlns:m="http://schemas.openxmlformats.org/officeDocument/2006/math">
                    <m:r>
                      <a:rPr lang="en-US" sz="2800" b="0" i="1" smtClean="0">
                        <a:latin typeface="Cambria Math" panose="02040503050406030204" pitchFamily="18" charset="0"/>
                      </a:rPr>
                      <m:t>𝑇</m:t>
                    </m:r>
                  </m:oMath>
                </a14:m>
                <a:r>
                  <a:rPr lang="en-US" sz="2800" dirty="0">
                    <a:solidFill>
                      <a:srgbClr val="0070C0"/>
                    </a:solidFill>
                  </a:rPr>
                  <a:t> </a:t>
                </a:r>
                <a:r>
                  <a:rPr lang="en-US" sz="2800" dirty="0"/>
                  <a:t>has a t-distribution with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2</m:t>
                    </m:r>
                  </m:oMath>
                </a14:m>
                <a:r>
                  <a:rPr lang="en-US" sz="2800" dirty="0">
                    <a:solidFill>
                      <a:srgbClr val="0070C0"/>
                    </a:solidFill>
                  </a:rPr>
                  <a:t> </a:t>
                </a:r>
                <a:r>
                  <a:rPr lang="en-US" sz="2800" dirty="0"/>
                  <a:t>degrees of freedom.</a:t>
                </a:r>
                <a:endParaRPr lang="en-US" sz="2800" dirty="0">
                  <a:solidFill>
                    <a:srgbClr val="0070C0"/>
                  </a:solidFill>
                </a:endParaRPr>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419502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rmAutofit/>
              </a:bodyPr>
              <a:lstStyle/>
              <a:p>
                <a:r>
                  <a:rPr lang="en-US" sz="3200" dirty="0"/>
                  <a:t>Two-Sample t-test (one-tailed/sided &lt; alternative)</a:t>
                </a:r>
                <a:br>
                  <a:rPr lang="en-US" sz="3200" dirty="0"/>
                </a:br>
                <a:endParaRPr lang="en-US" sz="3200" dirty="0"/>
              </a:p>
              <a:p>
                <a:pPr lvl="1"/>
                <a:r>
                  <a:rPr lang="en-US" sz="2800" b="0" dirty="0">
                    <a:solidFill>
                      <a:srgbClr val="0070C0"/>
                    </a:solidFill>
                  </a:rPr>
                  <a:t>Test:</a:t>
                </a:r>
                <a:r>
                  <a:rPr lang="en-US" sz="2800" b="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=0</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vs</m:t>
                    </m:r>
                    <m:r>
                      <a:rPr lang="en-US" sz="2800" b="0" i="0" smtClean="0">
                        <a:latin typeface="Cambria Math" panose="02040503050406030204" pitchFamily="18" charset="0"/>
                      </a:rPr>
                      <m:t>.    </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H</m:t>
                        </m:r>
                      </m:e>
                      <m:sub>
                        <m:r>
                          <a:rPr lang="en-US" sz="2800" b="0" i="0" smtClean="0">
                            <a:latin typeface="Cambria Math" panose="02040503050406030204" pitchFamily="18" charset="0"/>
                          </a:rPr>
                          <m:t>1</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&lt;0</m:t>
                    </m:r>
                  </m:oMath>
                </a14:m>
                <a:br>
                  <a:rPr lang="en-US" sz="2800" dirty="0"/>
                </a:br>
                <a:endParaRPr lang="en-US" sz="2800" dirty="0"/>
              </a:p>
              <a:p>
                <a:pPr lvl="1"/>
                <a:r>
                  <a:rPr lang="en-US" sz="2800" dirty="0">
                    <a:solidFill>
                      <a:srgbClr val="0070C0"/>
                    </a:solidFill>
                  </a:rPr>
                  <a:t>Decision:</a:t>
                </a:r>
                <a:r>
                  <a:rPr lang="en-US" sz="2800" dirty="0"/>
                  <a:t>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 whenever </a:t>
                </a:r>
                <a14:m>
                  <m:oMath xmlns:m="http://schemas.openxmlformats.org/officeDocument/2006/math">
                    <m:r>
                      <a:rPr lang="en-US" sz="2800" b="0" i="1" smtClean="0">
                        <a:latin typeface="Cambria Math" panose="02040503050406030204" pitchFamily="18" charset="0"/>
                      </a:rPr>
                      <m:t>𝑡</m:t>
                    </m:r>
                    <m:r>
                      <a:rPr lang="en-US" sz="2800" b="0" i="1" smtClean="0">
                        <a:latin typeface="Cambria Math" panose="02040503050406030204" pitchFamily="18" charset="0"/>
                      </a:rPr>
                      <m:t>&lt;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𝑡</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−2,1−</m:t>
                        </m:r>
                        <m:r>
                          <a:rPr lang="en-US" sz="2800" b="0" i="1" smtClean="0">
                            <a:latin typeface="Cambria Math" panose="02040503050406030204" pitchFamily="18" charset="0"/>
                          </a:rPr>
                          <m:t>𝛼</m:t>
                        </m:r>
                      </m:sub>
                    </m:sSub>
                  </m:oMath>
                </a14:m>
                <a:r>
                  <a:rPr lang="en-US" sz="2800" dirty="0"/>
                  <a:t>. Otherwise,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a:t>
                </a:r>
                <a:br>
                  <a:rPr lang="en-US" sz="2800" dirty="0"/>
                </a:br>
                <a:endParaRPr lang="en-US" sz="2800" dirty="0"/>
              </a:p>
              <a:p>
                <a:pPr lvl="1"/>
                <a:r>
                  <a:rPr lang="en-US" sz="2800" dirty="0">
                    <a:solidFill>
                      <a:srgbClr val="0070C0"/>
                    </a:solidFill>
                  </a:rPr>
                  <a:t>p-value:</a:t>
                </a:r>
                <a:r>
                  <a:rPr lang="en-US" sz="2800" dirty="0"/>
                  <a:t> </a:t>
                </a: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&lt;−</m:t>
                        </m:r>
                        <m:r>
                          <a:rPr lang="en-US" sz="2800" b="0" i="1" smtClean="0">
                            <a:latin typeface="Cambria Math" panose="02040503050406030204" pitchFamily="18" charset="0"/>
                          </a:rPr>
                          <m:t>𝑡</m:t>
                        </m:r>
                      </m:e>
                    </m:d>
                  </m:oMath>
                </a14:m>
                <a:r>
                  <a:rPr lang="en-US" sz="2800" dirty="0"/>
                  <a:t>, where </a:t>
                </a:r>
                <a14:m>
                  <m:oMath xmlns:m="http://schemas.openxmlformats.org/officeDocument/2006/math">
                    <m:r>
                      <a:rPr lang="en-US" sz="2800" b="0" i="1" smtClean="0">
                        <a:latin typeface="Cambria Math" panose="02040503050406030204" pitchFamily="18" charset="0"/>
                      </a:rPr>
                      <m:t>𝑇</m:t>
                    </m:r>
                  </m:oMath>
                </a14:m>
                <a:r>
                  <a:rPr lang="en-US" sz="2800" dirty="0">
                    <a:solidFill>
                      <a:srgbClr val="0070C0"/>
                    </a:solidFill>
                  </a:rPr>
                  <a:t> </a:t>
                </a:r>
                <a:r>
                  <a:rPr lang="en-US" sz="2800" dirty="0"/>
                  <a:t>has a t-distribution with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m:t>
                    </m:r>
                  </m:oMath>
                </a14:m>
                <a:r>
                  <a:rPr lang="en-US" sz="2800" dirty="0">
                    <a:solidFill>
                      <a:srgbClr val="0070C0"/>
                    </a:solidFill>
                  </a:rPr>
                  <a:t> </a:t>
                </a:r>
                <a:r>
                  <a:rPr lang="en-US" sz="2800" dirty="0"/>
                  <a:t>degrees of freedom.</a:t>
                </a:r>
                <a:endParaRPr lang="en-US" sz="2800" dirty="0">
                  <a:solidFill>
                    <a:srgbClr val="0070C0"/>
                  </a:solidFill>
                </a:endParaRPr>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111881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rmAutofit/>
              </a:bodyPr>
              <a:lstStyle/>
              <a:p>
                <a:r>
                  <a:rPr lang="en-US" sz="3200" dirty="0"/>
                  <a:t>Two-Sample t-test (one-tailed/sided &gt; alternative)</a:t>
                </a:r>
                <a:br>
                  <a:rPr lang="en-US" sz="3200" dirty="0"/>
                </a:br>
                <a:endParaRPr lang="en-US" sz="3200" dirty="0"/>
              </a:p>
              <a:p>
                <a:pPr lvl="1"/>
                <a:r>
                  <a:rPr lang="en-US" sz="2800" b="0" dirty="0">
                    <a:solidFill>
                      <a:srgbClr val="0070C0"/>
                    </a:solidFill>
                  </a:rPr>
                  <a:t>Test:</a:t>
                </a:r>
                <a:r>
                  <a:rPr lang="en-US" sz="2800" b="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=0</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vs</m:t>
                    </m:r>
                    <m:r>
                      <a:rPr lang="en-US" sz="2800" b="0" i="0" smtClean="0">
                        <a:latin typeface="Cambria Math" panose="02040503050406030204" pitchFamily="18" charset="0"/>
                      </a:rPr>
                      <m:t>.    </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H</m:t>
                        </m:r>
                      </m:e>
                      <m:sub>
                        <m:r>
                          <a:rPr lang="en-US" sz="2800" b="0" i="0" smtClean="0">
                            <a:latin typeface="Cambria Math" panose="02040503050406030204" pitchFamily="18" charset="0"/>
                          </a:rPr>
                          <m:t>1</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&gt;0</m:t>
                    </m:r>
                  </m:oMath>
                </a14:m>
                <a:br>
                  <a:rPr lang="en-US" sz="2800" dirty="0"/>
                </a:br>
                <a:endParaRPr lang="en-US" sz="2800" dirty="0"/>
              </a:p>
              <a:p>
                <a:pPr lvl="1"/>
                <a:r>
                  <a:rPr lang="en-US" sz="2800" dirty="0">
                    <a:solidFill>
                      <a:srgbClr val="0070C0"/>
                    </a:solidFill>
                  </a:rPr>
                  <a:t>Decision:</a:t>
                </a:r>
                <a:r>
                  <a:rPr lang="en-US" sz="2800" dirty="0"/>
                  <a:t>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 whenever </a:t>
                </a:r>
                <a14:m>
                  <m:oMath xmlns:m="http://schemas.openxmlformats.org/officeDocument/2006/math">
                    <m:r>
                      <a:rPr lang="en-US" sz="2800" b="0" i="1" smtClean="0">
                        <a:latin typeface="Cambria Math" panose="02040503050406030204" pitchFamily="18" charset="0"/>
                      </a:rPr>
                      <m:t>𝑡</m:t>
                    </m:r>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−2,1−</m:t>
                        </m:r>
                        <m:r>
                          <a:rPr lang="en-US" sz="2800" b="0" i="1" smtClean="0">
                            <a:latin typeface="Cambria Math" panose="02040503050406030204" pitchFamily="18" charset="0"/>
                          </a:rPr>
                          <m:t>𝛼</m:t>
                        </m:r>
                      </m:sub>
                    </m:sSub>
                  </m:oMath>
                </a14:m>
                <a:r>
                  <a:rPr lang="en-US" sz="2800" dirty="0"/>
                  <a:t>. Otherwise,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a:t>
                </a:r>
                <a:br>
                  <a:rPr lang="en-US" sz="2800" dirty="0"/>
                </a:br>
                <a:endParaRPr lang="en-US" sz="2800" dirty="0"/>
              </a:p>
              <a:p>
                <a:pPr lvl="1"/>
                <a:r>
                  <a:rPr lang="en-US" sz="2800" dirty="0">
                    <a:solidFill>
                      <a:srgbClr val="0070C0"/>
                    </a:solidFill>
                  </a:rPr>
                  <a:t>p-value:</a:t>
                </a:r>
                <a:r>
                  <a:rPr lang="en-US" sz="2800" dirty="0"/>
                  <a:t> </a:t>
                </a: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&gt;</m:t>
                        </m:r>
                        <m:r>
                          <a:rPr lang="en-US" sz="2800" b="0" i="1" smtClean="0">
                            <a:latin typeface="Cambria Math" panose="02040503050406030204" pitchFamily="18" charset="0"/>
                          </a:rPr>
                          <m:t>𝑡</m:t>
                        </m:r>
                      </m:e>
                    </m:d>
                  </m:oMath>
                </a14:m>
                <a:r>
                  <a:rPr lang="en-US" sz="2800" dirty="0"/>
                  <a:t>, where </a:t>
                </a:r>
                <a14:m>
                  <m:oMath xmlns:m="http://schemas.openxmlformats.org/officeDocument/2006/math">
                    <m:r>
                      <a:rPr lang="en-US" sz="2800" b="0" i="1" smtClean="0">
                        <a:latin typeface="Cambria Math" panose="02040503050406030204" pitchFamily="18" charset="0"/>
                      </a:rPr>
                      <m:t>𝑇</m:t>
                    </m:r>
                  </m:oMath>
                </a14:m>
                <a:r>
                  <a:rPr lang="en-US" sz="2800" dirty="0">
                    <a:solidFill>
                      <a:srgbClr val="0070C0"/>
                    </a:solidFill>
                  </a:rPr>
                  <a:t> </a:t>
                </a:r>
                <a:r>
                  <a:rPr lang="en-US" sz="2800" dirty="0"/>
                  <a:t>has a t-distribution with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m:t>
                    </m:r>
                  </m:oMath>
                </a14:m>
                <a:r>
                  <a:rPr lang="en-US" sz="2800" dirty="0">
                    <a:solidFill>
                      <a:srgbClr val="0070C0"/>
                    </a:solidFill>
                  </a:rPr>
                  <a:t> </a:t>
                </a:r>
                <a:r>
                  <a:rPr lang="en-US" sz="2800" dirty="0"/>
                  <a:t>degrees of freedom.</a:t>
                </a:r>
                <a:endParaRPr lang="en-US" sz="2800" dirty="0">
                  <a:solidFill>
                    <a:srgbClr val="0070C0"/>
                  </a:solidFill>
                </a:endParaRPr>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1333" t="-2941" r="-696"/>
                </a:stretch>
              </a:blipFill>
            </p:spPr>
            <p:txBody>
              <a:bodyPr/>
              <a:lstStyle/>
              <a:p>
                <a:r>
                  <a:rPr lang="en-US">
                    <a:noFill/>
                  </a:rPr>
                  <a:t> </a:t>
                </a:r>
              </a:p>
            </p:txBody>
          </p:sp>
        </mc:Fallback>
      </mc:AlternateContent>
    </p:spTree>
    <p:extLst>
      <p:ext uri="{BB962C8B-B14F-4D97-AF65-F5344CB8AC3E}">
        <p14:creationId xmlns:p14="http://schemas.microsoft.com/office/powerpoint/2010/main" val="38777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62C5-F919-4050-B797-B59C370B617A}"/>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5A9075-BEA3-4140-A10E-2E1D135FF089}"/>
                  </a:ext>
                </a:extLst>
              </p:cNvPr>
              <p:cNvSpPr>
                <a:spLocks noGrp="1"/>
              </p:cNvSpPr>
              <p:nvPr>
                <p:ph idx="1"/>
              </p:nvPr>
            </p:nvSpPr>
            <p:spPr/>
            <p:txBody>
              <a:bodyPr>
                <a:normAutofit/>
              </a:bodyPr>
              <a:lstStyle/>
              <a:p>
                <a:r>
                  <a:rPr lang="en-US" dirty="0"/>
                  <a:t>A </a:t>
                </a:r>
                <a14:m>
                  <m:oMath xmlns:m="http://schemas.openxmlformats.org/officeDocument/2006/math">
                    <m:r>
                      <a:rPr lang="en-US" b="0" i="1" smtClean="0">
                        <a:latin typeface="Cambria Math" panose="02040503050406030204" pitchFamily="18" charset="0"/>
                      </a:rPr>
                      <m:t>100%(1−</m:t>
                    </m:r>
                    <m:r>
                      <a:rPr lang="en-US" b="0" i="1" smtClean="0">
                        <a:latin typeface="Cambria Math" panose="02040503050406030204" pitchFamily="18" charset="0"/>
                      </a:rPr>
                      <m:t>𝛼</m:t>
                    </m:r>
                    <m:r>
                      <a:rPr lang="en-US" b="0" i="1" smtClean="0">
                        <a:latin typeface="Cambria Math" panose="02040503050406030204" pitchFamily="18" charset="0"/>
                      </a:rPr>
                      <m:t>)</m:t>
                    </m:r>
                  </m:oMath>
                </a14:m>
                <a:r>
                  <a:rPr lang="en-US" dirty="0"/>
                  <a:t> confidence interval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en-US" dirty="0"/>
                  <a:t> is given by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−2,1−</m:t>
                          </m:r>
                          <m:f>
                            <m:fPr>
                              <m:ctrlPr>
                                <a:rPr lang="en-US"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sub>
                      </m:sSub>
                      <m:r>
                        <a:rPr lang="en-US" b="0" i="1" smtClean="0">
                          <a:latin typeface="Cambria Math" panose="02040503050406030204" pitchFamily="18" charset="0"/>
                        </a:rPr>
                        <m:t>×</m:t>
                      </m:r>
                      <m:r>
                        <a:rPr lang="en-US" i="1">
                          <a:latin typeface="Cambria Math" panose="02040503050406030204" pitchFamily="18" charset="0"/>
                        </a:rPr>
                        <m:t>𝑠</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m:oMathPara>
                </a14:m>
                <a:endParaRPr lang="en-US" dirty="0"/>
              </a:p>
              <a:p>
                <a:pPr marL="0" indent="0">
                  <a:buNone/>
                </a:pPr>
                <a:endParaRPr lang="en-US" dirty="0"/>
              </a:p>
              <a:p>
                <a:r>
                  <a:rPr lang="en-US" dirty="0"/>
                  <a:t>The meaning of this confidence is to be interpreted similar to the one-sample confidence interval: if we are computing a 95% confidence interval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oMath>
                </a14:m>
                <a:r>
                  <a:rPr lang="en-US" dirty="0"/>
                  <a:t>, then </a:t>
                </a:r>
                <a:r>
                  <a:rPr lang="en-US" b="1" dirty="0">
                    <a:solidFill>
                      <a:srgbClr val="7030A0"/>
                    </a:solidFill>
                  </a:rPr>
                  <a:t>in repeated sampling, roughly 95% of the intervals will contain the true difference</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oMath>
                </a14:m>
                <a:r>
                  <a:rPr lang="en-US" dirty="0"/>
                  <a:t>!!</a:t>
                </a:r>
              </a:p>
            </p:txBody>
          </p:sp>
        </mc:Choice>
        <mc:Fallback xmlns="">
          <p:sp>
            <p:nvSpPr>
              <p:cNvPr id="3" name="Content Placeholder 2">
                <a:extLst>
                  <a:ext uri="{FF2B5EF4-FFF2-40B4-BE49-F238E27FC236}">
                    <a16:creationId xmlns:a16="http://schemas.microsoft.com/office/drawing/2014/main" id="{B45A9075-BEA3-4140-A10E-2E1D135FF089}"/>
                  </a:ext>
                </a:extLst>
              </p:cNvPr>
              <p:cNvSpPr>
                <a:spLocks noGrp="1" noRot="1" noChangeAspect="1" noMove="1" noResize="1" noEditPoints="1" noAdjustHandles="1" noChangeArrowheads="1" noChangeShapeType="1" noTextEdit="1"/>
              </p:cNvSpPr>
              <p:nvPr>
                <p:ph idx="1"/>
              </p:nvPr>
            </p:nvSpPr>
            <p:spPr>
              <a:blipFill>
                <a:blip r:embed="rId2"/>
                <a:stretch>
                  <a:fillRect l="-1043" t="-2241" b="-2661"/>
                </a:stretch>
              </a:blipFill>
            </p:spPr>
            <p:txBody>
              <a:bodyPr/>
              <a:lstStyle/>
              <a:p>
                <a:r>
                  <a:rPr lang="en-US">
                    <a:noFill/>
                  </a:rPr>
                  <a:t> </a:t>
                </a:r>
              </a:p>
            </p:txBody>
          </p:sp>
        </mc:Fallback>
      </mc:AlternateContent>
    </p:spTree>
    <p:extLst>
      <p:ext uri="{BB962C8B-B14F-4D97-AF65-F5344CB8AC3E}">
        <p14:creationId xmlns:p14="http://schemas.microsoft.com/office/powerpoint/2010/main" val="421545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62C5-F919-4050-B797-B59C370B617A}"/>
              </a:ext>
            </a:extLst>
          </p:cNvPr>
          <p:cNvSpPr>
            <a:spLocks noGrp="1"/>
          </p:cNvSpPr>
          <p:nvPr>
            <p:ph type="title"/>
          </p:nvPr>
        </p:nvSpPr>
        <p:spPr/>
        <p:txBody>
          <a:bodyPr/>
          <a:lstStyle/>
          <a:p>
            <a:r>
              <a:rPr lang="en-US" dirty="0"/>
              <a:t>Two-Sample t-Test for Independent Samples with Equal Variances</a:t>
            </a:r>
          </a:p>
        </p:txBody>
      </p:sp>
      <p:sp>
        <p:nvSpPr>
          <p:cNvPr id="3" name="Content Placeholder 2">
            <a:extLst>
              <a:ext uri="{FF2B5EF4-FFF2-40B4-BE49-F238E27FC236}">
                <a16:creationId xmlns:a16="http://schemas.microsoft.com/office/drawing/2014/main" id="{B45A9075-BEA3-4140-A10E-2E1D135FF089}"/>
              </a:ext>
            </a:extLst>
          </p:cNvPr>
          <p:cNvSpPr>
            <a:spLocks noGrp="1"/>
          </p:cNvSpPr>
          <p:nvPr>
            <p:ph idx="1"/>
          </p:nvPr>
        </p:nvSpPr>
        <p:spPr/>
        <p:txBody>
          <a:bodyPr>
            <a:normAutofit/>
          </a:bodyPr>
          <a:lstStyle/>
          <a:p>
            <a:r>
              <a:rPr lang="en-US" dirty="0"/>
              <a:t>The tests and confidence interval just described are appropriate under the following assumptions:</a:t>
            </a:r>
          </a:p>
          <a:p>
            <a:pPr marL="914400" lvl="1" indent="-457200">
              <a:buFont typeface="+mj-lt"/>
              <a:buAutoNum type="arabicPeriod"/>
            </a:pPr>
            <a:r>
              <a:rPr lang="en-US" dirty="0"/>
              <a:t>Independent random samples. (This is the most important assumption!)</a:t>
            </a:r>
          </a:p>
          <a:p>
            <a:pPr marL="914400" lvl="1" indent="-457200">
              <a:buFont typeface="+mj-lt"/>
              <a:buAutoNum type="arabicPeriod"/>
            </a:pPr>
            <a:r>
              <a:rPr lang="en-US" dirty="0"/>
              <a:t>Normality.</a:t>
            </a:r>
          </a:p>
          <a:p>
            <a:pPr marL="914400" lvl="1" indent="-457200">
              <a:buFont typeface="+mj-lt"/>
              <a:buAutoNum type="arabicPeriod"/>
            </a:pPr>
            <a:r>
              <a:rPr lang="en-US" dirty="0"/>
              <a:t>Equal variance.</a:t>
            </a:r>
          </a:p>
          <a:p>
            <a:r>
              <a:rPr lang="en-US" dirty="0"/>
              <a:t>A common rule of thumb is that the equal variance assumption is plausible if the larger sample standard deviation is no more than twice the smaller sample standard deviation. If the equal variance assumption is not satisfied, we have to make a slight modification to the two-sample t-test procedure we just covered.</a:t>
            </a:r>
          </a:p>
        </p:txBody>
      </p:sp>
    </p:spTree>
    <p:extLst>
      <p:ext uri="{BB962C8B-B14F-4D97-AF65-F5344CB8AC3E}">
        <p14:creationId xmlns:p14="http://schemas.microsoft.com/office/powerpoint/2010/main" val="292911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5819-CF7D-4A29-AB73-E7ED69F9D9B1}"/>
              </a:ext>
            </a:extLst>
          </p:cNvPr>
          <p:cNvSpPr>
            <a:spLocks noGrp="1"/>
          </p:cNvSpPr>
          <p:nvPr>
            <p:ph type="title"/>
          </p:nvPr>
        </p:nvSpPr>
        <p:spPr/>
        <p:txBody>
          <a:bodyPr/>
          <a:lstStyle/>
          <a:p>
            <a:r>
              <a:rPr lang="en-US" dirty="0"/>
              <a:t>Two-Sample t-Test for Independent Samples with Unequal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EC99B1-8C7F-42A5-987A-C868C62193F9}"/>
                  </a:ext>
                </a:extLst>
              </p:cNvPr>
              <p:cNvSpPr>
                <a:spLocks noGrp="1"/>
              </p:cNvSpPr>
              <p:nvPr>
                <p:ph idx="1"/>
              </p:nvPr>
            </p:nvSpPr>
            <p:spPr>
              <a:xfrm>
                <a:off x="838200" y="1825625"/>
                <a:ext cx="10515600" cy="4351338"/>
              </a:xfrm>
            </p:spPr>
            <p:txBody>
              <a:bodyPr>
                <a:normAutofit lnSpcReduction="10000"/>
              </a:bodyPr>
              <a:lstStyle/>
              <a:p>
                <a:r>
                  <a:rPr lang="en-US" dirty="0"/>
                  <a:t>If we are not confident in assuming that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r>
                  <a:rPr lang="en-US" dirty="0"/>
                  <a:t>, then our test statistic becomes: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2</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rad>
                        </m:den>
                      </m:f>
                    </m:oMath>
                  </m:oMathPara>
                </a14:m>
                <a:endParaRPr lang="en-US" dirty="0"/>
              </a:p>
              <a:p>
                <a:r>
                  <a:rPr lang="en-US" dirty="0"/>
                  <a:t>The problem is that the reference distribution is no longer a t-distribution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m:t>
                    </m:r>
                  </m:oMath>
                </a14:m>
                <a:r>
                  <a:rPr lang="en-US" dirty="0"/>
                  <a:t> degrees of freedom. Instead, we use Satterthwaite’s method to compute an approximate degrees of freedom! </a:t>
                </a:r>
                <a:r>
                  <a:rPr lang="en-US" dirty="0">
                    <a:solidFill>
                      <a:srgbClr val="FF0000"/>
                    </a:solidFill>
                  </a:rPr>
                  <a:t>(ugly formula)</a:t>
                </a:r>
              </a:p>
              <a:p>
                <a:r>
                  <a:rPr lang="en-US" dirty="0"/>
                  <a:t>Fortunately, statistical software does this for us!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CEC99B1-8C7F-42A5-987A-C868C62193F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941" b="-2521"/>
                </a:stretch>
              </a:blipFill>
            </p:spPr>
            <p:txBody>
              <a:bodyPr/>
              <a:lstStyle/>
              <a:p>
                <a:r>
                  <a:rPr lang="en-US">
                    <a:noFill/>
                  </a:rPr>
                  <a:t> </a:t>
                </a:r>
              </a:p>
            </p:txBody>
          </p:sp>
        </mc:Fallback>
      </mc:AlternateContent>
      <p:pic>
        <p:nvPicPr>
          <p:cNvPr id="1026" name="Picture 2" descr="Image result for yay">
            <a:extLst>
              <a:ext uri="{FF2B5EF4-FFF2-40B4-BE49-F238E27FC236}">
                <a16:creationId xmlns:a16="http://schemas.microsoft.com/office/drawing/2014/main" id="{AD9DAE3B-BBD4-40D2-B519-CDFB10E4B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7047" y="5272604"/>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002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E1F9-9B5C-48F2-BCA0-739646A0A4B1}"/>
              </a:ext>
            </a:extLst>
          </p:cNvPr>
          <p:cNvSpPr>
            <a:spLocks noGrp="1"/>
          </p:cNvSpPr>
          <p:nvPr>
            <p:ph type="title"/>
          </p:nvPr>
        </p:nvSpPr>
        <p:spPr/>
        <p:txBody>
          <a:bodyPr/>
          <a:lstStyle/>
          <a:p>
            <a:r>
              <a:rPr lang="en-US" dirty="0"/>
              <a:t>Clam Example</a:t>
            </a:r>
          </a:p>
        </p:txBody>
      </p:sp>
      <p:sp>
        <p:nvSpPr>
          <p:cNvPr id="3" name="Content Placeholder 2">
            <a:extLst>
              <a:ext uri="{FF2B5EF4-FFF2-40B4-BE49-F238E27FC236}">
                <a16:creationId xmlns:a16="http://schemas.microsoft.com/office/drawing/2014/main" id="{9D35584B-53C3-453F-8B71-D25DE19ABC29}"/>
              </a:ext>
            </a:extLst>
          </p:cNvPr>
          <p:cNvSpPr>
            <a:spLocks noGrp="1"/>
          </p:cNvSpPr>
          <p:nvPr>
            <p:ph idx="1"/>
          </p:nvPr>
        </p:nvSpPr>
        <p:spPr/>
        <p:txBody>
          <a:bodyPr/>
          <a:lstStyle/>
          <a:p>
            <a:r>
              <a:rPr lang="en-US" dirty="0" err="1">
                <a:hlinkClick r:id="rId2"/>
              </a:rPr>
              <a:t>clams.R</a:t>
            </a:r>
            <a:endParaRPr lang="en-US" dirty="0"/>
          </a:p>
          <a:p>
            <a:r>
              <a:rPr lang="en-US" dirty="0"/>
              <a:t>Read the section </a:t>
            </a:r>
            <a:r>
              <a:rPr lang="en-US" b="1" dirty="0"/>
              <a:t>More General Hypotheses</a:t>
            </a:r>
          </a:p>
        </p:txBody>
      </p:sp>
    </p:spTree>
    <p:extLst>
      <p:ext uri="{BB962C8B-B14F-4D97-AF65-F5344CB8AC3E}">
        <p14:creationId xmlns:p14="http://schemas.microsoft.com/office/powerpoint/2010/main" val="343177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EC23-8A38-41A3-A70D-9D08140357A1}"/>
              </a:ext>
            </a:extLst>
          </p:cNvPr>
          <p:cNvSpPr>
            <a:spLocks noGrp="1"/>
          </p:cNvSpPr>
          <p:nvPr>
            <p:ph type="title"/>
          </p:nvPr>
        </p:nvSpPr>
        <p:spPr/>
        <p:txBody>
          <a:bodyPr/>
          <a:lstStyle/>
          <a:p>
            <a:r>
              <a:rPr lang="en-US" dirty="0"/>
              <a:t>Sample Size and Power When Comparing Two 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902E07-4F0B-4880-84AF-1DA56ECF1CA6}"/>
                  </a:ext>
                </a:extLst>
              </p:cNvPr>
              <p:cNvSpPr>
                <a:spLocks noGrp="1"/>
              </p:cNvSpPr>
              <p:nvPr>
                <p:ph idx="1"/>
              </p:nvPr>
            </p:nvSpPr>
            <p:spPr/>
            <p:txBody>
              <a:bodyPr>
                <a:normAutofit/>
              </a:bodyPr>
              <a:lstStyle/>
              <a:p>
                <a:r>
                  <a:rPr lang="en-US" dirty="0"/>
                  <a:t>As for one-sample hypothesis tests and confidence intervals, it is important to plan experiments when comparing two population means in terms of </a:t>
                </a:r>
                <a:r>
                  <a:rPr lang="en-US" dirty="0">
                    <a:solidFill>
                      <a:srgbClr val="0070C0"/>
                    </a:solidFill>
                  </a:rPr>
                  <a:t>power</a:t>
                </a:r>
                <a:r>
                  <a:rPr lang="en-US" dirty="0"/>
                  <a:t> and </a:t>
                </a:r>
                <a:r>
                  <a:rPr lang="en-US" dirty="0">
                    <a:solidFill>
                      <a:srgbClr val="0070C0"/>
                    </a:solidFill>
                  </a:rPr>
                  <a:t>sample size</a:t>
                </a:r>
                <a:r>
                  <a:rPr lang="en-US" dirty="0"/>
                  <a:t>. The same principals that held in the one-sample setting hold in the two-sample setting:</a:t>
                </a:r>
              </a:p>
              <a:p>
                <a:pPr lvl="1"/>
                <a:r>
                  <a:rPr lang="en-US" dirty="0"/>
                  <a:t>The larger the sample sizes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the higher the power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𝛽</m:t>
                    </m:r>
                  </m:oMath>
                </a14:m>
                <a:r>
                  <a:rPr lang="en-US" dirty="0"/>
                  <a:t> of the test.</a:t>
                </a:r>
              </a:p>
              <a:p>
                <a:pPr lvl="1"/>
                <a:r>
                  <a:rPr lang="en-US" dirty="0"/>
                  <a:t>As the difference between means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en-US" dirty="0"/>
                  <a:t> grows bigger, the power of the two-sample t-test increases for fixed sample sizes.</a:t>
                </a:r>
              </a:p>
              <a:p>
                <a:pPr lvl="1"/>
                <a:r>
                  <a:rPr lang="en-US" dirty="0"/>
                  <a:t>Smaller population variances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r>
                  <a:rPr lang="en-US" dirty="0"/>
                  <a:t> lead to higher power.</a:t>
                </a:r>
              </a:p>
              <a:p>
                <a:pPr lvl="1"/>
                <a:r>
                  <a:rPr lang="en-US" dirty="0"/>
                  <a:t>Increasing the significance level (probability of committing a type I error) will increase the power for a fixed sample size.</a:t>
                </a:r>
              </a:p>
            </p:txBody>
          </p:sp>
        </mc:Choice>
        <mc:Fallback xmlns="">
          <p:sp>
            <p:nvSpPr>
              <p:cNvPr id="3" name="Content Placeholder 2">
                <a:extLst>
                  <a:ext uri="{FF2B5EF4-FFF2-40B4-BE49-F238E27FC236}">
                    <a16:creationId xmlns:a16="http://schemas.microsoft.com/office/drawing/2014/main" id="{58902E07-4F0B-4880-84AF-1DA56ECF1CA6}"/>
                  </a:ext>
                </a:extLst>
              </p:cNvPr>
              <p:cNvSpPr>
                <a:spLocks noGrp="1" noRot="1" noChangeAspect="1" noMove="1" noResize="1" noEditPoints="1" noAdjustHandles="1" noChangeArrowheads="1" noChangeShapeType="1" noTextEdit="1"/>
              </p:cNvSpPr>
              <p:nvPr>
                <p:ph idx="1"/>
              </p:nvPr>
            </p:nvSpPr>
            <p:spPr>
              <a:blipFill>
                <a:blip r:embed="rId2"/>
                <a:stretch>
                  <a:fillRect l="-1043"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4069516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E4AC-391B-4E8C-840C-D1B4F4725708}"/>
              </a:ext>
            </a:extLst>
          </p:cNvPr>
          <p:cNvSpPr>
            <a:spLocks noGrp="1"/>
          </p:cNvSpPr>
          <p:nvPr>
            <p:ph type="title"/>
          </p:nvPr>
        </p:nvSpPr>
        <p:spPr/>
        <p:txBody>
          <a:bodyPr/>
          <a:lstStyle/>
          <a:p>
            <a:r>
              <a:rPr lang="en-US" dirty="0"/>
              <a:t>Sample Size Formula When Comparing Two Means (Two-Sided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52C6D2-E9A7-4F2B-BB97-C44161B1D400}"/>
                  </a:ext>
                </a:extLst>
              </p:cNvPr>
              <p:cNvSpPr>
                <a:spLocks noGrp="1"/>
              </p:cNvSpPr>
              <p:nvPr>
                <p:ph idx="1"/>
              </p:nvPr>
            </p:nvSpPr>
            <p:spPr/>
            <p:txBody>
              <a:bodyPr/>
              <a:lstStyle/>
              <a:p>
                <a:pPr marL="0" indent="0">
                  <a:buNone/>
                </a:pPr>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2</m:t>
                                      </m:r>
                                    </m:den>
                                  </m:f>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r>
                                    <a:rPr lang="en-US" b="0" i="1" smtClean="0">
                                      <a:latin typeface="Cambria Math" panose="02040503050406030204" pitchFamily="18" charset="0"/>
                                    </a:rPr>
                                    <m:t>𝛽</m:t>
                                  </m:r>
                                </m:sub>
                              </m:sSub>
                            </m:e>
                          </m:d>
                        </m:num>
                        <m:den>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2</m:t>
                              </m:r>
                            </m:sup>
                          </m:sSup>
                        </m:den>
                      </m:f>
                    </m:oMath>
                  </m:oMathPara>
                </a14:m>
                <a:endParaRPr lang="en-US" dirty="0"/>
              </a:p>
              <a:p>
                <a:pPr marL="0" indent="0">
                  <a:buNone/>
                </a:pPr>
                <a:r>
                  <a:rPr lang="en-US" dirty="0"/>
                  <a:t>Where</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B952C6D2-E9A7-4F2B-BB97-C44161B1D400}"/>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59880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0FBC-ADA2-479B-AE82-D9F78130B4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FD3E066-B185-48FA-AAE8-82D5BCDD2EA8}"/>
              </a:ext>
            </a:extLst>
          </p:cNvPr>
          <p:cNvSpPr>
            <a:spLocks noGrp="1"/>
          </p:cNvSpPr>
          <p:nvPr>
            <p:ph idx="1"/>
          </p:nvPr>
        </p:nvSpPr>
        <p:spPr/>
        <p:txBody>
          <a:bodyPr>
            <a:normAutofit lnSpcReduction="10000"/>
          </a:bodyPr>
          <a:lstStyle/>
          <a:p>
            <a:r>
              <a:rPr lang="en-US" dirty="0"/>
              <a:t>Chapter 6 introduced hypothesis testing in the one-sample setting: one sample is obtained from a single population and the sample mean was compared to a hypothesized value of the mean. Practical applications more frequently involve comparing the means of two or more populations. For example: </a:t>
            </a:r>
          </a:p>
          <a:p>
            <a:pPr lvl="1"/>
            <a:r>
              <a:rPr lang="en-US" dirty="0">
                <a:solidFill>
                  <a:srgbClr val="7030A0"/>
                </a:solidFill>
              </a:rPr>
              <a:t>Compare the mean response of individuals on an experimental drug treatment to those taking a placebo. </a:t>
            </a:r>
          </a:p>
          <a:p>
            <a:pPr lvl="1"/>
            <a:r>
              <a:rPr lang="en-US" dirty="0">
                <a:solidFill>
                  <a:srgbClr val="7030A0"/>
                </a:solidFill>
              </a:rPr>
              <a:t>Compare birds living near a toxic waste site with birds living in a pristine area.</a:t>
            </a:r>
          </a:p>
          <a:p>
            <a:r>
              <a:rPr lang="en-US" dirty="0"/>
              <a:t>In this chapter, we introduce the hypothesis testing procedures for comparing two populations. Analysis of variance (</a:t>
            </a:r>
            <a:r>
              <a:rPr lang="en-US" dirty="0">
                <a:solidFill>
                  <a:srgbClr val="0070C0"/>
                </a:solidFill>
              </a:rPr>
              <a:t>ANOVA</a:t>
            </a:r>
            <a:r>
              <a:rPr lang="en-US" dirty="0"/>
              <a:t>) is the statistical tool for performing hypothesis testing to comparing more than two means and this is covered in </a:t>
            </a:r>
            <a:r>
              <a:rPr lang="en-US" dirty="0">
                <a:solidFill>
                  <a:srgbClr val="0070C0"/>
                </a:solidFill>
              </a:rPr>
              <a:t>Chapter 9</a:t>
            </a:r>
            <a:r>
              <a:rPr lang="en-US" dirty="0"/>
              <a:t>.</a:t>
            </a:r>
          </a:p>
        </p:txBody>
      </p:sp>
    </p:spTree>
    <p:extLst>
      <p:ext uri="{BB962C8B-B14F-4D97-AF65-F5344CB8AC3E}">
        <p14:creationId xmlns:p14="http://schemas.microsoft.com/office/powerpoint/2010/main" val="2977430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3E80-F7D3-4701-8FC6-DBCF4EBDDCD2}"/>
              </a:ext>
            </a:extLst>
          </p:cNvPr>
          <p:cNvSpPr>
            <a:spLocks noGrp="1"/>
          </p:cNvSpPr>
          <p:nvPr>
            <p:ph type="title"/>
          </p:nvPr>
        </p:nvSpPr>
        <p:spPr/>
        <p:txBody>
          <a:bodyPr/>
          <a:lstStyle/>
          <a:p>
            <a:r>
              <a:rPr lang="en-US" dirty="0"/>
              <a:t>Nonparametric Tests</a:t>
            </a:r>
          </a:p>
        </p:txBody>
      </p:sp>
      <p:sp>
        <p:nvSpPr>
          <p:cNvPr id="3" name="Content Placeholder 2">
            <a:extLst>
              <a:ext uri="{FF2B5EF4-FFF2-40B4-BE49-F238E27FC236}">
                <a16:creationId xmlns:a16="http://schemas.microsoft.com/office/drawing/2014/main" id="{60AE70E9-E26E-4D9C-B4C9-673E23C66516}"/>
              </a:ext>
            </a:extLst>
          </p:cNvPr>
          <p:cNvSpPr>
            <a:spLocks noGrp="1"/>
          </p:cNvSpPr>
          <p:nvPr>
            <p:ph idx="1"/>
          </p:nvPr>
        </p:nvSpPr>
        <p:spPr/>
        <p:txBody>
          <a:bodyPr>
            <a:normAutofit fontScale="92500" lnSpcReduction="10000"/>
          </a:bodyPr>
          <a:lstStyle/>
          <a:p>
            <a:r>
              <a:rPr lang="en-US" dirty="0"/>
              <a:t>The t-test procedures (one- or two-sample) rely on the normality assumption.</a:t>
            </a:r>
          </a:p>
          <a:p>
            <a:r>
              <a:rPr lang="en-US" dirty="0"/>
              <a:t>Since the t-test assumes a parametric form for the underlying distribution(s), it is called a parametric test.</a:t>
            </a:r>
          </a:p>
          <a:p>
            <a:r>
              <a:rPr lang="en-US" dirty="0"/>
              <a:t>Fortunately, the t-test is quite robust to modest deviations from normality.</a:t>
            </a:r>
          </a:p>
          <a:p>
            <a:r>
              <a:rPr lang="en-US" dirty="0"/>
              <a:t>For more severe violations of the normality assumption, nonparametric tests can be used!</a:t>
            </a:r>
          </a:p>
          <a:p>
            <a:r>
              <a:rPr lang="en-US" dirty="0"/>
              <a:t>Such nonparametric tests do not require that the underlying distribution(s) belong to a particular parametric family.</a:t>
            </a:r>
          </a:p>
          <a:p>
            <a:r>
              <a:rPr lang="en-US" dirty="0"/>
              <a:t>Nonparametric tests are typically based on the relative ranks of the sample observations.</a:t>
            </a:r>
          </a:p>
        </p:txBody>
      </p:sp>
    </p:spTree>
    <p:extLst>
      <p:ext uri="{BB962C8B-B14F-4D97-AF65-F5344CB8AC3E}">
        <p14:creationId xmlns:p14="http://schemas.microsoft.com/office/powerpoint/2010/main" val="107646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8760-6C09-4A22-9627-45CB3FBE4B1F}"/>
              </a:ext>
            </a:extLst>
          </p:cNvPr>
          <p:cNvSpPr>
            <a:spLocks noGrp="1"/>
          </p:cNvSpPr>
          <p:nvPr>
            <p:ph type="title"/>
          </p:nvPr>
        </p:nvSpPr>
        <p:spPr/>
        <p:txBody>
          <a:bodyPr/>
          <a:lstStyle/>
          <a:p>
            <a:r>
              <a:rPr lang="en-US" dirty="0"/>
              <a:t>Nonparametric Tests</a:t>
            </a:r>
          </a:p>
        </p:txBody>
      </p:sp>
      <p:graphicFrame>
        <p:nvGraphicFramePr>
          <p:cNvPr id="4" name="Content Placeholder 3">
            <a:extLst>
              <a:ext uri="{FF2B5EF4-FFF2-40B4-BE49-F238E27FC236}">
                <a16:creationId xmlns:a16="http://schemas.microsoft.com/office/drawing/2014/main" id="{A1F3742B-B19B-4D52-BE56-1D18A150B527}"/>
              </a:ext>
            </a:extLst>
          </p:cNvPr>
          <p:cNvGraphicFramePr>
            <a:graphicFrameLocks noGrp="1"/>
          </p:cNvGraphicFramePr>
          <p:nvPr>
            <p:ph idx="1"/>
            <p:extLst>
              <p:ext uri="{D42A27DB-BD31-4B8C-83A1-F6EECF244321}">
                <p14:modId xmlns:p14="http://schemas.microsoft.com/office/powerpoint/2010/main" val="2279991467"/>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90027461"/>
                    </a:ext>
                  </a:extLst>
                </a:gridCol>
                <a:gridCol w="3505200">
                  <a:extLst>
                    <a:ext uri="{9D8B030D-6E8A-4147-A177-3AD203B41FA5}">
                      <a16:colId xmlns:a16="http://schemas.microsoft.com/office/drawing/2014/main" val="3528775157"/>
                    </a:ext>
                  </a:extLst>
                </a:gridCol>
                <a:gridCol w="3505200">
                  <a:extLst>
                    <a:ext uri="{9D8B030D-6E8A-4147-A177-3AD203B41FA5}">
                      <a16:colId xmlns:a16="http://schemas.microsoft.com/office/drawing/2014/main" val="953788559"/>
                    </a:ext>
                  </a:extLst>
                </a:gridCol>
              </a:tblGrid>
              <a:tr h="370840">
                <a:tc>
                  <a:txBody>
                    <a:bodyPr/>
                    <a:lstStyle/>
                    <a:p>
                      <a:r>
                        <a:rPr lang="en-US" dirty="0"/>
                        <a:t>Scenario</a:t>
                      </a:r>
                    </a:p>
                  </a:txBody>
                  <a:tcPr/>
                </a:tc>
                <a:tc>
                  <a:txBody>
                    <a:bodyPr/>
                    <a:lstStyle/>
                    <a:p>
                      <a:r>
                        <a:rPr lang="en-US" dirty="0"/>
                        <a:t>Parametric test</a:t>
                      </a:r>
                    </a:p>
                  </a:txBody>
                  <a:tcPr/>
                </a:tc>
                <a:tc>
                  <a:txBody>
                    <a:bodyPr/>
                    <a:lstStyle/>
                    <a:p>
                      <a:r>
                        <a:rPr lang="en-US" dirty="0"/>
                        <a:t>Nonparametric test</a:t>
                      </a:r>
                    </a:p>
                  </a:txBody>
                  <a:tcPr/>
                </a:tc>
                <a:extLst>
                  <a:ext uri="{0D108BD9-81ED-4DB2-BD59-A6C34878D82A}">
                    <a16:rowId xmlns:a16="http://schemas.microsoft.com/office/drawing/2014/main" val="2057850225"/>
                  </a:ext>
                </a:extLst>
              </a:tr>
              <a:tr h="370840">
                <a:tc>
                  <a:txBody>
                    <a:bodyPr/>
                    <a:lstStyle/>
                    <a:p>
                      <a:r>
                        <a:rPr lang="en-US" dirty="0"/>
                        <a:t>One-sample</a:t>
                      </a:r>
                    </a:p>
                  </a:txBody>
                  <a:tcPr/>
                </a:tc>
                <a:tc>
                  <a:txBody>
                    <a:bodyPr/>
                    <a:lstStyle/>
                    <a:p>
                      <a:r>
                        <a:rPr lang="en-US" dirty="0"/>
                        <a:t>One-sample t-test</a:t>
                      </a:r>
                    </a:p>
                  </a:txBody>
                  <a:tcPr/>
                </a:tc>
                <a:tc>
                  <a:txBody>
                    <a:bodyPr/>
                    <a:lstStyle/>
                    <a:p>
                      <a:r>
                        <a:rPr lang="en-US" dirty="0"/>
                        <a:t>Wilcoxon signed rank test</a:t>
                      </a:r>
                    </a:p>
                  </a:txBody>
                  <a:tcPr/>
                </a:tc>
                <a:extLst>
                  <a:ext uri="{0D108BD9-81ED-4DB2-BD59-A6C34878D82A}">
                    <a16:rowId xmlns:a16="http://schemas.microsoft.com/office/drawing/2014/main" val="1876558486"/>
                  </a:ext>
                </a:extLst>
              </a:tr>
              <a:tr h="370840">
                <a:tc>
                  <a:txBody>
                    <a:bodyPr/>
                    <a:lstStyle/>
                    <a:p>
                      <a:r>
                        <a:rPr lang="en-US" dirty="0"/>
                        <a:t>Two-sample</a:t>
                      </a:r>
                    </a:p>
                  </a:txBody>
                  <a:tcPr/>
                </a:tc>
                <a:tc>
                  <a:txBody>
                    <a:bodyPr/>
                    <a:lstStyle/>
                    <a:p>
                      <a:r>
                        <a:rPr lang="en-US" dirty="0"/>
                        <a:t>Two-sample t-test</a:t>
                      </a:r>
                    </a:p>
                  </a:txBody>
                  <a:tcPr/>
                </a:tc>
                <a:tc>
                  <a:txBody>
                    <a:bodyPr/>
                    <a:lstStyle/>
                    <a:p>
                      <a:r>
                        <a:rPr lang="en-US" dirty="0"/>
                        <a:t>Wilcoxon rank sum test</a:t>
                      </a:r>
                    </a:p>
                  </a:txBody>
                  <a:tcPr/>
                </a:tc>
                <a:extLst>
                  <a:ext uri="{0D108BD9-81ED-4DB2-BD59-A6C34878D82A}">
                    <a16:rowId xmlns:a16="http://schemas.microsoft.com/office/drawing/2014/main" val="2320601705"/>
                  </a:ext>
                </a:extLst>
              </a:tr>
              <a:tr h="370840">
                <a:tc>
                  <a:txBody>
                    <a:bodyPr/>
                    <a:lstStyle/>
                    <a:p>
                      <a:r>
                        <a:rPr lang="en-US" dirty="0"/>
                        <a:t>Paired data</a:t>
                      </a:r>
                    </a:p>
                  </a:txBody>
                  <a:tcPr/>
                </a:tc>
                <a:tc>
                  <a:txBody>
                    <a:bodyPr/>
                    <a:lstStyle/>
                    <a:p>
                      <a:r>
                        <a:rPr lang="en-US" dirty="0"/>
                        <a:t>Paired t-test</a:t>
                      </a:r>
                    </a:p>
                  </a:txBody>
                  <a:tcPr/>
                </a:tc>
                <a:tc>
                  <a:txBody>
                    <a:bodyPr/>
                    <a:lstStyle/>
                    <a:p>
                      <a:r>
                        <a:rPr lang="en-US" dirty="0"/>
                        <a:t>Wilcoxon signed rank test, sign test</a:t>
                      </a:r>
                    </a:p>
                  </a:txBody>
                  <a:tcPr/>
                </a:tc>
                <a:extLst>
                  <a:ext uri="{0D108BD9-81ED-4DB2-BD59-A6C34878D82A}">
                    <a16:rowId xmlns:a16="http://schemas.microsoft.com/office/drawing/2014/main" val="3383690475"/>
                  </a:ext>
                </a:extLst>
              </a:tr>
              <a:tr h="370840">
                <a:tc>
                  <a:txBody>
                    <a:bodyPr/>
                    <a:lstStyle/>
                    <a:p>
                      <a:r>
                        <a:rPr lang="en-US" dirty="0"/>
                        <a:t>More than two samples</a:t>
                      </a:r>
                    </a:p>
                  </a:txBody>
                  <a:tcPr/>
                </a:tc>
                <a:tc>
                  <a:txBody>
                    <a:bodyPr/>
                    <a:lstStyle/>
                    <a:p>
                      <a:r>
                        <a:rPr lang="en-US" dirty="0"/>
                        <a:t>ANOVA/F-test</a:t>
                      </a:r>
                    </a:p>
                  </a:txBody>
                  <a:tcPr/>
                </a:tc>
                <a:tc>
                  <a:txBody>
                    <a:bodyPr/>
                    <a:lstStyle/>
                    <a:p>
                      <a:r>
                        <a:rPr lang="en-US" dirty="0"/>
                        <a:t>Kruskal-Wallis test</a:t>
                      </a:r>
                    </a:p>
                  </a:txBody>
                  <a:tcPr/>
                </a:tc>
                <a:extLst>
                  <a:ext uri="{0D108BD9-81ED-4DB2-BD59-A6C34878D82A}">
                    <a16:rowId xmlns:a16="http://schemas.microsoft.com/office/drawing/2014/main" val="1306986957"/>
                  </a:ext>
                </a:extLst>
              </a:tr>
            </a:tbl>
          </a:graphicData>
        </a:graphic>
      </p:graphicFrame>
    </p:spTree>
    <p:extLst>
      <p:ext uri="{BB962C8B-B14F-4D97-AF65-F5344CB8AC3E}">
        <p14:creationId xmlns:p14="http://schemas.microsoft.com/office/powerpoint/2010/main" val="772613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CA50-9E1F-4DC2-BEFE-B11F3E884319}"/>
              </a:ext>
            </a:extLst>
          </p:cNvPr>
          <p:cNvSpPr>
            <a:spLocks noGrp="1"/>
          </p:cNvSpPr>
          <p:nvPr>
            <p:ph type="title"/>
          </p:nvPr>
        </p:nvSpPr>
        <p:spPr/>
        <p:txBody>
          <a:bodyPr/>
          <a:lstStyle/>
          <a:p>
            <a:r>
              <a:rPr lang="en-US" dirty="0"/>
              <a:t>Paired t-test</a:t>
            </a:r>
          </a:p>
        </p:txBody>
      </p:sp>
      <p:sp>
        <p:nvSpPr>
          <p:cNvPr id="3" name="Content Placeholder 2">
            <a:extLst>
              <a:ext uri="{FF2B5EF4-FFF2-40B4-BE49-F238E27FC236}">
                <a16:creationId xmlns:a16="http://schemas.microsoft.com/office/drawing/2014/main" id="{AB82F781-7CAD-45DD-A03F-55FDEF784D93}"/>
              </a:ext>
            </a:extLst>
          </p:cNvPr>
          <p:cNvSpPr>
            <a:spLocks noGrp="1"/>
          </p:cNvSpPr>
          <p:nvPr>
            <p:ph idx="1"/>
          </p:nvPr>
        </p:nvSpPr>
        <p:spPr/>
        <p:txBody>
          <a:bodyPr>
            <a:normAutofit fontScale="85000" lnSpcReduction="20000"/>
          </a:bodyPr>
          <a:lstStyle/>
          <a:p>
            <a:r>
              <a:rPr lang="en-US" dirty="0"/>
              <a:t>A clinical trial is to be run to test the medication </a:t>
            </a:r>
            <a:r>
              <a:rPr lang="en-US" i="1" dirty="0"/>
              <a:t>captopril</a:t>
            </a:r>
            <a:r>
              <a:rPr lang="en-US" dirty="0"/>
              <a:t> for the treatment of hypertension.</a:t>
            </a:r>
          </a:p>
          <a:p>
            <a:r>
              <a:rPr lang="en-US" dirty="0"/>
              <a:t>How should the study be designed?</a:t>
            </a:r>
          </a:p>
          <a:p>
            <a:r>
              <a:rPr lang="en-US" dirty="0"/>
              <a:t>One possibility would be to enroll  subjects in the study and randomly assign subjects to one of two treatments: captopril or placebo.</a:t>
            </a:r>
          </a:p>
          <a:p>
            <a:r>
              <a:rPr lang="en-US" dirty="0"/>
              <a:t>Once the experiment is over, the data could be analyzed using a simple two-sample t-test to determine if captopril significantly differs from the placebo.</a:t>
            </a:r>
          </a:p>
          <a:p>
            <a:r>
              <a:rPr lang="en-US" dirty="0"/>
              <a:t>However, in experiments like this, there tends to be a lot of between subject variability.</a:t>
            </a:r>
          </a:p>
          <a:p>
            <a:r>
              <a:rPr lang="en-US" dirty="0"/>
              <a:t>If the actual effect of the captopril on blood pressure is small relative to this between subject variability, then the two-sample t-test may not be able to detect the drug’s effect!!</a:t>
            </a:r>
          </a:p>
          <a:p>
            <a:r>
              <a:rPr lang="en-US" dirty="0"/>
              <a:t>Is there a better way to design the study?</a:t>
            </a:r>
          </a:p>
        </p:txBody>
      </p:sp>
    </p:spTree>
    <p:extLst>
      <p:ext uri="{BB962C8B-B14F-4D97-AF65-F5344CB8AC3E}">
        <p14:creationId xmlns:p14="http://schemas.microsoft.com/office/powerpoint/2010/main" val="3698926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408B-5222-4BBA-9591-6A72354F7C00}"/>
              </a:ext>
            </a:extLst>
          </p:cNvPr>
          <p:cNvSpPr>
            <a:spLocks noGrp="1"/>
          </p:cNvSpPr>
          <p:nvPr>
            <p:ph type="title"/>
          </p:nvPr>
        </p:nvSpPr>
        <p:spPr/>
        <p:txBody>
          <a:bodyPr/>
          <a:lstStyle/>
          <a:p>
            <a:r>
              <a:rPr lang="en-US" dirty="0"/>
              <a:t>Paired t-test</a:t>
            </a:r>
          </a:p>
        </p:txBody>
      </p:sp>
      <p:sp>
        <p:nvSpPr>
          <p:cNvPr id="3" name="Content Placeholder 2">
            <a:extLst>
              <a:ext uri="{FF2B5EF4-FFF2-40B4-BE49-F238E27FC236}">
                <a16:creationId xmlns:a16="http://schemas.microsoft.com/office/drawing/2014/main" id="{804A76F9-D1A8-4DAF-95B3-707FFBB90D19}"/>
              </a:ext>
            </a:extLst>
          </p:cNvPr>
          <p:cNvSpPr>
            <a:spLocks noGrp="1"/>
          </p:cNvSpPr>
          <p:nvPr>
            <p:ph idx="1"/>
          </p:nvPr>
        </p:nvSpPr>
        <p:spPr/>
        <p:txBody>
          <a:bodyPr/>
          <a:lstStyle/>
          <a:p>
            <a:r>
              <a:rPr lang="en-US" dirty="0"/>
              <a:t>One way to factor out such variability is to use each subject as their own control!</a:t>
            </a:r>
          </a:p>
          <a:p>
            <a:r>
              <a:rPr lang="en-US" dirty="0"/>
              <a:t>In other words, we could take each subjects blood pressure before and after taking the drug.</a:t>
            </a:r>
          </a:p>
          <a:p>
            <a:r>
              <a:rPr lang="en-US" dirty="0"/>
              <a:t>We could then perform our analysis on the paired differences (i.e., after – before).</a:t>
            </a:r>
          </a:p>
          <a:p>
            <a:r>
              <a:rPr lang="en-US" dirty="0"/>
              <a:t>Large negative differences would be evidence against the null hypothesis (i.e., no effect).</a:t>
            </a:r>
          </a:p>
        </p:txBody>
      </p:sp>
    </p:spTree>
    <p:extLst>
      <p:ext uri="{BB962C8B-B14F-4D97-AF65-F5344CB8AC3E}">
        <p14:creationId xmlns:p14="http://schemas.microsoft.com/office/powerpoint/2010/main" val="220392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7880-F97B-4857-8896-C774E2824C07}"/>
              </a:ext>
            </a:extLst>
          </p:cNvPr>
          <p:cNvSpPr>
            <a:spLocks noGrp="1"/>
          </p:cNvSpPr>
          <p:nvPr>
            <p:ph type="title"/>
          </p:nvPr>
        </p:nvSpPr>
        <p:spPr/>
        <p:txBody>
          <a:bodyPr/>
          <a:lstStyle/>
          <a:p>
            <a:r>
              <a:rPr lang="en-US" dirty="0"/>
              <a:t>Paired t-Test</a:t>
            </a:r>
          </a:p>
        </p:txBody>
      </p:sp>
      <p:graphicFrame>
        <p:nvGraphicFramePr>
          <p:cNvPr id="5" name="Content Placeholder 4">
            <a:extLst>
              <a:ext uri="{FF2B5EF4-FFF2-40B4-BE49-F238E27FC236}">
                <a16:creationId xmlns:a16="http://schemas.microsoft.com/office/drawing/2014/main" id="{4F93F0ED-05B7-4789-B639-E21C1385470B}"/>
              </a:ext>
            </a:extLst>
          </p:cNvPr>
          <p:cNvGraphicFramePr>
            <a:graphicFrameLocks noGrp="1"/>
          </p:cNvGraphicFramePr>
          <p:nvPr>
            <p:ph idx="1"/>
            <p:extLst>
              <p:ext uri="{D42A27DB-BD31-4B8C-83A1-F6EECF244321}">
                <p14:modId xmlns:p14="http://schemas.microsoft.com/office/powerpoint/2010/main" val="3933707094"/>
              </p:ext>
            </p:extLst>
          </p:nvPr>
        </p:nvGraphicFramePr>
        <p:xfrm>
          <a:off x="2004905" y="2236432"/>
          <a:ext cx="2716566" cy="4023360"/>
        </p:xfrm>
        <a:graphic>
          <a:graphicData uri="http://schemas.openxmlformats.org/drawingml/2006/table">
            <a:tbl>
              <a:tblPr/>
              <a:tblGrid>
                <a:gridCol w="905522">
                  <a:extLst>
                    <a:ext uri="{9D8B030D-6E8A-4147-A177-3AD203B41FA5}">
                      <a16:colId xmlns:a16="http://schemas.microsoft.com/office/drawing/2014/main" val="2609837792"/>
                    </a:ext>
                  </a:extLst>
                </a:gridCol>
                <a:gridCol w="905522">
                  <a:extLst>
                    <a:ext uri="{9D8B030D-6E8A-4147-A177-3AD203B41FA5}">
                      <a16:colId xmlns:a16="http://schemas.microsoft.com/office/drawing/2014/main" val="3210661558"/>
                    </a:ext>
                  </a:extLst>
                </a:gridCol>
                <a:gridCol w="905522">
                  <a:extLst>
                    <a:ext uri="{9D8B030D-6E8A-4147-A177-3AD203B41FA5}">
                      <a16:colId xmlns:a16="http://schemas.microsoft.com/office/drawing/2014/main" val="2031781577"/>
                    </a:ext>
                  </a:extLst>
                </a:gridCol>
              </a:tblGrid>
              <a:tr h="182880">
                <a:tc>
                  <a:txBody>
                    <a:bodyPr/>
                    <a:lstStyle/>
                    <a:p>
                      <a:pPr algn="ctr" fontAlgn="b"/>
                      <a:r>
                        <a:rPr lang="en-US" sz="1600" b="1" i="0" u="none" strike="noStrike" dirty="0">
                          <a:solidFill>
                            <a:srgbClr val="000000"/>
                          </a:solidFill>
                          <a:effectLst/>
                          <a:latin typeface="Calibri" panose="020F0502020204030204" pitchFamily="34" charset="0"/>
                        </a:rPr>
                        <a:t>Before</a:t>
                      </a: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b="1" i="0" u="none" strike="noStrike" dirty="0">
                          <a:solidFill>
                            <a:srgbClr val="000000"/>
                          </a:solidFill>
                          <a:effectLst/>
                          <a:latin typeface="Calibri" panose="020F0502020204030204" pitchFamily="34" charset="0"/>
                        </a:rPr>
                        <a:t>After</a:t>
                      </a: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600" b="1" i="0" u="none" strike="noStrike" dirty="0">
                          <a:solidFill>
                            <a:srgbClr val="000000"/>
                          </a:solidFill>
                          <a:effectLst/>
                          <a:latin typeface="Calibri" panose="020F0502020204030204" pitchFamily="34" charset="0"/>
                        </a:rPr>
                        <a:t>Difference</a:t>
                      </a: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50446116"/>
                  </a:ext>
                </a:extLst>
              </a:tr>
              <a:tr h="182880">
                <a:tc>
                  <a:txBody>
                    <a:bodyPr/>
                    <a:lstStyle/>
                    <a:p>
                      <a:pPr algn="ctr" fontAlgn="b"/>
                      <a:r>
                        <a:rPr lang="en-US" sz="1600" b="0" i="0" u="none" strike="noStrike" dirty="0">
                          <a:solidFill>
                            <a:srgbClr val="000000"/>
                          </a:solidFill>
                          <a:effectLst/>
                          <a:latin typeface="Calibri" panose="020F0502020204030204" pitchFamily="34" charset="0"/>
                        </a:rPr>
                        <a:t>210</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Calibri" panose="020F0502020204030204" pitchFamily="34" charset="0"/>
                        </a:rPr>
                        <a:t>201</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Calibri" panose="020F0502020204030204" pitchFamily="34" charset="0"/>
                        </a:rPr>
                        <a:t>9</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443163098"/>
                  </a:ext>
                </a:extLst>
              </a:tr>
              <a:tr h="182880">
                <a:tc>
                  <a:txBody>
                    <a:bodyPr/>
                    <a:lstStyle/>
                    <a:p>
                      <a:pPr algn="ctr" fontAlgn="b"/>
                      <a:r>
                        <a:rPr lang="en-US" sz="1600" b="0" i="0" u="none" strike="noStrike" dirty="0">
                          <a:solidFill>
                            <a:srgbClr val="000000"/>
                          </a:solidFill>
                          <a:effectLst/>
                          <a:latin typeface="Calibri" panose="020F0502020204030204" pitchFamily="34" charset="0"/>
                        </a:rPr>
                        <a:t>169</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165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extLst>
                  <a:ext uri="{0D108BD9-81ED-4DB2-BD59-A6C34878D82A}">
                    <a16:rowId xmlns:a16="http://schemas.microsoft.com/office/drawing/2014/main" val="4076766406"/>
                  </a:ext>
                </a:extLst>
              </a:tr>
              <a:tr h="182880">
                <a:tc>
                  <a:txBody>
                    <a:bodyPr/>
                    <a:lstStyle/>
                    <a:p>
                      <a:pPr algn="ctr" fontAlgn="b"/>
                      <a:r>
                        <a:rPr lang="en-US" sz="1600" b="0" i="0" u="none" strike="noStrike" dirty="0">
                          <a:solidFill>
                            <a:srgbClr val="000000"/>
                          </a:solidFill>
                          <a:effectLst/>
                          <a:latin typeface="Calibri" panose="020F0502020204030204" pitchFamily="34" charset="0"/>
                        </a:rPr>
                        <a:t>187</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166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21</a:t>
                      </a:r>
                    </a:p>
                  </a:txBody>
                  <a:tcPr marL="7620" marR="7620" marT="7620" marB="0" anchor="b">
                    <a:lnL>
                      <a:noFill/>
                    </a:lnL>
                    <a:lnR>
                      <a:noFill/>
                    </a:lnR>
                    <a:lnT>
                      <a:noFill/>
                    </a:lnT>
                    <a:lnB>
                      <a:noFill/>
                    </a:lnB>
                  </a:tcPr>
                </a:tc>
                <a:extLst>
                  <a:ext uri="{0D108BD9-81ED-4DB2-BD59-A6C34878D82A}">
                    <a16:rowId xmlns:a16="http://schemas.microsoft.com/office/drawing/2014/main" val="1659967612"/>
                  </a:ext>
                </a:extLst>
              </a:tr>
              <a:tr h="182880">
                <a:tc>
                  <a:txBody>
                    <a:bodyPr/>
                    <a:lstStyle/>
                    <a:p>
                      <a:pPr algn="ctr" fontAlgn="b"/>
                      <a:r>
                        <a:rPr lang="en-US" sz="1600" b="0" i="0" u="none" strike="noStrike" dirty="0">
                          <a:solidFill>
                            <a:srgbClr val="000000"/>
                          </a:solidFill>
                          <a:effectLst/>
                          <a:latin typeface="Calibri" panose="020F0502020204030204" pitchFamily="34" charset="0"/>
                        </a:rPr>
                        <a:t>160</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157</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extLst>
                  <a:ext uri="{0D108BD9-81ED-4DB2-BD59-A6C34878D82A}">
                    <a16:rowId xmlns:a16="http://schemas.microsoft.com/office/drawing/2014/main" val="2090702877"/>
                  </a:ext>
                </a:extLst>
              </a:tr>
              <a:tr h="182880">
                <a:tc>
                  <a:txBody>
                    <a:bodyPr/>
                    <a:lstStyle/>
                    <a:p>
                      <a:pPr algn="ctr" fontAlgn="b"/>
                      <a:r>
                        <a:rPr lang="en-US" sz="1600" b="0" i="0" u="none" strike="noStrike" dirty="0">
                          <a:solidFill>
                            <a:srgbClr val="000000"/>
                          </a:solidFill>
                          <a:effectLst/>
                          <a:latin typeface="Calibri" panose="020F0502020204030204" pitchFamily="34" charset="0"/>
                        </a:rPr>
                        <a:t>167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147</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20</a:t>
                      </a:r>
                    </a:p>
                  </a:txBody>
                  <a:tcPr marL="7620" marR="7620" marT="7620" marB="0" anchor="b">
                    <a:lnL>
                      <a:noFill/>
                    </a:lnL>
                    <a:lnR>
                      <a:noFill/>
                    </a:lnR>
                    <a:lnT>
                      <a:noFill/>
                    </a:lnT>
                    <a:lnB>
                      <a:noFill/>
                    </a:lnB>
                  </a:tcPr>
                </a:tc>
                <a:extLst>
                  <a:ext uri="{0D108BD9-81ED-4DB2-BD59-A6C34878D82A}">
                    <a16:rowId xmlns:a16="http://schemas.microsoft.com/office/drawing/2014/main" val="3206825005"/>
                  </a:ext>
                </a:extLst>
              </a:tr>
              <a:tr h="182880">
                <a:tc>
                  <a:txBody>
                    <a:bodyPr/>
                    <a:lstStyle/>
                    <a:p>
                      <a:pPr algn="ctr" fontAlgn="b"/>
                      <a:r>
                        <a:rPr lang="en-US" sz="1600" b="0" i="0" u="none" strike="noStrike" dirty="0">
                          <a:solidFill>
                            <a:srgbClr val="000000"/>
                          </a:solidFill>
                          <a:effectLst/>
                          <a:latin typeface="Calibri" panose="020F0502020204030204" pitchFamily="34" charset="0"/>
                        </a:rPr>
                        <a:t>176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145</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31</a:t>
                      </a:r>
                    </a:p>
                  </a:txBody>
                  <a:tcPr marL="7620" marR="7620" marT="7620" marB="0" anchor="b">
                    <a:lnL>
                      <a:noFill/>
                    </a:lnL>
                    <a:lnR>
                      <a:noFill/>
                    </a:lnR>
                    <a:lnT>
                      <a:noFill/>
                    </a:lnT>
                    <a:lnB>
                      <a:noFill/>
                    </a:lnB>
                  </a:tcPr>
                </a:tc>
                <a:extLst>
                  <a:ext uri="{0D108BD9-81ED-4DB2-BD59-A6C34878D82A}">
                    <a16:rowId xmlns:a16="http://schemas.microsoft.com/office/drawing/2014/main" val="3831878917"/>
                  </a:ext>
                </a:extLst>
              </a:tr>
              <a:tr h="182880">
                <a:tc>
                  <a:txBody>
                    <a:bodyPr/>
                    <a:lstStyle/>
                    <a:p>
                      <a:pPr algn="ctr" fontAlgn="b"/>
                      <a:r>
                        <a:rPr lang="en-US" sz="1600" b="0" i="0" u="none" strike="noStrike" dirty="0">
                          <a:solidFill>
                            <a:srgbClr val="000000"/>
                          </a:solidFill>
                          <a:effectLst/>
                          <a:latin typeface="Calibri" panose="020F0502020204030204" pitchFamily="34" charset="0"/>
                        </a:rPr>
                        <a:t>185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168</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extLst>
                  <a:ext uri="{0D108BD9-81ED-4DB2-BD59-A6C34878D82A}">
                    <a16:rowId xmlns:a16="http://schemas.microsoft.com/office/drawing/2014/main" val="1344593135"/>
                  </a:ext>
                </a:extLst>
              </a:tr>
              <a:tr h="182880">
                <a:tc>
                  <a:txBody>
                    <a:bodyPr/>
                    <a:lstStyle/>
                    <a:p>
                      <a:pPr algn="ctr" fontAlgn="b"/>
                      <a:r>
                        <a:rPr lang="en-US" sz="1600" b="0" i="0" u="none" strike="noStrike" dirty="0">
                          <a:solidFill>
                            <a:srgbClr val="000000"/>
                          </a:solidFill>
                          <a:effectLst/>
                          <a:latin typeface="Calibri" panose="020F0502020204030204" pitchFamily="34" charset="0"/>
                        </a:rPr>
                        <a:t>206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180</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extLst>
                  <a:ext uri="{0D108BD9-81ED-4DB2-BD59-A6C34878D82A}">
                    <a16:rowId xmlns:a16="http://schemas.microsoft.com/office/drawing/2014/main" val="1444760167"/>
                  </a:ext>
                </a:extLst>
              </a:tr>
              <a:tr h="182880">
                <a:tc>
                  <a:txBody>
                    <a:bodyPr/>
                    <a:lstStyle/>
                    <a:p>
                      <a:pPr algn="ctr" fontAlgn="b"/>
                      <a:r>
                        <a:rPr lang="en-US" sz="1600" b="0" i="0" u="none" strike="noStrike" dirty="0">
                          <a:solidFill>
                            <a:srgbClr val="000000"/>
                          </a:solidFill>
                          <a:effectLst/>
                          <a:latin typeface="Calibri" panose="020F0502020204030204" pitchFamily="34" charset="0"/>
                        </a:rPr>
                        <a:t>173</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147</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26</a:t>
                      </a:r>
                    </a:p>
                  </a:txBody>
                  <a:tcPr marL="7620" marR="7620" marT="7620" marB="0" anchor="b">
                    <a:lnL>
                      <a:noFill/>
                    </a:lnL>
                    <a:lnR>
                      <a:noFill/>
                    </a:lnR>
                    <a:lnT>
                      <a:noFill/>
                    </a:lnT>
                    <a:lnB>
                      <a:noFill/>
                    </a:lnB>
                  </a:tcPr>
                </a:tc>
                <a:extLst>
                  <a:ext uri="{0D108BD9-81ED-4DB2-BD59-A6C34878D82A}">
                    <a16:rowId xmlns:a16="http://schemas.microsoft.com/office/drawing/2014/main" val="2485312018"/>
                  </a:ext>
                </a:extLst>
              </a:tr>
              <a:tr h="182880">
                <a:tc>
                  <a:txBody>
                    <a:bodyPr/>
                    <a:lstStyle/>
                    <a:p>
                      <a:pPr algn="ctr" fontAlgn="b"/>
                      <a:r>
                        <a:rPr lang="en-US" sz="1600" b="0" i="0" u="none" strike="noStrike" dirty="0">
                          <a:solidFill>
                            <a:srgbClr val="000000"/>
                          </a:solidFill>
                          <a:effectLst/>
                          <a:latin typeface="Calibri" panose="020F0502020204030204" pitchFamily="34" charset="0"/>
                        </a:rPr>
                        <a:t>146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136</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extLst>
                  <a:ext uri="{0D108BD9-81ED-4DB2-BD59-A6C34878D82A}">
                    <a16:rowId xmlns:a16="http://schemas.microsoft.com/office/drawing/2014/main" val="2770785551"/>
                  </a:ext>
                </a:extLst>
              </a:tr>
              <a:tr h="182880">
                <a:tc>
                  <a:txBody>
                    <a:bodyPr/>
                    <a:lstStyle/>
                    <a:p>
                      <a:pPr algn="ctr" fontAlgn="b"/>
                      <a:r>
                        <a:rPr lang="en-US" sz="1600" b="0" i="0" u="none" strike="noStrike" dirty="0">
                          <a:solidFill>
                            <a:srgbClr val="000000"/>
                          </a:solidFill>
                          <a:effectLst/>
                          <a:latin typeface="Calibri" panose="020F0502020204030204" pitchFamily="34" charset="0"/>
                        </a:rPr>
                        <a:t>174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151</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23</a:t>
                      </a:r>
                    </a:p>
                  </a:txBody>
                  <a:tcPr marL="7620" marR="7620" marT="7620" marB="0" anchor="b">
                    <a:lnL>
                      <a:noFill/>
                    </a:lnL>
                    <a:lnR>
                      <a:noFill/>
                    </a:lnR>
                    <a:lnT>
                      <a:noFill/>
                    </a:lnT>
                    <a:lnB>
                      <a:noFill/>
                    </a:lnB>
                  </a:tcPr>
                </a:tc>
                <a:extLst>
                  <a:ext uri="{0D108BD9-81ED-4DB2-BD59-A6C34878D82A}">
                    <a16:rowId xmlns:a16="http://schemas.microsoft.com/office/drawing/2014/main" val="964986060"/>
                  </a:ext>
                </a:extLst>
              </a:tr>
              <a:tr h="182880">
                <a:tc>
                  <a:txBody>
                    <a:bodyPr/>
                    <a:lstStyle/>
                    <a:p>
                      <a:pPr algn="ctr" fontAlgn="b"/>
                      <a:r>
                        <a:rPr lang="en-US" sz="1600" b="0" i="0" u="none" strike="noStrike" dirty="0">
                          <a:solidFill>
                            <a:srgbClr val="000000"/>
                          </a:solidFill>
                          <a:effectLst/>
                          <a:latin typeface="Calibri" panose="020F0502020204030204" pitchFamily="34" charset="0"/>
                        </a:rPr>
                        <a:t>201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168</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33</a:t>
                      </a:r>
                    </a:p>
                  </a:txBody>
                  <a:tcPr marL="7620" marR="7620" marT="7620" marB="0" anchor="b">
                    <a:lnL>
                      <a:noFill/>
                    </a:lnL>
                    <a:lnR>
                      <a:noFill/>
                    </a:lnR>
                    <a:lnT>
                      <a:noFill/>
                    </a:lnT>
                    <a:lnB>
                      <a:noFill/>
                    </a:lnB>
                  </a:tcPr>
                </a:tc>
                <a:extLst>
                  <a:ext uri="{0D108BD9-81ED-4DB2-BD59-A6C34878D82A}">
                    <a16:rowId xmlns:a16="http://schemas.microsoft.com/office/drawing/2014/main" val="91613023"/>
                  </a:ext>
                </a:extLst>
              </a:tr>
              <a:tr h="182880">
                <a:tc>
                  <a:txBody>
                    <a:bodyPr/>
                    <a:lstStyle/>
                    <a:p>
                      <a:pPr algn="ctr" fontAlgn="b"/>
                      <a:r>
                        <a:rPr lang="en-US" sz="1600" b="0" i="0" u="none" strike="noStrike" dirty="0">
                          <a:solidFill>
                            <a:srgbClr val="000000"/>
                          </a:solidFill>
                          <a:effectLst/>
                          <a:latin typeface="Calibri" panose="020F0502020204030204" pitchFamily="34" charset="0"/>
                        </a:rPr>
                        <a:t>198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179</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19</a:t>
                      </a:r>
                    </a:p>
                  </a:txBody>
                  <a:tcPr marL="7620" marR="7620" marT="7620" marB="0" anchor="b">
                    <a:lnL>
                      <a:noFill/>
                    </a:lnL>
                    <a:lnR>
                      <a:noFill/>
                    </a:lnR>
                    <a:lnT>
                      <a:noFill/>
                    </a:lnT>
                    <a:lnB>
                      <a:noFill/>
                    </a:lnB>
                  </a:tcPr>
                </a:tc>
                <a:extLst>
                  <a:ext uri="{0D108BD9-81ED-4DB2-BD59-A6C34878D82A}">
                    <a16:rowId xmlns:a16="http://schemas.microsoft.com/office/drawing/2014/main" val="2099262498"/>
                  </a:ext>
                </a:extLst>
              </a:tr>
              <a:tr h="182880">
                <a:tc>
                  <a:txBody>
                    <a:bodyPr/>
                    <a:lstStyle/>
                    <a:p>
                      <a:pPr algn="ctr" fontAlgn="b"/>
                      <a:r>
                        <a:rPr lang="en-US" sz="1600" b="0" i="0" u="none" strike="noStrike" dirty="0">
                          <a:solidFill>
                            <a:srgbClr val="000000"/>
                          </a:solidFill>
                          <a:effectLst/>
                          <a:latin typeface="Calibri" panose="020F0502020204030204" pitchFamily="34" charset="0"/>
                        </a:rPr>
                        <a:t>148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129</a:t>
                      </a:r>
                    </a:p>
                  </a:txBody>
                  <a:tcPr marL="7620" marR="7620" marT="7620"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19</a:t>
                      </a:r>
                    </a:p>
                  </a:txBody>
                  <a:tcPr marL="7620" marR="7620" marT="7620" marB="0" anchor="b">
                    <a:lnL>
                      <a:noFill/>
                    </a:lnL>
                    <a:lnR>
                      <a:noFill/>
                    </a:lnR>
                    <a:lnT>
                      <a:noFill/>
                    </a:lnT>
                    <a:lnB>
                      <a:noFill/>
                    </a:lnB>
                  </a:tcPr>
                </a:tc>
                <a:extLst>
                  <a:ext uri="{0D108BD9-81ED-4DB2-BD59-A6C34878D82A}">
                    <a16:rowId xmlns:a16="http://schemas.microsoft.com/office/drawing/2014/main" val="3208750859"/>
                  </a:ext>
                </a:extLst>
              </a:tr>
              <a:tr h="182880">
                <a:tc>
                  <a:txBody>
                    <a:bodyPr/>
                    <a:lstStyle/>
                    <a:p>
                      <a:pPr algn="ctr" fontAlgn="b"/>
                      <a:r>
                        <a:rPr lang="en-US" sz="1600" b="0" i="0" u="none" strike="noStrike" dirty="0">
                          <a:solidFill>
                            <a:srgbClr val="000000"/>
                          </a:solidFill>
                          <a:effectLst/>
                          <a:latin typeface="Calibri" panose="020F0502020204030204" pitchFamily="34" charset="0"/>
                        </a:rPr>
                        <a:t>154</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131</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23</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35035"/>
                  </a:ext>
                </a:extLst>
              </a:tr>
            </a:tbl>
          </a:graphicData>
        </a:graphic>
      </p:graphicFrame>
      <p:pic>
        <p:nvPicPr>
          <p:cNvPr id="3" name="Picture 2">
            <a:extLst>
              <a:ext uri="{FF2B5EF4-FFF2-40B4-BE49-F238E27FC236}">
                <a16:creationId xmlns:a16="http://schemas.microsoft.com/office/drawing/2014/main" id="{8D1CC116-B9C1-448C-9900-BF5317742B72}"/>
              </a:ext>
            </a:extLst>
          </p:cNvPr>
          <p:cNvPicPr>
            <a:picLocks noChangeAspect="1"/>
          </p:cNvPicPr>
          <p:nvPr/>
        </p:nvPicPr>
        <p:blipFill>
          <a:blip r:embed="rId2"/>
          <a:stretch>
            <a:fillRect/>
          </a:stretch>
        </p:blipFill>
        <p:spPr>
          <a:xfrm>
            <a:off x="5492864" y="1733512"/>
            <a:ext cx="5029200" cy="5029200"/>
          </a:xfrm>
          <a:prstGeom prst="rect">
            <a:avLst/>
          </a:prstGeom>
        </p:spPr>
      </p:pic>
    </p:spTree>
    <p:extLst>
      <p:ext uri="{BB962C8B-B14F-4D97-AF65-F5344CB8AC3E}">
        <p14:creationId xmlns:p14="http://schemas.microsoft.com/office/powerpoint/2010/main" val="261692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788A-7E2F-4726-A173-87B1E22F711A}"/>
              </a:ext>
            </a:extLst>
          </p:cNvPr>
          <p:cNvSpPr>
            <a:spLocks noGrp="1"/>
          </p:cNvSpPr>
          <p:nvPr>
            <p:ph type="title"/>
          </p:nvPr>
        </p:nvSpPr>
        <p:spPr/>
        <p:txBody>
          <a:bodyPr/>
          <a:lstStyle/>
          <a:p>
            <a:r>
              <a:rPr lang="en-US" dirty="0"/>
              <a:t>Paired 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BC06F1-2585-4986-82BC-82C0B1A26855}"/>
                  </a:ext>
                </a:extLst>
              </p:cNvPr>
              <p:cNvSpPr>
                <a:spLocks noGrp="1"/>
              </p:cNvSpPr>
              <p:nvPr>
                <p:ph idx="1"/>
              </p:nvPr>
            </p:nvSpPr>
            <p:spPr/>
            <p:txBody>
              <a:bodyPr/>
              <a:lstStyle/>
              <a:p>
                <a:r>
                  <a:rPr lang="en-US" dirty="0"/>
                  <a:t>Let the random 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represent the systolic blood pressure before taking captopril,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a:t> represent the systolic blood pressure after taking captopril, and define the difference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a:t>
                </a:r>
              </a:p>
              <a:p>
                <a:r>
                  <a:rPr lang="en-US" dirty="0"/>
                  <a:t>Denote the true mean difference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oMath>
                </a14:m>
                <a:r>
                  <a:rPr lang="en-US" dirty="0"/>
                  <a:t>.</a:t>
                </a:r>
              </a:p>
              <a:p>
                <a:r>
                  <a:rPr lang="en-US" dirty="0"/>
                  <a:t>We are interested in testing</a:t>
                </a:r>
                <a:br>
                  <a:rPr lang="en-US" dirty="0"/>
                </a:b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𝑑</m:t>
                        </m:r>
                      </m:sub>
                    </m:sSub>
                    <m:r>
                      <a:rPr lang="en-US" b="0" i="1" smtClean="0">
                        <a:latin typeface="Cambria Math" panose="02040503050406030204" pitchFamily="18" charset="0"/>
                      </a:rPr>
                      <m:t>=0    </m:t>
                    </m:r>
                    <m:r>
                      <a:rPr lang="en-US" b="0" i="1" smtClean="0">
                        <a:latin typeface="Cambria Math" panose="02040503050406030204" pitchFamily="18" charset="0"/>
                      </a:rPr>
                      <m:t>𝑣𝑠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𝑑</m:t>
                        </m:r>
                      </m:sub>
                    </m:sSub>
                    <m:r>
                      <a:rPr lang="en-US" b="0" i="1" smtClean="0">
                        <a:latin typeface="Cambria Math" panose="02040503050406030204" pitchFamily="18" charset="0"/>
                      </a:rPr>
                      <m:t>&lt;0</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08BC06F1-2585-4986-82BC-82C0B1A2685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526543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FC66-32FC-47AE-98C5-821E900B74EF}"/>
              </a:ext>
            </a:extLst>
          </p:cNvPr>
          <p:cNvSpPr>
            <a:spLocks noGrp="1"/>
          </p:cNvSpPr>
          <p:nvPr>
            <p:ph type="title"/>
          </p:nvPr>
        </p:nvSpPr>
        <p:spPr/>
        <p:txBody>
          <a:bodyPr/>
          <a:lstStyle/>
          <a:p>
            <a:r>
              <a:rPr lang="en-US" dirty="0"/>
              <a:t>Paired 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239F99-014B-448B-8B62-427334DD5969}"/>
                  </a:ext>
                </a:extLst>
              </p:cNvPr>
              <p:cNvSpPr>
                <a:spLocks noGrp="1"/>
              </p:cNvSpPr>
              <p:nvPr>
                <p:ph idx="1"/>
              </p:nvPr>
            </p:nvSpPr>
            <p:spPr/>
            <p:txBody>
              <a:bodyPr>
                <a:normAutofit lnSpcReduction="10000"/>
              </a:bodyPr>
              <a:lstStyle/>
              <a:p>
                <a:r>
                  <a:rPr lang="en-US" dirty="0"/>
                  <a:t>To test this hypothesis, we need to compute the sample 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a14:m>
                <a:r>
                  <a:rPr lang="en-US" dirty="0"/>
                  <a:t>) and standard deviation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𝑑</m:t>
                        </m:r>
                      </m:sub>
                    </m:sSub>
                  </m:oMath>
                </a14:m>
                <a:r>
                  <a:rPr lang="en-US" dirty="0"/>
                  <a:t>) using the observed differences.</a:t>
                </a:r>
              </a:p>
              <a:p>
                <a:r>
                  <a:rPr lang="en-US" dirty="0"/>
                  <a:t>Our test statistic is just the standardized differences:</a:t>
                </a:r>
                <a:br>
                  <a:rPr lang="en-US" dirty="0"/>
                </a:br>
                <a:br>
                  <a:rPr lang="en-US" dirty="0"/>
                </a:b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𝑑</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endParaRPr lang="en-US" dirty="0"/>
              </a:p>
              <a:p>
                <a:r>
                  <a:rPr lang="en-US" dirty="0"/>
                  <a:t>Assuming the differences follow an approximate normal distribution (or if the sample size is sufficiently large), we would reject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whenever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𝛼</m:t>
                        </m:r>
                      </m:sub>
                    </m:sSub>
                  </m:oMath>
                </a14:m>
                <a:endParaRPr lang="en-US" dirty="0"/>
              </a:p>
              <a:p>
                <a:r>
                  <a:rPr lang="en-US" dirty="0"/>
                  <a:t>In other words, the paired t-test is equivalent to a one-sample t-test on the observed differences!!</a:t>
                </a:r>
              </a:p>
            </p:txBody>
          </p:sp>
        </mc:Choice>
        <mc:Fallback>
          <p:sp>
            <p:nvSpPr>
              <p:cNvPr id="3" name="Content Placeholder 2">
                <a:extLst>
                  <a:ext uri="{FF2B5EF4-FFF2-40B4-BE49-F238E27FC236}">
                    <a16:creationId xmlns:a16="http://schemas.microsoft.com/office/drawing/2014/main" id="{7A239F99-014B-448B-8B62-427334DD5969}"/>
                  </a:ext>
                </a:extLst>
              </p:cNvPr>
              <p:cNvSpPr>
                <a:spLocks noGrp="1" noRot="1" noChangeAspect="1" noMove="1" noResize="1" noEditPoints="1" noAdjustHandles="1" noChangeArrowheads="1" noChangeShapeType="1" noTextEdit="1"/>
              </p:cNvSpPr>
              <p:nvPr>
                <p:ph idx="1"/>
              </p:nvPr>
            </p:nvSpPr>
            <p:spPr>
              <a:blipFill>
                <a:blip r:embed="rId2"/>
                <a:stretch>
                  <a:fillRect l="-1043" t="-2941" r="-1739" b="-3782"/>
                </a:stretch>
              </a:blipFill>
            </p:spPr>
            <p:txBody>
              <a:bodyPr/>
              <a:lstStyle/>
              <a:p>
                <a:r>
                  <a:rPr lang="en-US">
                    <a:noFill/>
                  </a:rPr>
                  <a:t> </a:t>
                </a:r>
              </a:p>
            </p:txBody>
          </p:sp>
        </mc:Fallback>
      </mc:AlternateContent>
    </p:spTree>
    <p:extLst>
      <p:ext uri="{BB962C8B-B14F-4D97-AF65-F5344CB8AC3E}">
        <p14:creationId xmlns:p14="http://schemas.microsoft.com/office/powerpoint/2010/main" val="142757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5DDB-C199-414B-9A36-72C71203E3F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E53D195-EAA0-42BA-BC6C-1969B161D746}"/>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9600" dirty="0"/>
              <a:t>Read chapter 7!!</a:t>
            </a:r>
          </a:p>
        </p:txBody>
      </p:sp>
    </p:spTree>
    <p:extLst>
      <p:ext uri="{BB962C8B-B14F-4D97-AF65-F5344CB8AC3E}">
        <p14:creationId xmlns:p14="http://schemas.microsoft.com/office/powerpoint/2010/main" val="47155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562-D043-41C4-AA45-4BFE90D12996}"/>
              </a:ext>
            </a:extLst>
          </p:cNvPr>
          <p:cNvSpPr>
            <a:spLocks noGrp="1"/>
          </p:cNvSpPr>
          <p:nvPr>
            <p:ph type="title"/>
          </p:nvPr>
        </p:nvSpPr>
        <p:spPr/>
        <p:txBody>
          <a:bodyPr/>
          <a:lstStyle/>
          <a:p>
            <a:r>
              <a:rPr lang="en-US" dirty="0"/>
              <a:t>Two-Sample t-Test for Independent Samples with Equal Variances</a:t>
            </a:r>
          </a:p>
        </p:txBody>
      </p:sp>
      <p:sp>
        <p:nvSpPr>
          <p:cNvPr id="3" name="Content Placeholder 2">
            <a:extLst>
              <a:ext uri="{FF2B5EF4-FFF2-40B4-BE49-F238E27FC236}">
                <a16:creationId xmlns:a16="http://schemas.microsoft.com/office/drawing/2014/main" id="{DECC73EE-8DE4-4FA1-B030-D61BA9412872}"/>
              </a:ext>
            </a:extLst>
          </p:cNvPr>
          <p:cNvSpPr>
            <a:spLocks noGrp="1"/>
          </p:cNvSpPr>
          <p:nvPr>
            <p:ph idx="1"/>
          </p:nvPr>
        </p:nvSpPr>
        <p:spPr/>
        <p:txBody>
          <a:bodyPr>
            <a:normAutofit lnSpcReduction="10000"/>
          </a:bodyPr>
          <a:lstStyle/>
          <a:p>
            <a:r>
              <a:rPr lang="en-US" dirty="0"/>
              <a:t>One of the most popular statistical testing procedures is the two sample t-test used for comparing the means of two populations.</a:t>
            </a:r>
          </a:p>
          <a:p>
            <a:r>
              <a:rPr lang="en-US" b="1" dirty="0"/>
              <a:t>Example:</a:t>
            </a:r>
            <a:r>
              <a:rPr lang="en-US" dirty="0"/>
              <a:t> A study was conducted to examine the effect of thermal pollution from a treatment plant on Asiatic clams (Corbicula </a:t>
            </a:r>
            <a:r>
              <a:rPr lang="en-US" dirty="0" err="1"/>
              <a:t>Fluminea</a:t>
            </a:r>
            <a:r>
              <a:rPr lang="en-US" dirty="0"/>
              <a:t>) in the water. A sample of clams was collected at the intake site where there was no thermal pollution and at a discharge site where there was thermal pollution. On of the variables that was measured on the length of the clams (in cm). The goal of the study was to determine if the thermal pollution was adversely affecting the growth of the clams and leading to smaller sizes on average. (Data collected by J. Booker, 1997.)</a:t>
            </a:r>
          </a:p>
        </p:txBody>
      </p:sp>
    </p:spTree>
    <p:extLst>
      <p:ext uri="{BB962C8B-B14F-4D97-AF65-F5344CB8AC3E}">
        <p14:creationId xmlns:p14="http://schemas.microsoft.com/office/powerpoint/2010/main" val="7093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0D27-DEE1-4380-B2AD-1663526C833E}"/>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155F35-2242-4FC2-86D8-F5780B7B51CC}"/>
                  </a:ext>
                </a:extLst>
              </p:cNvPr>
              <p:cNvSpPr>
                <a:spLocks noGrp="1"/>
              </p:cNvSpPr>
              <p:nvPr>
                <p:ph idx="1"/>
              </p:nvPr>
            </p:nvSpPr>
            <p:spPr/>
            <p:txBody>
              <a:bodyPr/>
              <a:lstStyle/>
              <a:p>
                <a:r>
                  <a:rPr lang="en-US" dirty="0"/>
                  <a:t>Consider two populations to be compared in terms of a particular variable </a:t>
                </a:r>
                <a14:m>
                  <m:oMath xmlns:m="http://schemas.openxmlformats.org/officeDocument/2006/math">
                    <m:r>
                      <a:rPr lang="en-US" i="1" dirty="0" smtClean="0">
                        <a:latin typeface="Cambria Math" panose="02040503050406030204" pitchFamily="18" charset="0"/>
                      </a:rPr>
                      <m:t>𝑋</m:t>
                    </m:r>
                  </m:oMath>
                </a14:m>
                <a:r>
                  <a:rPr lang="en-US" dirty="0"/>
                  <a:t>. Let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2</m:t>
                        </m:r>
                      </m:sub>
                    </m:sSub>
                  </m:oMath>
                </a14:m>
                <a:r>
                  <a:rPr lang="en-US" dirty="0"/>
                  <a:t> denote the means of the two populations and let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𝜎</m:t>
                        </m:r>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𝜎</m:t>
                        </m:r>
                      </m:e>
                      <m:sub>
                        <m:r>
                          <a:rPr lang="en-US" b="0" i="1" dirty="0" smtClean="0">
                            <a:latin typeface="Cambria Math" panose="02040503050406030204" pitchFamily="18" charset="0"/>
                          </a:rPr>
                          <m:t>2</m:t>
                        </m:r>
                      </m:sub>
                    </m:sSub>
                  </m:oMath>
                </a14:m>
                <a:r>
                  <a:rPr lang="en-US" dirty="0"/>
                  <a:t> denote the standard deviations for the two populations respectively. </a:t>
                </a:r>
              </a:p>
              <a:p>
                <a:r>
                  <a:rPr lang="en-US" dirty="0"/>
                  <a:t>In the clam example, the two populations are clams at the pristine site and the polluted site. The variable </a:t>
                </a:r>
                <a14:m>
                  <m:oMath xmlns:m="http://schemas.openxmlformats.org/officeDocument/2006/math">
                    <m:r>
                      <a:rPr lang="en-US" i="1" dirty="0" smtClean="0">
                        <a:latin typeface="Cambria Math" panose="02040503050406030204" pitchFamily="18" charset="0"/>
                      </a:rPr>
                      <m:t>𝑋</m:t>
                    </m:r>
                  </m:oMath>
                </a14:m>
                <a:r>
                  <a:rPr lang="en-US" dirty="0"/>
                  <a:t> is the length of the clams.</a:t>
                </a:r>
              </a:p>
            </p:txBody>
          </p:sp>
        </mc:Choice>
        <mc:Fallback xmlns="">
          <p:sp>
            <p:nvSpPr>
              <p:cNvPr id="3" name="Content Placeholder 2">
                <a:extLst>
                  <a:ext uri="{FF2B5EF4-FFF2-40B4-BE49-F238E27FC236}">
                    <a16:creationId xmlns:a16="http://schemas.microsoft.com/office/drawing/2014/main" id="{DA155F35-2242-4FC2-86D8-F5780B7B51C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0921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0D27-DEE1-4380-B2AD-1663526C833E}"/>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155F35-2242-4FC2-86D8-F5780B7B51CC}"/>
                  </a:ext>
                </a:extLst>
              </p:cNvPr>
              <p:cNvSpPr>
                <a:spLocks noGrp="1"/>
              </p:cNvSpPr>
              <p:nvPr>
                <p:ph idx="1"/>
              </p:nvPr>
            </p:nvSpPr>
            <p:spPr/>
            <p:txBody>
              <a:bodyPr/>
              <a:lstStyle/>
              <a:p>
                <a:r>
                  <a:rPr lang="en-US" dirty="0"/>
                  <a:t>Generally, interest lies in comparing the means of the two populations. The null hypothesis of the test is that the two population means are equal:</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endParaRPr lang="en-US" dirty="0"/>
              </a:p>
              <a:p>
                <a:r>
                  <a:rPr lang="en-US" dirty="0"/>
                  <a:t>One or two-sided alternative hypotheses can be specified depending on the nature of the problem:</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≠0</m:t>
                            </m:r>
                            <m:r>
                              <m:rPr>
                                <m:nor/>
                              </m:rPr>
                              <a:rPr lang="en-US" b="0" i="0" smtClean="0">
                                <a:latin typeface="Cambria Math" panose="02040503050406030204" pitchFamily="18" charset="0"/>
                              </a:rPr>
                              <m:t>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&lt;0</m:t>
                            </m:r>
                            <m:r>
                              <m:rPr>
                                <m:nor/>
                              </m:rPr>
                              <a:rPr lang="en-US" dirty="0" smtClean="0"/>
                              <m:t>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&gt;0</m:t>
                            </m:r>
                            <m:r>
                              <m:rPr>
                                <m:nor/>
                              </m:rPr>
                              <a:rPr lang="en-US" dirty="0"/>
                              <m:t> </m:t>
                            </m:r>
                          </m:e>
                        </m:eqArr>
                      </m:e>
                    </m:d>
                  </m:oMath>
                </a14:m>
                <a:endParaRPr lang="en-US" dirty="0"/>
              </a:p>
            </p:txBody>
          </p:sp>
        </mc:Choice>
        <mc:Fallback xmlns="">
          <p:sp>
            <p:nvSpPr>
              <p:cNvPr id="3" name="Content Placeholder 2">
                <a:extLst>
                  <a:ext uri="{FF2B5EF4-FFF2-40B4-BE49-F238E27FC236}">
                    <a16:creationId xmlns:a16="http://schemas.microsoft.com/office/drawing/2014/main" id="{DA155F35-2242-4FC2-86D8-F5780B7B51CC}"/>
                  </a:ext>
                </a:extLst>
              </p:cNvPr>
              <p:cNvSpPr>
                <a:spLocks noGrp="1" noRot="1" noChangeAspect="1" noMove="1" noResize="1" noEditPoints="1" noAdjustHandles="1" noChangeArrowheads="1" noChangeShapeType="1" noTextEdit="1"/>
              </p:cNvSpPr>
              <p:nvPr>
                <p:ph idx="1"/>
              </p:nvPr>
            </p:nvSpPr>
            <p:spPr>
              <a:blipFill>
                <a:blip r:embed="rId3"/>
                <a:stretch>
                  <a:fillRect l="-1043"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159482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4319-3AE1-4AF5-8533-A0C5545D6B03}"/>
              </a:ext>
            </a:extLst>
          </p:cNvPr>
          <p:cNvSpPr>
            <a:spLocks noGrp="1"/>
          </p:cNvSpPr>
          <p:nvPr>
            <p:ph type="title"/>
          </p:nvPr>
        </p:nvSpPr>
        <p:spPr/>
        <p:txBody>
          <a:bodyPr/>
          <a:lstStyle/>
          <a:p>
            <a:r>
              <a:rPr lang="en-US" dirty="0"/>
              <a:t>Clam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8F01E3-FA0F-4EA3-BEBD-CA589B342E4F}"/>
                  </a:ext>
                </a:extLst>
              </p:cNvPr>
              <p:cNvSpPr>
                <a:spLocks noGrp="1"/>
              </p:cNvSpPr>
              <p:nvPr>
                <p:ph idx="1"/>
              </p:nvPr>
            </p:nvSpPr>
            <p:spPr/>
            <p:txBody>
              <a:bodyPr>
                <a:normAutofit lnSpcReduction="10000"/>
              </a:bodyPr>
              <a:lstStyle/>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oMath>
                </a14:m>
                <a:r>
                  <a:rPr lang="en-US" dirty="0"/>
                  <a:t> denote the mean clam length at the intake site and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en-US" dirty="0"/>
                  <a:t> denote the mean length at the discharge site. Then the null hypothesis is </a:t>
                </a:r>
              </a:p>
              <a:p>
                <a:pPr marL="0" indent="0" algn="ctr">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𝐻</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i="1" dirty="0" smtClean="0">
                          <a:latin typeface="Cambria Math" panose="02040503050406030204" pitchFamily="18" charset="0"/>
                        </a:rPr>
                        <m:t>0</m:t>
                      </m:r>
                    </m:oMath>
                  </m:oMathPara>
                </a14:m>
                <a:br>
                  <a:rPr lang="en-US" dirty="0"/>
                </a:br>
                <a:endParaRPr lang="en-US" dirty="0"/>
              </a:p>
              <a:p>
                <a:r>
                  <a:rPr lang="en-US" dirty="0"/>
                  <a:t>Because we want to determine if the thermal pollution is retarding clam growth, the appropriate alternative hypothesis will be </a:t>
                </a:r>
                <a:br>
                  <a:rPr lang="en-US" dirty="0"/>
                </a:b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&gt;0</m:t>
                    </m:r>
                  </m:oMath>
                </a14:m>
                <a:endParaRPr lang="en-US" dirty="0"/>
              </a:p>
              <a:p>
                <a:r>
                  <a:rPr lang="en-US" dirty="0"/>
                  <a:t>Thus, the alternative hypothesis states that clams at the discharge site are shorter on average than clams at the intake site. In order to test the hypotheses above, random samples are obtained from each of the populations.</a:t>
                </a:r>
              </a:p>
            </p:txBody>
          </p:sp>
        </mc:Choice>
        <mc:Fallback xmlns="">
          <p:sp>
            <p:nvSpPr>
              <p:cNvPr id="3" name="Content Placeholder 2">
                <a:extLst>
                  <a:ext uri="{FF2B5EF4-FFF2-40B4-BE49-F238E27FC236}">
                    <a16:creationId xmlns:a16="http://schemas.microsoft.com/office/drawing/2014/main" id="{938F01E3-FA0F-4EA3-BEBD-CA589B342E4F}"/>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83708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49B6-808B-417A-9476-35889D97363D}"/>
              </a:ext>
            </a:extLst>
          </p:cNvPr>
          <p:cNvSpPr>
            <a:spLocks noGrp="1"/>
          </p:cNvSpPr>
          <p:nvPr>
            <p:ph type="title"/>
          </p:nvPr>
        </p:nvSpPr>
        <p:spPr/>
        <p:txBody>
          <a:bodyPr/>
          <a:lstStyle/>
          <a:p>
            <a:r>
              <a:rPr lang="en-US" dirty="0"/>
              <a:t>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52EC78-4981-44C2-93CF-5B09184830B6}"/>
                  </a:ext>
                </a:extLst>
              </p:cNvPr>
              <p:cNvSpPr>
                <a:spLocks noGrp="1"/>
              </p:cNvSpPr>
              <p:nvPr>
                <p:ph idx="1"/>
              </p:nvPr>
            </p:nvSpPr>
            <p:spPr/>
            <p:txBody>
              <a:bodyPr/>
              <a:lstStyle/>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denote the sample sizes obtained from the two populations.</a:t>
                </a:r>
              </a:p>
              <a:p>
                <a:r>
                  <a:rPr lang="en-US" dirty="0"/>
                  <a:t>Let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dirty="0"/>
                  <a:t> represent the sample mean and standard deviation of the sample obtained the first population.</a:t>
                </a:r>
              </a:p>
              <a:p>
                <a:r>
                  <a:rPr lang="en-US" dirty="0"/>
                  <a:t>Let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2</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lang="en-US" dirty="0"/>
                  <a:t> represent the sample mean and standard deviation of the sample obtained the second population.</a:t>
                </a:r>
              </a:p>
              <a:p>
                <a:endParaRPr lang="en-US" dirty="0"/>
              </a:p>
            </p:txBody>
          </p:sp>
        </mc:Choice>
        <mc:Fallback xmlns="">
          <p:sp>
            <p:nvSpPr>
              <p:cNvPr id="3" name="Content Placeholder 2">
                <a:extLst>
                  <a:ext uri="{FF2B5EF4-FFF2-40B4-BE49-F238E27FC236}">
                    <a16:creationId xmlns:a16="http://schemas.microsoft.com/office/drawing/2014/main" id="{CA52EC78-4981-44C2-93CF-5B09184830B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5873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6AF5-8089-4AE0-B0FB-BCC1FA465730}"/>
              </a:ext>
            </a:extLst>
          </p:cNvPr>
          <p:cNvSpPr>
            <a:spLocks noGrp="1"/>
          </p:cNvSpPr>
          <p:nvPr>
            <p:ph type="title"/>
          </p:nvPr>
        </p:nvSpPr>
        <p:spPr/>
        <p:txBody>
          <a:bodyPr/>
          <a:lstStyle/>
          <a:p>
            <a:r>
              <a:rPr lang="en-US" dirty="0"/>
              <a:t>Clam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FBD389-324E-4580-806E-F1F2B85560C0}"/>
                  </a:ext>
                </a:extLst>
              </p:cNvPr>
              <p:cNvSpPr>
                <a:spLocks noGrp="1"/>
              </p:cNvSpPr>
              <p:nvPr>
                <p:ph idx="1"/>
              </p:nvPr>
            </p:nvSpPr>
            <p:spPr/>
            <p:txBody>
              <a:bodyPr>
                <a:normAutofit/>
              </a:bodyPr>
              <a:lstStyle/>
              <a:p>
                <a:r>
                  <a:rPr lang="en-US" dirty="0"/>
                  <a:t>For the clam data, we have: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mean length of the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=24</m:t>
                    </m:r>
                  </m:oMath>
                </a14:m>
                <a:r>
                  <a:rPr lang="en-US" dirty="0"/>
                  <a:t> clams at the discharge site is less than the mean length of the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=25</m:t>
                    </m:r>
                  </m:oMath>
                </a14:m>
                <a:r>
                  <a:rPr lang="en-US" dirty="0"/>
                  <a:t> clams at the intake site. The question of interest is whether or not this difference is statistically significant.</a:t>
                </a:r>
              </a:p>
            </p:txBody>
          </p:sp>
        </mc:Choice>
        <mc:Fallback xmlns="">
          <p:sp>
            <p:nvSpPr>
              <p:cNvPr id="3" name="Content Placeholder 2">
                <a:extLst>
                  <a:ext uri="{FF2B5EF4-FFF2-40B4-BE49-F238E27FC236}">
                    <a16:creationId xmlns:a16="http://schemas.microsoft.com/office/drawing/2014/main" id="{7BFBD389-324E-4580-806E-F1F2B85560C0}"/>
                  </a:ext>
                </a:extLst>
              </p:cNvPr>
              <p:cNvSpPr>
                <a:spLocks noGrp="1" noRot="1" noChangeAspect="1" noMove="1" noResize="1" noEditPoints="1" noAdjustHandles="1" noChangeArrowheads="1" noChangeShapeType="1" noTextEdit="1"/>
              </p:cNvSpPr>
              <p:nvPr>
                <p:ph idx="1"/>
              </p:nvPr>
            </p:nvSpPr>
            <p:spPr>
              <a:blipFill>
                <a:blip r:embed="rId2"/>
                <a:stretch>
                  <a:fillRect l="-1043" t="-2241" r="-1565" b="-3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33C4F34-AA4C-4782-B426-89FB2DBF00B9}"/>
                  </a:ext>
                </a:extLst>
              </p:cNvPr>
              <p:cNvGraphicFramePr>
                <a:graphicFrameLocks noGrp="1"/>
              </p:cNvGraphicFramePr>
              <p:nvPr>
                <p:extLst>
                  <p:ext uri="{D42A27DB-BD31-4B8C-83A1-F6EECF244321}">
                    <p14:modId xmlns:p14="http://schemas.microsoft.com/office/powerpoint/2010/main" val="4162828150"/>
                  </p:ext>
                </p:extLst>
              </p:nvPr>
            </p:nvGraphicFramePr>
            <p:xfrm>
              <a:off x="2032000" y="273443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67662169"/>
                        </a:ext>
                      </a:extLst>
                    </a:gridCol>
                    <a:gridCol w="4064000">
                      <a:extLst>
                        <a:ext uri="{9D8B030D-6E8A-4147-A177-3AD203B41FA5}">
                          <a16:colId xmlns:a16="http://schemas.microsoft.com/office/drawing/2014/main" val="64682336"/>
                        </a:ext>
                      </a:extLst>
                    </a:gridCol>
                  </a:tblGrid>
                  <a:tr h="370840">
                    <a:tc>
                      <a:txBody>
                        <a:bodyPr/>
                        <a:lstStyle/>
                        <a:p>
                          <a:r>
                            <a:rPr lang="en-US" dirty="0"/>
                            <a:t>Intake</a:t>
                          </a:r>
                        </a:p>
                      </a:txBody>
                      <a:tcPr/>
                    </a:tc>
                    <a:tc>
                      <a:txBody>
                        <a:bodyPr/>
                        <a:lstStyle/>
                        <a:p>
                          <a:r>
                            <a:rPr lang="en-US" dirty="0"/>
                            <a:t>Discharge</a:t>
                          </a:r>
                        </a:p>
                      </a:txBody>
                      <a:tcPr/>
                    </a:tc>
                    <a:extLst>
                      <a:ext uri="{0D108BD9-81ED-4DB2-BD59-A6C34878D82A}">
                        <a16:rowId xmlns:a16="http://schemas.microsoft.com/office/drawing/2014/main" val="104825943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=25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=24</m:t>
                                </m:r>
                              </m:oMath>
                            </m:oMathPara>
                          </a14:m>
                          <a:endParaRPr lang="en-US" dirty="0"/>
                        </a:p>
                      </a:txBody>
                      <a:tcPr/>
                    </a:tc>
                    <a:extLst>
                      <a:ext uri="{0D108BD9-81ED-4DB2-BD59-A6C34878D82A}">
                        <a16:rowId xmlns:a16="http://schemas.microsoft.com/office/drawing/2014/main" val="65850944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1</m:t>
                                    </m:r>
                                  </m:sub>
                                </m:sSub>
                                <m:r>
                                  <a:rPr lang="en-US" b="0" i="1" smtClean="0">
                                    <a:latin typeface="Cambria Math" panose="02040503050406030204" pitchFamily="18" charset="0"/>
                                  </a:rPr>
                                  <m:t>=7.09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2</m:t>
                                    </m:r>
                                  </m:sub>
                                </m:sSub>
                                <m:r>
                                  <a:rPr lang="en-US" b="0" i="1" smtClean="0">
                                    <a:latin typeface="Cambria Math" panose="02040503050406030204" pitchFamily="18" charset="0"/>
                                  </a:rPr>
                                  <m:t>=6.84</m:t>
                                </m:r>
                              </m:oMath>
                            </m:oMathPara>
                          </a14:m>
                          <a:endParaRPr lang="en-US" dirty="0"/>
                        </a:p>
                      </a:txBody>
                      <a:tcPr/>
                    </a:tc>
                    <a:extLst>
                      <a:ext uri="{0D108BD9-81ED-4DB2-BD59-A6C34878D82A}">
                        <a16:rowId xmlns:a16="http://schemas.microsoft.com/office/drawing/2014/main" val="49024822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=0.347</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=0.467</m:t>
                                </m:r>
                              </m:oMath>
                            </m:oMathPara>
                          </a14:m>
                          <a:endParaRPr lang="en-US" dirty="0"/>
                        </a:p>
                      </a:txBody>
                      <a:tcPr/>
                    </a:tc>
                    <a:extLst>
                      <a:ext uri="{0D108BD9-81ED-4DB2-BD59-A6C34878D82A}">
                        <a16:rowId xmlns:a16="http://schemas.microsoft.com/office/drawing/2014/main" val="821624801"/>
                      </a:ext>
                    </a:extLst>
                  </a:tr>
                </a:tbl>
              </a:graphicData>
            </a:graphic>
          </p:graphicFrame>
        </mc:Choice>
        <mc:Fallback xmlns="">
          <p:graphicFrame>
            <p:nvGraphicFramePr>
              <p:cNvPr id="6" name="Table 5">
                <a:extLst>
                  <a:ext uri="{FF2B5EF4-FFF2-40B4-BE49-F238E27FC236}">
                    <a16:creationId xmlns:a16="http://schemas.microsoft.com/office/drawing/2014/main" id="{633C4F34-AA4C-4782-B426-89FB2DBF00B9}"/>
                  </a:ext>
                </a:extLst>
              </p:cNvPr>
              <p:cNvGraphicFramePr>
                <a:graphicFrameLocks noGrp="1"/>
              </p:cNvGraphicFramePr>
              <p:nvPr>
                <p:extLst>
                  <p:ext uri="{D42A27DB-BD31-4B8C-83A1-F6EECF244321}">
                    <p14:modId xmlns:p14="http://schemas.microsoft.com/office/powerpoint/2010/main" val="4162828150"/>
                  </p:ext>
                </p:extLst>
              </p:nvPr>
            </p:nvGraphicFramePr>
            <p:xfrm>
              <a:off x="2032000" y="273443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67662169"/>
                        </a:ext>
                      </a:extLst>
                    </a:gridCol>
                    <a:gridCol w="4064000">
                      <a:extLst>
                        <a:ext uri="{9D8B030D-6E8A-4147-A177-3AD203B41FA5}">
                          <a16:colId xmlns:a16="http://schemas.microsoft.com/office/drawing/2014/main" val="64682336"/>
                        </a:ext>
                      </a:extLst>
                    </a:gridCol>
                  </a:tblGrid>
                  <a:tr h="370840">
                    <a:tc>
                      <a:txBody>
                        <a:bodyPr/>
                        <a:lstStyle/>
                        <a:p>
                          <a:r>
                            <a:rPr lang="en-US" dirty="0"/>
                            <a:t>Intake</a:t>
                          </a:r>
                        </a:p>
                      </a:txBody>
                      <a:tcPr/>
                    </a:tc>
                    <a:tc>
                      <a:txBody>
                        <a:bodyPr/>
                        <a:lstStyle/>
                        <a:p>
                          <a:r>
                            <a:rPr lang="en-US" dirty="0"/>
                            <a:t>Discharge</a:t>
                          </a:r>
                        </a:p>
                      </a:txBody>
                      <a:tcPr/>
                    </a:tc>
                    <a:extLst>
                      <a:ext uri="{0D108BD9-81ED-4DB2-BD59-A6C34878D82A}">
                        <a16:rowId xmlns:a16="http://schemas.microsoft.com/office/drawing/2014/main" val="1048259438"/>
                      </a:ext>
                    </a:extLst>
                  </a:tr>
                  <a:tr h="370840">
                    <a:tc>
                      <a:txBody>
                        <a:bodyPr/>
                        <a:lstStyle/>
                        <a:p>
                          <a:endParaRPr lang="en-US"/>
                        </a:p>
                      </a:txBody>
                      <a:tcPr>
                        <a:blipFill>
                          <a:blip r:embed="rId3"/>
                          <a:stretch>
                            <a:fillRect l="-150" t="-108197" r="-100600" b="-203279"/>
                          </a:stretch>
                        </a:blipFill>
                      </a:tcPr>
                    </a:tc>
                    <a:tc>
                      <a:txBody>
                        <a:bodyPr/>
                        <a:lstStyle/>
                        <a:p>
                          <a:endParaRPr lang="en-US"/>
                        </a:p>
                      </a:txBody>
                      <a:tcPr>
                        <a:blipFill>
                          <a:blip r:embed="rId3"/>
                          <a:stretch>
                            <a:fillRect l="-100150" t="-108197" r="-600" b="-203279"/>
                          </a:stretch>
                        </a:blipFill>
                      </a:tcPr>
                    </a:tc>
                    <a:extLst>
                      <a:ext uri="{0D108BD9-81ED-4DB2-BD59-A6C34878D82A}">
                        <a16:rowId xmlns:a16="http://schemas.microsoft.com/office/drawing/2014/main" val="658509445"/>
                      </a:ext>
                    </a:extLst>
                  </a:tr>
                  <a:tr h="370840">
                    <a:tc>
                      <a:txBody>
                        <a:bodyPr/>
                        <a:lstStyle/>
                        <a:p>
                          <a:endParaRPr lang="en-US"/>
                        </a:p>
                      </a:txBody>
                      <a:tcPr>
                        <a:blipFill>
                          <a:blip r:embed="rId3"/>
                          <a:stretch>
                            <a:fillRect l="-150" t="-208197" r="-100600" b="-103279"/>
                          </a:stretch>
                        </a:blipFill>
                      </a:tcPr>
                    </a:tc>
                    <a:tc>
                      <a:txBody>
                        <a:bodyPr/>
                        <a:lstStyle/>
                        <a:p>
                          <a:endParaRPr lang="en-US"/>
                        </a:p>
                      </a:txBody>
                      <a:tcPr>
                        <a:blipFill>
                          <a:blip r:embed="rId3"/>
                          <a:stretch>
                            <a:fillRect l="-100150" t="-208197" r="-600" b="-103279"/>
                          </a:stretch>
                        </a:blipFill>
                      </a:tcPr>
                    </a:tc>
                    <a:extLst>
                      <a:ext uri="{0D108BD9-81ED-4DB2-BD59-A6C34878D82A}">
                        <a16:rowId xmlns:a16="http://schemas.microsoft.com/office/drawing/2014/main" val="490248222"/>
                      </a:ext>
                    </a:extLst>
                  </a:tr>
                  <a:tr h="370840">
                    <a:tc>
                      <a:txBody>
                        <a:bodyPr/>
                        <a:lstStyle/>
                        <a:p>
                          <a:endParaRPr lang="en-US"/>
                        </a:p>
                      </a:txBody>
                      <a:tcPr>
                        <a:blipFill>
                          <a:blip r:embed="rId3"/>
                          <a:stretch>
                            <a:fillRect l="-150" t="-308197" r="-100600" b="-3279"/>
                          </a:stretch>
                        </a:blipFill>
                      </a:tcPr>
                    </a:tc>
                    <a:tc>
                      <a:txBody>
                        <a:bodyPr/>
                        <a:lstStyle/>
                        <a:p>
                          <a:endParaRPr lang="en-US"/>
                        </a:p>
                      </a:txBody>
                      <a:tcPr>
                        <a:blipFill>
                          <a:blip r:embed="rId3"/>
                          <a:stretch>
                            <a:fillRect l="-100150" t="-308197" r="-600" b="-3279"/>
                          </a:stretch>
                        </a:blipFill>
                      </a:tcPr>
                    </a:tc>
                    <a:extLst>
                      <a:ext uri="{0D108BD9-81ED-4DB2-BD59-A6C34878D82A}">
                        <a16:rowId xmlns:a16="http://schemas.microsoft.com/office/drawing/2014/main" val="821624801"/>
                      </a:ext>
                    </a:extLst>
                  </a:tr>
                </a:tbl>
              </a:graphicData>
            </a:graphic>
          </p:graphicFrame>
        </mc:Fallback>
      </mc:AlternateContent>
    </p:spTree>
    <p:extLst>
      <p:ext uri="{BB962C8B-B14F-4D97-AF65-F5344CB8AC3E}">
        <p14:creationId xmlns:p14="http://schemas.microsoft.com/office/powerpoint/2010/main" val="208954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A785-0D22-42FC-9EBD-45448A496736}"/>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577CFB-631C-427E-8993-C160E66D5FFB}"/>
                  </a:ext>
                </a:extLst>
              </p:cNvPr>
              <p:cNvSpPr>
                <a:spLocks noGrp="1"/>
              </p:cNvSpPr>
              <p:nvPr>
                <p:ph idx="1"/>
              </p:nvPr>
            </p:nvSpPr>
            <p:spPr/>
            <p:txBody>
              <a:bodyPr/>
              <a:lstStyle/>
              <a:p>
                <a:r>
                  <a:rPr lang="en-US" dirty="0"/>
                  <a:t>In order to determine if the data support or contradict the null hypothesis of equal means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dirty="0"/>
                  <a:t>), it is natural to examine the difference in the sample means: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oMath>
                </a14:m>
                <a:r>
                  <a:rPr lang="en-US" dirty="0"/>
                  <a:t>.</a:t>
                </a:r>
              </a:p>
              <a:p>
                <a:r>
                  <a:rPr lang="en-US" dirty="0"/>
                  <a:t>Some facts:</a:t>
                </a:r>
              </a:p>
              <a:p>
                <a:pPr marL="914400" lvl="1" indent="-457200">
                  <a:buFont typeface="+mj-lt"/>
                  <a:buAutoNum type="arabicPeriod"/>
                </a:pPr>
                <a:r>
                  <a:rPr lang="en-US" b="0" dirty="0"/>
                  <a:t>Unbiasedness: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endParaRPr lang="en-US" dirty="0"/>
              </a:p>
              <a:p>
                <a:pPr marL="914400" lvl="1" indent="-457200">
                  <a:buFont typeface="+mj-lt"/>
                  <a:buAutoNum type="arabicPeriod"/>
                </a:pPr>
                <a:r>
                  <a:rPr lang="en-US" dirty="0"/>
                  <a:t>Assuming independent samples: </a:t>
                </a:r>
                <a14:m>
                  <m:oMath xmlns:m="http://schemas.openxmlformats.org/officeDocument/2006/math">
                    <m:r>
                      <m:rPr>
                        <m:sty m:val="p"/>
                      </m:rPr>
                      <a:rPr lang="en-US" b="0" i="0" smtClean="0">
                        <a:latin typeface="Cambria Math" panose="02040503050406030204" pitchFamily="18" charset="0"/>
                      </a:rPr>
                      <m:t>Var</m:t>
                    </m:r>
                    <m:d>
                      <m:dPr>
                        <m:begChr m:val="["/>
                        <m:endChr m:val="]"/>
                        <m:ctrlPr>
                          <a:rPr lang="en-US" b="0" i="1"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oMath>
                </a14:m>
                <a:endParaRPr lang="en-US" dirty="0"/>
              </a:p>
              <a:p>
                <a:pPr marL="914400" lvl="1" indent="-457200">
                  <a:buFont typeface="+mj-lt"/>
                  <a:buAutoNum type="arabicPeriod"/>
                </a:pPr>
                <a:r>
                  <a:rPr lang="en-US" dirty="0"/>
                  <a:t>CLT: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d>
                  </m:oMath>
                </a14:m>
                <a:endParaRPr lang="en-US" dirty="0"/>
              </a:p>
              <a:p>
                <a:pPr marL="914400" lvl="1" indent="-45720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D1577CFB-631C-427E-8993-C160E66D5FFB}"/>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707670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1662</Words>
  <Application>Microsoft Office PowerPoint</Application>
  <PresentationFormat>Widescreen</PresentationFormat>
  <Paragraphs>199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STT 6300</vt:lpstr>
      <vt:lpstr>Introduction</vt:lpstr>
      <vt:lpstr>Two-Sample t-Test for Independent Samples with Equal Variances</vt:lpstr>
      <vt:lpstr>Two-Sample t-Test for Independent Samples with Equal Variances</vt:lpstr>
      <vt:lpstr>Two-Sample t-Test for Independent Samples with Equal Variances</vt:lpstr>
      <vt:lpstr>Clam Example</vt:lpstr>
      <vt:lpstr>Notation</vt:lpstr>
      <vt:lpstr>Clam Example</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Unequal Variances</vt:lpstr>
      <vt:lpstr>Clam Example</vt:lpstr>
      <vt:lpstr>Sample Size and Power When Comparing Two Means</vt:lpstr>
      <vt:lpstr>Sample Size Formula When Comparing Two Means (Two-Sided Test)</vt:lpstr>
      <vt:lpstr>Nonparametric Tests</vt:lpstr>
      <vt:lpstr>Nonparametric Tests</vt:lpstr>
      <vt:lpstr>Paired t-test</vt:lpstr>
      <vt:lpstr>Paired t-test</vt:lpstr>
      <vt:lpstr>Paired t-Test</vt:lpstr>
      <vt:lpstr>Paired t-test</vt:lpstr>
      <vt:lpstr>Paired t-test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 6300</dc:title>
  <dc:creator>Brandon Greenwell</dc:creator>
  <cp:lastModifiedBy>Brandon Greenwell</cp:lastModifiedBy>
  <cp:revision>37</cp:revision>
  <dcterms:created xsi:type="dcterms:W3CDTF">2017-10-22T22:21:00Z</dcterms:created>
  <dcterms:modified xsi:type="dcterms:W3CDTF">2017-10-29T21:13:55Z</dcterms:modified>
</cp:coreProperties>
</file>