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42803750" cx="30275200"/>
  <p:notesSz cx="6794500" cy="9931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117">
          <p15:clr>
            <a:srgbClr val="A4A3A4"/>
          </p15:clr>
        </p15:guide>
        <p15:guide id="2" pos="963">
          <p15:clr>
            <a:srgbClr val="A4A3A4"/>
          </p15:clr>
        </p15:guide>
        <p15:guide id="3" pos="18108">
          <p15:clr>
            <a:srgbClr val="A4A3A4"/>
          </p15:clr>
        </p15:guide>
        <p15:guide id="4" pos="9536">
          <p15:clr>
            <a:srgbClr val="A4A3A4"/>
          </p15:clr>
        </p15:guide>
        <p15:guide id="5" orient="horz" pos="2259">
          <p15:clr>
            <a:srgbClr val="A4A3A4"/>
          </p15:clr>
        </p15:guide>
        <p15:guide id="6" pos="9150">
          <p15:clr>
            <a:srgbClr val="A4A3A4"/>
          </p15:clr>
        </p15:guide>
        <p15:guide id="7" pos="9898">
          <p15:clr>
            <a:srgbClr val="A4A3A4"/>
          </p15:clr>
        </p15:guide>
        <p15:guide id="8" orient="horz" pos="23902">
          <p15:clr>
            <a:srgbClr val="A4A3A4"/>
          </p15:clr>
        </p15:guide>
        <p15:guide id="9" orient="horz" pos="17587">
          <p15:clr>
            <a:srgbClr val="A4A3A4"/>
          </p15:clr>
        </p15:guide>
        <p15:guide id="10" orient="horz" pos="2595">
          <p15:clr>
            <a:srgbClr val="A4A3A4"/>
          </p15:clr>
        </p15:guide>
        <p15:guide id="11" orient="horz" pos="251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AD57946-7749-4BA6-B079-18B56210DFB6}">
  <a:tblStyle styleId="{2AD57946-7749-4BA6-B079-18B56210DFB6}" styleName="Table_0">
    <a:wholeTbl>
      <a:tcTxStyle b="off" i="off">
        <a:font>
          <a:latin typeface="Cambria"/>
          <a:ea typeface="Cambria"/>
          <a:cs typeface="Cambri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mbria"/>
          <a:ea typeface="Cambria"/>
          <a:cs typeface="Cambri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mbria"/>
          <a:ea typeface="Cambria"/>
          <a:cs typeface="Cambri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mbria"/>
          <a:ea typeface="Cambria"/>
          <a:cs typeface="Cambri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mbria"/>
          <a:ea typeface="Cambria"/>
          <a:cs typeface="Cambri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117" orient="horz"/>
        <p:guide pos="963"/>
        <p:guide pos="18108"/>
        <p:guide pos="9536"/>
        <p:guide pos="2259" orient="horz"/>
        <p:guide pos="9150"/>
        <p:guide pos="9898"/>
        <p:guide pos="23902" orient="horz"/>
        <p:guide pos="17587" orient="horz"/>
        <p:guide pos="2595" orient="horz"/>
        <p:guide pos="2518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4283" cy="498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8645" y="0"/>
            <a:ext cx="2944283" cy="498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12975" y="1241425"/>
            <a:ext cx="2368550" cy="3351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33107"/>
            <a:ext cx="2944283" cy="4982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/>
          <p:nvPr>
            <p:ph idx="2" type="sldImg"/>
          </p:nvPr>
        </p:nvSpPr>
        <p:spPr>
          <a:xfrm>
            <a:off x="2212975" y="1241425"/>
            <a:ext cx="2368550" cy="3351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 txBox="1"/>
          <p:nvPr>
            <p:ph idx="12" type="sldNum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folie">
  <p:cSld name="Titelfoli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2081213" y="2279650"/>
            <a:ext cx="26112788" cy="827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68"/>
              <a:buFont typeface="Cambria"/>
              <a:buNone/>
              <a:defRPr b="0" i="0" sz="14567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vertikaler Text">
  <p:cSld name="Titel und vertikaler 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kaler Titel und Text">
  <p:cSld name="Vertikaler Titel und 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Inhalt">
  <p:cSld name="Titel und Inhal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47508" y="1595589"/>
            <a:ext cx="7824446" cy="2059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30864" y="749028"/>
            <a:ext cx="4194112" cy="3419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31778" y="1884151"/>
            <a:ext cx="1691210" cy="1149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220947" y="40050566"/>
            <a:ext cx="1144950" cy="100700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/>
        </p:nvSpPr>
        <p:spPr>
          <a:xfrm>
            <a:off x="24567722" y="40051544"/>
            <a:ext cx="4220339" cy="11060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090">
                <a:solidFill>
                  <a:srgbClr val="005AA9"/>
                </a:solidFill>
                <a:latin typeface="Cambria"/>
                <a:ea typeface="Cambria"/>
                <a:cs typeface="Cambria"/>
                <a:sym typeface="Cambria"/>
              </a:rPr>
              <a:t>www.denbi.de</a:t>
            </a:r>
            <a:endParaRPr sz="509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31">
                <a:solidFill>
                  <a:srgbClr val="005AA9"/>
                </a:solidFill>
                <a:latin typeface="Cambria"/>
                <a:ea typeface="Cambria"/>
                <a:cs typeface="Cambria"/>
                <a:sym typeface="Cambria"/>
              </a:rPr>
              <a:t> </a:t>
            </a:r>
            <a:endParaRPr sz="1696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schnittsüberschrift">
  <p:cSld name="Abschnittsüberschrif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">
  <p:cSld name="Zwei Inhalt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leich">
  <p:cSld name="Vergleich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r Titel">
  <p:cSld name="Nur Tite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r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 mit Beschriftung">
  <p:cSld name="Inhalt mit Beschriftung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 mit Beschriftung">
  <p:cSld name="Bild mit Beschriftung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2.jpg"/><Relationship Id="rId11" Type="http://schemas.openxmlformats.org/officeDocument/2006/relationships/image" Target="../media/image13.png"/><Relationship Id="rId10" Type="http://schemas.openxmlformats.org/officeDocument/2006/relationships/image" Target="../media/image11.png"/><Relationship Id="rId21" Type="http://schemas.openxmlformats.org/officeDocument/2006/relationships/image" Target="../media/image6.png"/><Relationship Id="rId13" Type="http://schemas.openxmlformats.org/officeDocument/2006/relationships/image" Target="../media/image9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1.png"/><Relationship Id="rId9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7" Type="http://schemas.openxmlformats.org/officeDocument/2006/relationships/hyperlink" Target="https://training.galaxyproject.org" TargetMode="External"/><Relationship Id="rId16" Type="http://schemas.openxmlformats.org/officeDocument/2006/relationships/hyperlink" Target="https://usegalaxy.eu" TargetMode="External"/><Relationship Id="rId5" Type="http://schemas.openxmlformats.org/officeDocument/2006/relationships/image" Target="../media/image4.png"/><Relationship Id="rId19" Type="http://schemas.openxmlformats.org/officeDocument/2006/relationships/image" Target="../media/image8.png"/><Relationship Id="rId6" Type="http://schemas.openxmlformats.org/officeDocument/2006/relationships/image" Target="../media/image3.jpg"/><Relationship Id="rId18" Type="http://schemas.openxmlformats.org/officeDocument/2006/relationships/image" Target="../media/image18.png"/><Relationship Id="rId7" Type="http://schemas.openxmlformats.org/officeDocument/2006/relationships/hyperlink" Target="https://academic.oup.com/nar/article-abstract/46/W1/W537/5001157" TargetMode="External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30" y="41035309"/>
            <a:ext cx="30275213" cy="176845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3"/>
          <p:cNvSpPr/>
          <p:nvPr/>
        </p:nvSpPr>
        <p:spPr>
          <a:xfrm>
            <a:off x="0" y="2956694"/>
            <a:ext cx="30276000" cy="54000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762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34" name="Google Shape;34;p13"/>
          <p:cNvGraphicFramePr/>
          <p:nvPr/>
        </p:nvGraphicFramePr>
        <p:xfrm>
          <a:off x="1452258" y="90494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{2AD57946-7749-4BA6-B079-18B56210DFB6}</a:tableStyleId>
              </a:tblPr>
              <a:tblGrid>
                <a:gridCol w="13080600"/>
              </a:tblGrid>
              <a:tr h="105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496"/>
                        </a:buClr>
                        <a:buSzPts val="4800"/>
                        <a:buFont typeface="Cambria"/>
                        <a:buNone/>
                      </a:pPr>
                      <a:r>
                        <a:rPr lang="de-DE" sz="4800">
                          <a:solidFill>
                            <a:srgbClr val="2F5496"/>
                          </a:solidFill>
                        </a:rPr>
                        <a:t>RBC Freiburg</a:t>
                      </a:r>
                      <a:endParaRPr b="1" i="0" sz="4800" u="none" cap="none" strike="noStrike">
                        <a:solidFill>
                          <a:srgbClr val="2F5496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4650" marB="254500" marR="129275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Google Shape;35;p13"/>
          <p:cNvGraphicFramePr/>
          <p:nvPr/>
        </p:nvGraphicFramePr>
        <p:xfrm>
          <a:off x="15708016" y="905031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{2AD57946-7749-4BA6-B079-18B56210DFB6}</a:tableStyleId>
              </a:tblPr>
              <a:tblGrid>
                <a:gridCol w="13080600"/>
              </a:tblGrid>
              <a:tr h="97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496"/>
                        </a:buClr>
                        <a:buSzPts val="4800"/>
                        <a:buFont typeface="Cambria"/>
                        <a:buNone/>
                      </a:pPr>
                      <a:r>
                        <a:rPr b="1" i="0" lang="de-DE" sz="4800" u="none" cap="none" strike="noStrike">
                          <a:solidFill>
                            <a:srgbClr val="2F5496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Progress report   </a:t>
                      </a:r>
                      <a:endParaRPr/>
                    </a:p>
                  </a:txBody>
                  <a:tcPr marT="64650" marB="254500" marR="129275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6" name="Google Shape;36;p13"/>
          <p:cNvSpPr txBox="1"/>
          <p:nvPr/>
        </p:nvSpPr>
        <p:spPr>
          <a:xfrm>
            <a:off x="8177460" y="41428116"/>
            <a:ext cx="5099700" cy="11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09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www.denbi.de </a:t>
            </a:r>
            <a:endParaRPr b="0" i="0" sz="509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131" u="none" cap="none" strike="noStrike">
                <a:solidFill>
                  <a:srgbClr val="005AA9"/>
                </a:solidFill>
                <a:latin typeface="Cambria"/>
                <a:ea typeface="Cambria"/>
                <a:cs typeface="Cambria"/>
                <a:sym typeface="Cambria"/>
              </a:rPr>
              <a:t>  </a:t>
            </a:r>
            <a:endParaRPr b="0" i="0" sz="1696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7" name="Google Shape;3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6833" y="41275700"/>
            <a:ext cx="1144951" cy="100700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" name="Google Shape;38;p13"/>
          <p:cNvGraphicFramePr/>
          <p:nvPr/>
        </p:nvGraphicFramePr>
        <p:xfrm>
          <a:off x="15712517" y="3489860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{2AD57946-7749-4BA6-B079-18B56210DFB6}</a:tableStyleId>
              </a:tblPr>
              <a:tblGrid>
                <a:gridCol w="13080600"/>
              </a:tblGrid>
              <a:tr h="85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496"/>
                        </a:buClr>
                        <a:buSzPts val="4800"/>
                        <a:buFont typeface="Cambria"/>
                        <a:buNone/>
                      </a:pPr>
                      <a:r>
                        <a:rPr b="1" i="0" lang="de-DE" sz="4800" u="none" cap="none" strike="noStrike">
                          <a:solidFill>
                            <a:srgbClr val="2F5496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Publications  </a:t>
                      </a:r>
                      <a:endParaRPr/>
                    </a:p>
                  </a:txBody>
                  <a:tcPr marT="64650" marB="254500" marR="129275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Google Shape;39;p13"/>
          <p:cNvGraphicFramePr/>
          <p:nvPr/>
        </p:nvGraphicFramePr>
        <p:xfrm>
          <a:off x="15712509" y="22286373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{2AD57946-7749-4BA6-B079-18B56210DFB6}</a:tableStyleId>
              </a:tblPr>
              <a:tblGrid>
                <a:gridCol w="7158675"/>
              </a:tblGrid>
              <a:tr h="97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496"/>
                        </a:buClr>
                        <a:buSzPts val="4800"/>
                        <a:buFont typeface="Cambria"/>
                        <a:buNone/>
                      </a:pPr>
                      <a:r>
                        <a:rPr lang="de-DE" sz="4800">
                          <a:solidFill>
                            <a:srgbClr val="2F5496"/>
                          </a:solidFill>
                        </a:rPr>
                        <a:t>      </a:t>
                      </a:r>
                      <a:r>
                        <a:rPr b="1" i="0" lang="de-DE" sz="4800" u="none" cap="none" strike="noStrike">
                          <a:solidFill>
                            <a:srgbClr val="2F5496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Training</a:t>
                      </a:r>
                      <a:endParaRPr b="1" i="0" sz="4800" u="none" cap="none" strike="noStrike">
                        <a:solidFill>
                          <a:srgbClr val="2F5496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4650" marB="254500" marR="129275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Google Shape;40;p13"/>
          <p:cNvGraphicFramePr/>
          <p:nvPr/>
        </p:nvGraphicFramePr>
        <p:xfrm>
          <a:off x="1453955" y="191614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{2AD57946-7749-4BA6-B079-18B56210DFB6}</a:tableStyleId>
              </a:tblPr>
              <a:tblGrid>
                <a:gridCol w="13080600"/>
              </a:tblGrid>
              <a:tr h="886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496"/>
                        </a:buClr>
                        <a:buSzPts val="4800"/>
                        <a:buFont typeface="Cambria"/>
                        <a:buNone/>
                      </a:pPr>
                      <a:r>
                        <a:rPr lang="de-DE" sz="4800">
                          <a:solidFill>
                            <a:srgbClr val="2F5496"/>
                          </a:solidFill>
                        </a:rPr>
                        <a:t>S</a:t>
                      </a:r>
                      <a:r>
                        <a:rPr b="1" i="0" lang="de-DE" sz="4800" u="none" cap="none" strike="noStrike">
                          <a:solidFill>
                            <a:srgbClr val="2F5496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ervices</a:t>
                      </a:r>
                      <a:endParaRPr b="1" i="0" sz="4800" u="none" cap="none" strike="noStrike">
                        <a:solidFill>
                          <a:srgbClr val="2F5496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4650" marB="254500" marR="129275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1" name="Google Shape;4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39557" y="41204978"/>
            <a:ext cx="4066384" cy="1329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47508" y="519829"/>
            <a:ext cx="7824446" cy="2059438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3"/>
          <p:cNvSpPr txBox="1"/>
          <p:nvPr/>
        </p:nvSpPr>
        <p:spPr>
          <a:xfrm>
            <a:off x="1570047" y="6780444"/>
            <a:ext cx="2846840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0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Bérénice Batut, Anika Erxleben, Björn Grüning, Helena Rasche, Wolfgang Maier, Rolf Backofen </a:t>
            </a:r>
            <a:endParaRPr sz="40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0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Chair of Bioinformatics</a:t>
            </a:r>
            <a:r>
              <a:rPr lang="de-DE" sz="40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, University of Freiburg, Germany</a:t>
            </a:r>
            <a:endParaRPr sz="40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4" name="Google Shape;44;p13"/>
          <p:cNvGrpSpPr/>
          <p:nvPr/>
        </p:nvGrpSpPr>
        <p:grpSpPr>
          <a:xfrm>
            <a:off x="1214776" y="3728247"/>
            <a:ext cx="27800849" cy="2723400"/>
            <a:chOff x="1214776" y="3728247"/>
            <a:chExt cx="27800849" cy="2723400"/>
          </a:xfrm>
        </p:grpSpPr>
        <p:sp>
          <p:nvSpPr>
            <p:cNvPr id="45" name="Google Shape;45;p13"/>
            <p:cNvSpPr txBox="1"/>
            <p:nvPr/>
          </p:nvSpPr>
          <p:spPr>
            <a:xfrm>
              <a:off x="6540825" y="3728247"/>
              <a:ext cx="22474800" cy="27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-DE" sz="7200">
                  <a:solidFill>
                    <a:srgbClr val="005093"/>
                  </a:solidFill>
                  <a:latin typeface="Cambria"/>
                  <a:ea typeface="Cambria"/>
                  <a:cs typeface="Cambria"/>
                  <a:sym typeface="Cambria"/>
                </a:rPr>
                <a:t>RNA Bioinformatics Center</a:t>
              </a:r>
              <a:endParaRPr b="1" sz="7200">
                <a:solidFill>
                  <a:srgbClr val="005093"/>
                </a:solidFill>
                <a:latin typeface="Cambria"/>
                <a:ea typeface="Cambria"/>
                <a:cs typeface="Cambria"/>
                <a:sym typeface="Cambria"/>
              </a:endParaRPr>
            </a:p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-DE" sz="7200">
                  <a:solidFill>
                    <a:srgbClr val="005093"/>
                  </a:solidFill>
                  <a:latin typeface="Cambria"/>
                  <a:ea typeface="Cambria"/>
                  <a:cs typeface="Cambria"/>
                  <a:sym typeface="Cambria"/>
                </a:rPr>
                <a:t>Freiburg Galaxy Team</a:t>
              </a:r>
              <a:endParaRPr b="1" sz="7200">
                <a:solidFill>
                  <a:srgbClr val="005093"/>
                </a:solidFill>
                <a:latin typeface="Cambria"/>
                <a:ea typeface="Cambria"/>
                <a:cs typeface="Cambria"/>
                <a:sym typeface="Cambria"/>
              </a:endParaRPr>
            </a:p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1" sz="7200">
                <a:solidFill>
                  <a:srgbClr val="005093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6" name="Google Shape;46;p13"/>
            <p:cNvSpPr txBox="1"/>
            <p:nvPr/>
          </p:nvSpPr>
          <p:spPr>
            <a:xfrm>
              <a:off x="1214776" y="4163150"/>
              <a:ext cx="5099700" cy="16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-DE" sz="10000">
                  <a:solidFill>
                    <a:srgbClr val="005093"/>
                  </a:solidFill>
                  <a:latin typeface="Cambria"/>
                  <a:ea typeface="Cambria"/>
                  <a:cs typeface="Cambria"/>
                  <a:sym typeface="Cambria"/>
                </a:rPr>
                <a:t>RBC-FR</a:t>
              </a:r>
              <a:endParaRPr b="1" sz="10000">
                <a:solidFill>
                  <a:srgbClr val="005093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47" name="Google Shape;47;p13"/>
          <p:cNvSpPr txBox="1"/>
          <p:nvPr/>
        </p:nvSpPr>
        <p:spPr>
          <a:xfrm>
            <a:off x="24011500" y="4512450"/>
            <a:ext cx="5809500" cy="11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905">
                <a:solidFill>
                  <a:srgbClr val="005093"/>
                </a:solidFill>
                <a:latin typeface="Cambria"/>
                <a:ea typeface="Cambria"/>
                <a:cs typeface="Cambria"/>
                <a:sym typeface="Cambria"/>
              </a:rPr>
              <a:t>Fkz 031A538A</a:t>
            </a:r>
            <a:endParaRPr sz="6905">
              <a:solidFill>
                <a:srgbClr val="00509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" name="Google Shape;48;p13"/>
          <p:cNvSpPr txBox="1"/>
          <p:nvPr/>
        </p:nvSpPr>
        <p:spPr>
          <a:xfrm>
            <a:off x="15712525" y="10283800"/>
            <a:ext cx="13080600" cy="115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-DE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Services</a:t>
            </a:r>
            <a:endParaRPr sz="4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Opening of  the Freiburg Galaxy Server to </a:t>
            </a:r>
            <a:r>
              <a:rPr b="1"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all European </a:t>
            </a:r>
            <a:endParaRPr b="1"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researchers</a:t>
            </a:r>
            <a:r>
              <a:rPr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a huge step for open, accessible and reproducible research in Germany and Europe!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Launch of the </a:t>
            </a:r>
            <a:r>
              <a:rPr b="1"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ELIXIR </a:t>
            </a:r>
            <a:r>
              <a:rPr b="1"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Galaxy community</a:t>
            </a:r>
            <a:endParaRPr b="1"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Publication of the Bioconda manuscript in Nature Methods Recognition of Biocontainers as </a:t>
            </a:r>
            <a:r>
              <a:rPr b="1"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one pillar</a:t>
            </a:r>
            <a:r>
              <a:rPr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of the ELIXIR tools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Expansion of de.NBI Cloud FR </a:t>
            </a:r>
            <a:r>
              <a:rPr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 3.5k cores, 15TB RAM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Major events</a:t>
            </a:r>
            <a:endParaRPr sz="4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Galaxy User Conference (15.-16.03.18), Freiburg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&gt;120 participants. 3 continents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European Galaxy Days (19.-20.11.18), Freiburg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&gt;40 participants, 2 continents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	Galaxy Community Conference (1.-6.07.19), Freiburg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&gt;200 participants expected, 5 continents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-DE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Training (2017-2018)</a:t>
            </a:r>
            <a:endParaRPr sz="4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&gt;40 training events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&gt;1,500 trainees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49" name="Google Shape;49;p13"/>
          <p:cNvGraphicFramePr/>
          <p:nvPr/>
        </p:nvGraphicFramePr>
        <p:xfrm>
          <a:off x="1438546" y="38246563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{2AD57946-7749-4BA6-B079-18B56210DFB6}</a:tableStyleId>
              </a:tblPr>
              <a:tblGrid>
                <a:gridCol w="13080600"/>
              </a:tblGrid>
              <a:tr h="609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496"/>
                        </a:buClr>
                        <a:buSzPts val="4800"/>
                        <a:buFont typeface="Cambria"/>
                        <a:buNone/>
                      </a:pPr>
                      <a:r>
                        <a:rPr b="1" i="0" lang="de-DE" sz="4800" u="none" cap="none" strike="noStrike">
                          <a:solidFill>
                            <a:srgbClr val="2F5496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General information on the project </a:t>
                      </a:r>
                      <a:endParaRPr/>
                    </a:p>
                  </a:txBody>
                  <a:tcPr marT="64650" marB="254500" marR="129275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0" name="Google Shape;50;p13"/>
          <p:cNvSpPr txBox="1"/>
          <p:nvPr/>
        </p:nvSpPr>
        <p:spPr>
          <a:xfrm>
            <a:off x="1438700" y="39584400"/>
            <a:ext cx="13080600" cy="11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3.0 </a:t>
            </a:r>
            <a:r>
              <a:rPr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staff paid from de.NBI grant + 1 cloud staff 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+ 3.0 other staff involved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" name="Google Shape;51;p13"/>
          <p:cNvSpPr txBox="1"/>
          <p:nvPr/>
        </p:nvSpPr>
        <p:spPr>
          <a:xfrm>
            <a:off x="15708025" y="36042600"/>
            <a:ext cx="13080600" cy="48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Afgan, E. </a:t>
            </a:r>
            <a:r>
              <a:rPr i="1"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et al.</a:t>
            </a:r>
            <a:r>
              <a:rPr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(2018) </a:t>
            </a:r>
            <a:r>
              <a:rPr lang="de-DE" sz="1800">
                <a:solidFill>
                  <a:schemeClr val="dk1"/>
                </a:solidFill>
                <a:uFill>
                  <a:noFill/>
                </a:uFill>
                <a:latin typeface="Cambria"/>
                <a:ea typeface="Cambria"/>
                <a:cs typeface="Cambria"/>
                <a:sym typeface="Cambria"/>
                <a:hlinkClick r:id="rId7"/>
              </a:rPr>
              <a:t>The Galaxy platform for accessible, reproducible and collaborative biomedical analyses: 2018 update</a:t>
            </a:r>
            <a:r>
              <a:rPr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Nucleic Acids Research, 46.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Batut,B. </a:t>
            </a:r>
            <a:r>
              <a:rPr i="1"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et al.</a:t>
            </a:r>
            <a:r>
              <a:rPr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(2018) Community-Driven Data Analysis Training for Biology. </a:t>
            </a:r>
            <a:r>
              <a:rPr i="1"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Cell Systems</a:t>
            </a:r>
            <a:r>
              <a:rPr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b="1"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r>
              <a:rPr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752–758.e1.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Grüning, B. </a:t>
            </a:r>
            <a:r>
              <a:rPr i="1"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et al.</a:t>
            </a:r>
            <a:r>
              <a:rPr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(2018) Bioconda: sustainable and comprehensive software distribution for the life sciences. </a:t>
            </a:r>
            <a:r>
              <a:rPr i="1"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Nature Methods</a:t>
            </a:r>
            <a:r>
              <a:rPr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b="1"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15</a:t>
            </a:r>
            <a:r>
              <a:rPr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475–476.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Grüning, B. </a:t>
            </a:r>
            <a:r>
              <a:rPr i="1"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et al.</a:t>
            </a:r>
            <a:r>
              <a:rPr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(2018) Practical Computational Reproducibility in the Life Sciences. </a:t>
            </a:r>
            <a:r>
              <a:rPr i="1"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Cell Systems</a:t>
            </a:r>
            <a:r>
              <a:rPr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b="1"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r>
              <a:rPr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631–635.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Backofen,R. </a:t>
            </a:r>
            <a:r>
              <a:rPr i="1"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et al.</a:t>
            </a:r>
            <a:r>
              <a:rPr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(2017) RNA-bioinformatics: tools, services and databases for the analysis of RNA-based regulation. </a:t>
            </a:r>
            <a:r>
              <a:rPr i="1"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Journal of Biotechnology</a:t>
            </a:r>
            <a:r>
              <a:rPr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b="1"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261</a:t>
            </a:r>
            <a:r>
              <a:rPr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76–84.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Batut,B. and Grüning,B. (2017) ENASearch: A Python library for interacting with ENA’s API. </a:t>
            </a:r>
            <a:r>
              <a:rPr i="1"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Journal of Open Source Software</a:t>
            </a:r>
            <a:r>
              <a:rPr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b="1"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418.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Gruning, B.A. </a:t>
            </a:r>
            <a:r>
              <a:rPr i="1"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et al.</a:t>
            </a:r>
            <a:r>
              <a:rPr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(2017) Jupyter and Galaxy: Easing entry barriers into complex data analyses for biomedical researchers. </a:t>
            </a:r>
            <a:r>
              <a:rPr i="1"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PLoS Comput Biol</a:t>
            </a:r>
            <a:r>
              <a:rPr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b="1"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13</a:t>
            </a:r>
            <a:r>
              <a:rPr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e1005425.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Grüning, B. </a:t>
            </a:r>
            <a:r>
              <a:rPr i="1"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et al.</a:t>
            </a:r>
            <a:r>
              <a:rPr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(2017) The RNA workbench: best practices for RNA and high-throughput sequencing bioinformatics in Galaxy. </a:t>
            </a:r>
            <a:r>
              <a:rPr i="1"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Nucleic Acids Research</a:t>
            </a:r>
            <a:r>
              <a:rPr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b="1"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45</a:t>
            </a:r>
            <a:r>
              <a:rPr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W560–W566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Veiga Leprevost, F. da </a:t>
            </a:r>
            <a:r>
              <a:rPr i="1"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et al.</a:t>
            </a:r>
            <a:r>
              <a:rPr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(2017) BioContainers: an open-source and community-driven framework for software standardization. </a:t>
            </a:r>
            <a:r>
              <a:rPr i="1"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Bioinformatics</a:t>
            </a:r>
            <a:r>
              <a:rPr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b="1"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33</a:t>
            </a:r>
            <a:r>
              <a:rPr lang="de-DE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2580–2582.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688975" y="22392631"/>
            <a:ext cx="1144951" cy="687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9">
            <a:alphaModFix/>
          </a:blip>
          <a:srcRect b="4452" l="0" r="0" t="0"/>
          <a:stretch/>
        </p:blipFill>
        <p:spPr>
          <a:xfrm>
            <a:off x="814075" y="10791300"/>
            <a:ext cx="13720475" cy="768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52250" y="20733670"/>
            <a:ext cx="48768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15075" y="20591076"/>
            <a:ext cx="7824450" cy="509210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340800" y="22332588"/>
            <a:ext cx="5099700" cy="3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European</a:t>
            </a:r>
            <a:endParaRPr sz="4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Galaxy Server</a:t>
            </a:r>
            <a:endParaRPr sz="4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3,000 users</a:t>
            </a:r>
            <a:endParaRPr sz="4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2,000 tools</a:t>
            </a:r>
            <a:endParaRPr sz="4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875263" y="28303150"/>
            <a:ext cx="7704072" cy="4979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214775" y="30229900"/>
            <a:ext cx="1144951" cy="11256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2435925" y="30266467"/>
            <a:ext cx="50997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Virtualization</a:t>
            </a:r>
            <a:endParaRPr sz="4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214776" y="28646241"/>
            <a:ext cx="5099693" cy="829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214775" y="32012782"/>
            <a:ext cx="5099702" cy="110146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1329500" y="26032707"/>
            <a:ext cx="132987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Our flagship service is our Galaxy server (</a:t>
            </a:r>
            <a:r>
              <a:rPr lang="de-DE" sz="3600">
                <a:solidFill>
                  <a:schemeClr val="hlink"/>
                </a:solidFill>
                <a:uFill>
                  <a:noFill/>
                </a:uFill>
                <a:latin typeface="Cambria"/>
                <a:ea typeface="Cambria"/>
                <a:cs typeface="Cambria"/>
                <a:sym typeface="Cambria"/>
                <a:hlinkClick r:id="rId16"/>
              </a:rPr>
              <a:t>https://usegalaxy.eu</a:t>
            </a:r>
            <a:r>
              <a:rPr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 which is the </a:t>
            </a:r>
            <a:r>
              <a:rPr b="1"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biggest Galaxy instance in Europe</a:t>
            </a:r>
            <a:r>
              <a:rPr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and one of the biggest worldwide, powered by </a:t>
            </a:r>
            <a:r>
              <a:rPr b="1"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de.NBI cloud</a:t>
            </a:r>
            <a:r>
              <a:rPr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GDPR compliant.</a:t>
            </a:r>
            <a:endParaRPr sz="3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344900" y="33814737"/>
            <a:ext cx="13298700" cy="3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RBC Freiburg is actively involved in </a:t>
            </a:r>
            <a:r>
              <a:rPr b="1"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making software user- accessible and cloud-ready</a:t>
            </a:r>
            <a:r>
              <a:rPr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We joined and are leading the Bioconda and Biocontainers communities, to fix the software deployment problem once and for all. 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We also developed Galaxy Docker, a </a:t>
            </a:r>
            <a:r>
              <a:rPr b="1"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production-ready, scalable Galaxy instance</a:t>
            </a:r>
            <a:r>
              <a:rPr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with customized tool sets. We provide the RNA-workbench flavour for all RNA related research.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>
                <a:solidFill>
                  <a:schemeClr val="dk1"/>
                </a:solidFill>
              </a:rPr>
              <a:t>	 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5603475" y="23476675"/>
            <a:ext cx="13298700" cy="111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Workshops and mentoring</a:t>
            </a:r>
            <a:endParaRPr sz="4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wice per year a </a:t>
            </a:r>
            <a:r>
              <a:rPr b="1"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full-week hands-on </a:t>
            </a:r>
            <a:endParaRPr b="1"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high-throughput sequencing data </a:t>
            </a:r>
            <a:endParaRPr b="1"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analysis workshop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Training around the world on demand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for data analysis, developers and administrators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On-site </a:t>
            </a:r>
            <a:r>
              <a:rPr b="1"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mentoring</a:t>
            </a:r>
            <a:endParaRPr b="1"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HTS lectures and Galaxy courses for Master students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Online training material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</a:t>
            </a:r>
            <a:r>
              <a:rPr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ain contributors of Galaxy training material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3600">
                <a:solidFill>
                  <a:schemeClr val="hlink"/>
                </a:solidFill>
                <a:uFill>
                  <a:noFill/>
                </a:uFill>
                <a:latin typeface="Cambria"/>
                <a:ea typeface="Cambria"/>
                <a:cs typeface="Cambria"/>
                <a:sym typeface="Cambria"/>
                <a:hlinkClick r:id="rId17"/>
              </a:rPr>
              <a:t>https://training.galaxyproject.org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Freely accessible online material </a:t>
            </a:r>
            <a:r>
              <a:rPr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designed for both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self-training</a:t>
            </a:r>
            <a:r>
              <a:rPr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workshops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&gt;100</a:t>
            </a:r>
            <a:r>
              <a:rPr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tutorials with hands-on and/or slides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Training Infrastructure-as-a-Service (TIaaS)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D</a:t>
            </a:r>
            <a:r>
              <a:rPr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edicated compute resources for providing a Galaxy training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 past 6 months: &gt;500 trainees, 21 events, 4 continents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2448050" y="19625623"/>
            <a:ext cx="7704052" cy="6741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5708050" y="108750"/>
            <a:ext cx="4330400" cy="27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2566375" y="255663"/>
            <a:ext cx="2429600" cy="24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0233567" y="108746"/>
            <a:ext cx="1909679" cy="27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Design">
  <a:themeElements>
    <a:clrScheme name="Office-Desig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