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9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8.jpeg" ContentType="image/jpeg"/>
  <Override PartName="/ppt/media/image11.png" ContentType="image/png"/>
  <Override PartName="/ppt/media/image7.png" ContentType="image/png"/>
  <Override PartName="/ppt/media/image3.png" ContentType="image/png"/>
  <Override PartName="/ppt/media/image2.jpeg" ContentType="image/jpeg"/>
  <Override PartName="/ppt/media/image1.png" ContentType="image/png"/>
  <Override PartName="/ppt/media/image5.png" ContentType="image/png"/>
  <Override PartName="/ppt/media/image4.jpeg" ContentType="image/jpeg"/>
  <Override PartName="/ppt/media/image6.png" ContentType="image/png"/>
  <Override PartName="/ppt/media/image8.png" ContentType="image/png"/>
  <Override PartName="/ppt/media/image10.png" ContentType="image/png"/>
  <Override PartName="/ppt/media/image9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75212" cy="428117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6960" cy="7148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696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2724696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6960" cy="7148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24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474960" y="10017720"/>
            <a:ext cx="1329624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5474960" y="22987440"/>
            <a:ext cx="1329624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1329624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6960" cy="7148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877320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0725840" y="10017720"/>
            <a:ext cx="877320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9937880" y="10017720"/>
            <a:ext cx="877320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9937880" y="22987440"/>
            <a:ext cx="877320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0725840" y="22987440"/>
            <a:ext cx="877320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877320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6960" cy="7148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513440" y="10017720"/>
            <a:ext cx="27246960" cy="2483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6960" cy="7148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6960" cy="2483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6960" cy="7148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240" cy="2483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5474960" y="10017720"/>
            <a:ext cx="13296240" cy="2483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6960" cy="7148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13440" y="1707840"/>
            <a:ext cx="27246960" cy="33139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6960" cy="7148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24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1329624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5474960" y="10017720"/>
            <a:ext cx="13296240" cy="2483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6960" cy="7148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240" cy="2483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5474960" y="10017720"/>
            <a:ext cx="1329624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5474960" y="22987440"/>
            <a:ext cx="1329624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6960" cy="7148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24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5474960" y="10017720"/>
            <a:ext cx="1329624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27246960" cy="1184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6960" cy="71488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6960" cy="24830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hyperlink" Target="https://training.galaxyproject.org/" TargetMode="External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jpeg"/><Relationship Id="rId20" Type="http://schemas.openxmlformats.org/officeDocument/2006/relationships/image" Target="../media/image19.png"/><Relationship Id="rId2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22402800" y="14630400"/>
            <a:ext cx="3940560" cy="410796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0" y="41040360"/>
            <a:ext cx="30264840" cy="1797840"/>
          </a:xfrm>
          <a:prstGeom prst="rect">
            <a:avLst/>
          </a:prstGeom>
          <a:gradFill>
            <a:gsLst>
              <a:gs pos="0">
                <a:srgbClr val="00adef"/>
              </a:gs>
              <a:gs pos="100000">
                <a:srgbClr val="005aa9"/>
              </a:gs>
            </a:gsLst>
            <a:lin ang="0"/>
          </a:gradFill>
          <a:ln>
            <a:solidFill>
              <a:srgbClr val="dddedf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0" name="Grafik 8" descr=""/>
          <p:cNvPicPr/>
          <p:nvPr/>
        </p:nvPicPr>
        <p:blipFill>
          <a:blip r:embed="rId2"/>
          <a:stretch/>
        </p:blipFill>
        <p:spPr>
          <a:xfrm>
            <a:off x="0" y="3052080"/>
            <a:ext cx="30213000" cy="6621840"/>
          </a:xfrm>
          <a:prstGeom prst="rect">
            <a:avLst/>
          </a:prstGeom>
          <a:ln>
            <a:noFill/>
          </a:ln>
        </p:spPr>
      </p:pic>
      <p:sp>
        <p:nvSpPr>
          <p:cNvPr id="41" name="CustomShape 2"/>
          <p:cNvSpPr/>
          <p:nvPr/>
        </p:nvSpPr>
        <p:spPr>
          <a:xfrm>
            <a:off x="1181880" y="45019080"/>
            <a:ext cx="30273120" cy="17978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2" name="CustomShape 3"/>
          <p:cNvSpPr/>
          <p:nvPr/>
        </p:nvSpPr>
        <p:spPr>
          <a:xfrm>
            <a:off x="18739800" y="41436360"/>
            <a:ext cx="1076256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      </a:t>
            </a:r>
            <a:r>
              <a:rPr b="1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http://www.denbi.de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-19888200" y="3548880"/>
            <a:ext cx="182520" cy="13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Line 5"/>
          <p:cNvSpPr/>
          <p:nvPr/>
        </p:nvSpPr>
        <p:spPr>
          <a:xfrm>
            <a:off x="7056000" y="4019040"/>
            <a:ext cx="22137120" cy="36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" name="CustomShape 6"/>
          <p:cNvSpPr/>
          <p:nvPr/>
        </p:nvSpPr>
        <p:spPr>
          <a:xfrm>
            <a:off x="6976080" y="3051720"/>
            <a:ext cx="23083920" cy="10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Arial"/>
                <a:ea typeface="DejaVu Sans"/>
              </a:rPr>
              <a:t>de.NBI − German Network for Bioinformatics Infrastructure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46" name="CustomShape 7"/>
          <p:cNvSpPr/>
          <p:nvPr/>
        </p:nvSpPr>
        <p:spPr>
          <a:xfrm>
            <a:off x="8321040" y="4389840"/>
            <a:ext cx="21078720" cy="35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1" lang="en-US" sz="7200" spc="-1" strike="noStrike">
                <a:solidFill>
                  <a:srgbClr val="ffffff"/>
                </a:solidFill>
                <a:latin typeface="Arial"/>
                <a:ea typeface="DejaVu Sans"/>
              </a:rPr>
              <a:t>RNA Bioinformatics Center</a:t>
            </a:r>
            <a:endParaRPr b="0" lang="en-US" sz="7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7200" spc="-1" strike="noStrike">
                <a:solidFill>
                  <a:srgbClr val="ffffff"/>
                </a:solidFill>
                <a:latin typeface="Arial"/>
                <a:ea typeface="DejaVu Sans"/>
              </a:rPr>
              <a:t>University of Freiburg</a:t>
            </a:r>
            <a:endParaRPr b="0" lang="en-US" sz="72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7200" spc="-1" strike="noStrike">
                <a:solidFill>
                  <a:srgbClr val="ffffff"/>
                </a:solidFill>
                <a:latin typeface="Arial"/>
                <a:ea typeface="DejaVu Sans"/>
              </a:rPr>
              <a:t>Chair of Bioinformatics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47" name="CustomShape 8"/>
          <p:cNvSpPr/>
          <p:nvPr/>
        </p:nvSpPr>
        <p:spPr>
          <a:xfrm>
            <a:off x="1217520" y="8121960"/>
            <a:ext cx="28466280" cy="130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Björn Grüning, Joachim Wolff, Rolf Backofen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RNA Bioinformatics Center, University of Freiburg, Germany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8" name="CustomShape 9"/>
          <p:cNvSpPr/>
          <p:nvPr/>
        </p:nvSpPr>
        <p:spPr>
          <a:xfrm>
            <a:off x="1031760" y="4754880"/>
            <a:ext cx="6647400" cy="16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0" spc="-1" strike="noStrike">
                <a:solidFill>
                  <a:srgbClr val="ffffff"/>
                </a:solidFill>
                <a:latin typeface="Arial"/>
                <a:ea typeface="DejaVu Sans"/>
              </a:rPr>
              <a:t>de.NBI-epi</a:t>
            </a:r>
            <a:endParaRPr b="0" lang="en-US" sz="10000" spc="-1" strike="noStrike">
              <a:latin typeface="Arial"/>
            </a:endParaRPr>
          </a:p>
        </p:txBody>
      </p:sp>
      <p:pic>
        <p:nvPicPr>
          <p:cNvPr id="49" name="Bild 1" descr=""/>
          <p:cNvPicPr/>
          <p:nvPr/>
        </p:nvPicPr>
        <p:blipFill>
          <a:blip r:embed="rId4"/>
          <a:stretch/>
        </p:blipFill>
        <p:spPr>
          <a:xfrm>
            <a:off x="1153440" y="41258160"/>
            <a:ext cx="1918440" cy="1329840"/>
          </a:xfrm>
          <a:prstGeom prst="rect">
            <a:avLst/>
          </a:prstGeom>
          <a:ln>
            <a:noFill/>
          </a:ln>
        </p:spPr>
      </p:pic>
      <p:sp>
        <p:nvSpPr>
          <p:cNvPr id="50" name="CustomShape 10"/>
          <p:cNvSpPr/>
          <p:nvPr/>
        </p:nvSpPr>
        <p:spPr>
          <a:xfrm flipH="1">
            <a:off x="6431760" y="41806440"/>
            <a:ext cx="802116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Förderkennzeichen Nr. 031L0101C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1233360" y="10365480"/>
            <a:ext cx="12597840" cy="100296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US" sz="6000" spc="-1" strike="noStrike">
                <a:solidFill>
                  <a:srgbClr val="ffffff"/>
                </a:solidFill>
                <a:latin typeface="Arial"/>
                <a:ea typeface="DejaVu Sans"/>
              </a:rPr>
              <a:t>Description of de.NBI-epi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16508520" y="26033400"/>
            <a:ext cx="12597840" cy="100296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US" sz="6000" spc="-1" strike="noStrike">
                <a:solidFill>
                  <a:srgbClr val="ffffff"/>
                </a:solidFill>
                <a:latin typeface="Arial"/>
                <a:ea typeface="DejaVu Sans"/>
              </a:rPr>
              <a:t>de.NBI training and education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53" name="CustomShape 13"/>
          <p:cNvSpPr/>
          <p:nvPr/>
        </p:nvSpPr>
        <p:spPr>
          <a:xfrm>
            <a:off x="1136880" y="19933920"/>
            <a:ext cx="12597840" cy="100296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US" sz="6000" spc="-1" strike="noStrike">
                <a:solidFill>
                  <a:srgbClr val="ffffff"/>
                </a:solidFill>
                <a:latin typeface="Arial"/>
                <a:ea typeface="DejaVu Sans"/>
              </a:rPr>
              <a:t>Community based infrastructure   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1005840" y="36304560"/>
            <a:ext cx="12597840" cy="100296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US" sz="6000" spc="-1" strike="noStrike">
                <a:solidFill>
                  <a:srgbClr val="ffffff"/>
                </a:solidFill>
                <a:latin typeface="Arial"/>
                <a:ea typeface="DejaVu Sans"/>
              </a:rPr>
              <a:t>Publications 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55" name="CustomShape 15"/>
          <p:cNvSpPr/>
          <p:nvPr/>
        </p:nvSpPr>
        <p:spPr>
          <a:xfrm>
            <a:off x="964080" y="37764720"/>
            <a:ext cx="12477600" cy="17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High-resolution TADs reveal DNA sequences underlying genome organization in flies.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doi: 10.1101/115063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Jupyter and Galaxy: Easing entry barriers into complex data analyses for biomedical researchers. 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doi: 10.1371/journal.pcbi.1005425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RNA workbench: best practices for RNA and high-throughput sequencing bioinformatics in Galaxy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doi: 10.1093/nar/gkx409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6" name="Grafik 6" descr=""/>
          <p:cNvPicPr/>
          <p:nvPr/>
        </p:nvPicPr>
        <p:blipFill>
          <a:blip r:embed="rId5"/>
          <a:stretch/>
        </p:blipFill>
        <p:spPr>
          <a:xfrm>
            <a:off x="3367800" y="41294160"/>
            <a:ext cx="1850760" cy="1257840"/>
          </a:xfrm>
          <a:prstGeom prst="rect">
            <a:avLst/>
          </a:prstGeom>
          <a:ln>
            <a:noFill/>
          </a:ln>
        </p:spPr>
      </p:pic>
      <p:sp>
        <p:nvSpPr>
          <p:cNvPr id="57" name="CustomShape 16"/>
          <p:cNvSpPr/>
          <p:nvPr/>
        </p:nvSpPr>
        <p:spPr>
          <a:xfrm>
            <a:off x="16598160" y="10379160"/>
            <a:ext cx="12597840" cy="100296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US" sz="6000" spc="-1" strike="noStrike">
                <a:solidFill>
                  <a:srgbClr val="ffffff"/>
                </a:solidFill>
                <a:latin typeface="Arial"/>
                <a:ea typeface="DejaVu Sans"/>
              </a:rPr>
              <a:t>de.NBI services   </a:t>
            </a: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8" name="Grafik 3" descr=""/>
          <p:cNvPicPr/>
          <p:nvPr/>
        </p:nvPicPr>
        <p:blipFill>
          <a:blip r:embed="rId6"/>
          <a:stretch/>
        </p:blipFill>
        <p:spPr>
          <a:xfrm>
            <a:off x="1230840" y="533880"/>
            <a:ext cx="8205120" cy="2157840"/>
          </a:xfrm>
          <a:prstGeom prst="rect">
            <a:avLst/>
          </a:prstGeom>
          <a:ln>
            <a:noFill/>
          </a:ln>
        </p:spPr>
      </p:pic>
      <p:pic>
        <p:nvPicPr>
          <p:cNvPr id="59" name="Grafik 14" descr=""/>
          <p:cNvPicPr/>
          <p:nvPr/>
        </p:nvPicPr>
        <p:blipFill>
          <a:blip r:embed="rId7"/>
          <a:stretch/>
        </p:blipFill>
        <p:spPr>
          <a:xfrm>
            <a:off x="28346400" y="41181840"/>
            <a:ext cx="1520640" cy="1520640"/>
          </a:xfrm>
          <a:prstGeom prst="rect">
            <a:avLst/>
          </a:prstGeom>
          <a:ln>
            <a:noFill/>
          </a:ln>
        </p:spPr>
      </p:pic>
      <p:sp>
        <p:nvSpPr>
          <p:cNvPr id="60" name="CustomShape 17"/>
          <p:cNvSpPr/>
          <p:nvPr/>
        </p:nvSpPr>
        <p:spPr>
          <a:xfrm>
            <a:off x="3202560" y="11963520"/>
            <a:ext cx="461160" cy="10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18"/>
          <p:cNvSpPr/>
          <p:nvPr/>
        </p:nvSpPr>
        <p:spPr>
          <a:xfrm>
            <a:off x="1230840" y="11688480"/>
            <a:ext cx="12525480" cy="16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de.NBI-epi project in Freiburg offers: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Visualisation, normalisation and quality assessment:</a:t>
            </a:r>
            <a:endParaRPr b="0" lang="en-US" sz="3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Hi-C data analysis</a:t>
            </a:r>
            <a:endParaRPr b="0" lang="en-US" sz="3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Methyl-Seq data analysis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ChIP-seq  </a:t>
            </a:r>
            <a:endParaRPr b="0" lang="en-US" sz="3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bisulfite sequencing analysis pipelines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Training and user support: </a:t>
            </a:r>
            <a:endParaRPr b="0" lang="en-US" sz="32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Galaxy HTS data analysis workshops</a:t>
            </a:r>
            <a:endParaRPr b="0" lang="en-US" sz="32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Self learning material on training.galaxyproject.org</a:t>
            </a:r>
            <a:endParaRPr b="0" lang="en-US" sz="32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Direct user support via github </a:t>
            </a:r>
            <a:endParaRPr b="0" lang="en-US" sz="32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Available on: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 easy to use computing cluster: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galaxy.uni-freiburg.de</a:t>
            </a:r>
            <a:endParaRPr b="0" lang="en-US" sz="2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your computer with conda and docker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62" name="Grafik 70" descr=""/>
          <p:cNvPicPr/>
          <p:nvPr/>
        </p:nvPicPr>
        <p:blipFill>
          <a:blip r:embed="rId8"/>
          <a:stretch/>
        </p:blipFill>
        <p:spPr>
          <a:xfrm>
            <a:off x="21022200" y="293400"/>
            <a:ext cx="2561760" cy="2561760"/>
          </a:xfrm>
          <a:prstGeom prst="rect">
            <a:avLst/>
          </a:prstGeom>
          <a:ln>
            <a:noFill/>
          </a:ln>
        </p:spPr>
      </p:pic>
      <p:pic>
        <p:nvPicPr>
          <p:cNvPr id="63" name="Grafik 59" descr=""/>
          <p:cNvPicPr/>
          <p:nvPr/>
        </p:nvPicPr>
        <p:blipFill>
          <a:blip r:embed="rId9"/>
          <a:stretch/>
        </p:blipFill>
        <p:spPr>
          <a:xfrm>
            <a:off x="23715000" y="784080"/>
            <a:ext cx="1928160" cy="1917720"/>
          </a:xfrm>
          <a:prstGeom prst="rect">
            <a:avLst/>
          </a:prstGeom>
          <a:ln>
            <a:noFill/>
          </a:ln>
        </p:spPr>
      </p:pic>
      <p:pic>
        <p:nvPicPr>
          <p:cNvPr id="64" name="Grafik 58" descr=""/>
          <p:cNvPicPr/>
          <p:nvPr/>
        </p:nvPicPr>
        <p:blipFill>
          <a:blip r:embed="rId10"/>
          <a:stretch/>
        </p:blipFill>
        <p:spPr>
          <a:xfrm>
            <a:off x="26007480" y="763920"/>
            <a:ext cx="3787200" cy="1643400"/>
          </a:xfrm>
          <a:prstGeom prst="rect">
            <a:avLst/>
          </a:prstGeom>
          <a:ln>
            <a:noFill/>
          </a:ln>
        </p:spPr>
      </p:pic>
      <p:pic>
        <p:nvPicPr>
          <p:cNvPr id="65" name="Grafik 64" descr=""/>
          <p:cNvPicPr/>
          <p:nvPr/>
        </p:nvPicPr>
        <p:blipFill>
          <a:blip r:embed="rId11"/>
          <a:stretch/>
        </p:blipFill>
        <p:spPr>
          <a:xfrm>
            <a:off x="5492520" y="21146040"/>
            <a:ext cx="3809520" cy="821880"/>
          </a:xfrm>
          <a:prstGeom prst="rect">
            <a:avLst/>
          </a:prstGeom>
          <a:ln>
            <a:noFill/>
          </a:ln>
        </p:spPr>
      </p:pic>
      <p:pic>
        <p:nvPicPr>
          <p:cNvPr id="66" name="Grafik 65" descr=""/>
          <p:cNvPicPr/>
          <p:nvPr/>
        </p:nvPicPr>
        <p:blipFill>
          <a:blip r:embed="rId12"/>
          <a:stretch/>
        </p:blipFill>
        <p:spPr>
          <a:xfrm>
            <a:off x="1099440" y="21294360"/>
            <a:ext cx="3373560" cy="547560"/>
          </a:xfrm>
          <a:prstGeom prst="rect">
            <a:avLst/>
          </a:prstGeom>
          <a:ln>
            <a:noFill/>
          </a:ln>
        </p:spPr>
      </p:pic>
      <p:sp>
        <p:nvSpPr>
          <p:cNvPr id="67" name="CustomShape 19"/>
          <p:cNvSpPr/>
          <p:nvPr/>
        </p:nvSpPr>
        <p:spPr>
          <a:xfrm>
            <a:off x="16517160" y="30739680"/>
            <a:ext cx="12103200" cy="29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20"/>
          <p:cNvSpPr/>
          <p:nvPr/>
        </p:nvSpPr>
        <p:spPr>
          <a:xfrm>
            <a:off x="16516080" y="11521440"/>
            <a:ext cx="12743640" cy="549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Development and maintenance of software for Hi-C data analysis 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HiCExplorer:</a:t>
            </a:r>
            <a:endParaRPr b="0" lang="en-US" sz="3200" spc="-1" strike="noStrike">
              <a:latin typeface="Arial"/>
            </a:endParaRPr>
          </a:p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Interaction matrix creation 3x faster</a:t>
            </a:r>
            <a:endParaRPr b="0" lang="en-US" sz="3200" spc="-1" strike="noStrike">
              <a:latin typeface="Arial"/>
            </a:endParaRPr>
          </a:p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Improved training material: hicexplorer.readthedocs.io</a:t>
            </a:r>
            <a:endParaRPr b="0" lang="en-US" sz="3200" spc="-1" strike="noStrike">
              <a:latin typeface="Arial"/>
            </a:endParaRPr>
          </a:p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New Galaxy wrappers for a better user experience</a:t>
            </a:r>
            <a:endParaRPr b="0" lang="en-US" sz="3200" spc="-1" strike="noStrike">
              <a:latin typeface="Arial"/>
            </a:endParaRPr>
          </a:p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Docker integration</a:t>
            </a:r>
            <a:endParaRPr b="0" lang="en-US" sz="3200" spc="-1" strike="noStrike">
              <a:latin typeface="Arial"/>
            </a:endParaRPr>
          </a:p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Release 2.0 will have:</a:t>
            </a:r>
            <a:endParaRPr b="0" lang="en-US" sz="32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Python 3 support</a:t>
            </a:r>
            <a:endParaRPr b="0" lang="en-US" sz="32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‘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Cool’ format support</a:t>
            </a:r>
            <a:endParaRPr b="0" lang="en-US" sz="32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A/B compartments</a:t>
            </a:r>
            <a:endParaRPr b="0" lang="en-US" sz="32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Improved visualizations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Maintenance and integratio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 of software into Galaxy to provide easy access for epigenetic analysis software:</a:t>
            </a:r>
            <a:endParaRPr b="0" lang="en-US" sz="3200" spc="-1" strike="noStrike">
              <a:latin typeface="Arial"/>
            </a:endParaRPr>
          </a:p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deepTools</a:t>
            </a:r>
            <a:endParaRPr b="0" lang="en-US" sz="3200" spc="-1" strike="noStrike">
              <a:latin typeface="Arial"/>
            </a:endParaRPr>
          </a:p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Bismark</a:t>
            </a:r>
            <a:endParaRPr b="0" lang="en-US" sz="3200" spc="-1" strike="noStrike">
              <a:latin typeface="Arial"/>
            </a:endParaRPr>
          </a:p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HiCUP</a:t>
            </a:r>
            <a:endParaRPr b="0" lang="en-US" sz="3200" spc="-1" strike="noStrike">
              <a:latin typeface="Arial"/>
            </a:endParaRPr>
          </a:p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CHiCAGO</a:t>
            </a:r>
            <a:endParaRPr b="0" lang="en-US" sz="3200" spc="-1" strike="noStrike">
              <a:latin typeface="Arial"/>
            </a:endParaRPr>
          </a:p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Methyldackel</a:t>
            </a:r>
            <a:endParaRPr b="0" lang="en-US" sz="3200" spc="-1" strike="noStrike">
              <a:latin typeface="Arial"/>
            </a:endParaRPr>
          </a:p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Methtools</a:t>
            </a:r>
            <a:endParaRPr b="0" lang="en-US" sz="3200" spc="-1" strike="noStrike">
              <a:latin typeface="Arial"/>
            </a:endParaRPr>
          </a:p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HiCExplorer </a:t>
            </a:r>
            <a:endParaRPr b="0" lang="en-US" sz="3200" spc="-1" strike="noStrike">
              <a:latin typeface="Arial"/>
            </a:endParaRPr>
          </a:p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endParaRPr b="0" lang="en-US" sz="3200" spc="-1" strike="noStrike">
              <a:latin typeface="Arial"/>
            </a:endParaRPr>
          </a:p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endParaRPr b="0" lang="en-US" sz="3200" spc="-1" strike="noStrike">
              <a:latin typeface="Arial"/>
            </a:endParaRPr>
          </a:p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endParaRPr b="0" lang="en-US" sz="3200" spc="-1" strike="noStrike">
              <a:latin typeface="Arial"/>
            </a:endParaRPr>
          </a:p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endParaRPr b="0" lang="en-US" sz="3200" spc="-1" strike="noStrike">
              <a:latin typeface="Arial"/>
            </a:endParaRPr>
          </a:p>
          <a:p>
            <a:pPr marL="216000" indent="-214200" algn="just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69" name="Grafik 70" descr=""/>
          <p:cNvPicPr/>
          <p:nvPr/>
        </p:nvPicPr>
        <p:blipFill>
          <a:blip r:embed="rId13"/>
          <a:stretch/>
        </p:blipFill>
        <p:spPr>
          <a:xfrm>
            <a:off x="10548000" y="21237480"/>
            <a:ext cx="3016440" cy="680040"/>
          </a:xfrm>
          <a:prstGeom prst="rect">
            <a:avLst/>
          </a:prstGeom>
          <a:ln>
            <a:noFill/>
          </a:ln>
        </p:spPr>
      </p:pic>
      <p:sp>
        <p:nvSpPr>
          <p:cNvPr id="70" name="CustomShape 21"/>
          <p:cNvSpPr/>
          <p:nvPr/>
        </p:nvSpPr>
        <p:spPr>
          <a:xfrm>
            <a:off x="1005840" y="22231440"/>
            <a:ext cx="4118760" cy="51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BioConda is a conda channel which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provides software for biomedical research.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14,475 commits on GitHub</a:t>
            </a:r>
            <a:endParaRPr b="0" lang="en-US" sz="32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287 contributors</a:t>
            </a:r>
            <a:endParaRPr b="0" lang="en-US" sz="32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&gt; 2,700 packages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1" name="CustomShape 22"/>
          <p:cNvSpPr/>
          <p:nvPr/>
        </p:nvSpPr>
        <p:spPr>
          <a:xfrm>
            <a:off x="5356800" y="22253760"/>
            <a:ext cx="4663800" cy="53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BioContainers provides system-agnostic executable environments for bioinformatics software.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Based on Docker &amp; rkt</a:t>
            </a:r>
            <a:endParaRPr b="0" lang="en-US" sz="32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&gt; 1,800 Images</a:t>
            </a:r>
            <a:endParaRPr b="0" lang="en-US" sz="3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Automatic builds from BioConda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2" name="CustomShape 23"/>
          <p:cNvSpPr/>
          <p:nvPr/>
        </p:nvSpPr>
        <p:spPr>
          <a:xfrm>
            <a:off x="10437840" y="22221360"/>
            <a:ext cx="4201560" cy="50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Galaxy is an open, web-based platform for data intensive research.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29,588 commits</a:t>
            </a:r>
            <a:endParaRPr b="0" lang="en-US" sz="32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163 contributors</a:t>
            </a:r>
            <a:endParaRPr b="0" lang="en-US" sz="32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One of the biggest </a:t>
            </a:r>
            <a:endParaRPr b="0" lang="en-US" sz="3200" spc="-1" strike="noStrike">
              <a:latin typeface="Arial"/>
            </a:endParaRPr>
          </a:p>
          <a:p>
            <a:pPr marL="720" algn="just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Galaxy instances  </a:t>
            </a:r>
            <a:endParaRPr b="0" lang="en-US" sz="3200" spc="-1" strike="noStrike">
              <a:latin typeface="Arial"/>
            </a:endParaRPr>
          </a:p>
          <a:p>
            <a:pPr marL="720" algn="just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available for de.NBI 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3" name="CustomShape 24"/>
          <p:cNvSpPr/>
          <p:nvPr/>
        </p:nvSpPr>
        <p:spPr>
          <a:xfrm>
            <a:off x="16452360" y="27153360"/>
            <a:ext cx="9959400" cy="241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25"/>
          <p:cNvSpPr/>
          <p:nvPr/>
        </p:nvSpPr>
        <p:spPr>
          <a:xfrm>
            <a:off x="16550640" y="27249120"/>
            <a:ext cx="9978840" cy="447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just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Hands-on training material for self-study available: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  <a:hlinkClick r:id="rId14"/>
              </a:rPr>
              <a:t>https://training.galaxyproject.org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 to HTS</a:t>
            </a:r>
            <a:endParaRPr b="0" lang="en-US" sz="32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RNA-Seq</a:t>
            </a:r>
            <a:endParaRPr b="0" lang="en-US" sz="32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ChIP-Seq</a:t>
            </a:r>
            <a:endParaRPr b="0" lang="en-US" sz="32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Proteomics</a:t>
            </a:r>
            <a:endParaRPr b="0" lang="en-US" sz="32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MethylC-Seq</a:t>
            </a:r>
            <a:endParaRPr b="0" lang="en-US" sz="32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...and many more!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75" name="Grafik 5" descr=""/>
          <p:cNvPicPr/>
          <p:nvPr/>
        </p:nvPicPr>
        <p:blipFill>
          <a:blip r:embed="rId15"/>
          <a:stretch/>
        </p:blipFill>
        <p:spPr>
          <a:xfrm>
            <a:off x="2672280" y="30105720"/>
            <a:ext cx="10526760" cy="4983840"/>
          </a:xfrm>
          <a:prstGeom prst="rect">
            <a:avLst/>
          </a:prstGeom>
          <a:ln>
            <a:noFill/>
          </a:ln>
        </p:spPr>
      </p:pic>
      <p:sp>
        <p:nvSpPr>
          <p:cNvPr id="76" name="CustomShape 26"/>
          <p:cNvSpPr/>
          <p:nvPr/>
        </p:nvSpPr>
        <p:spPr>
          <a:xfrm>
            <a:off x="1136880" y="28027080"/>
            <a:ext cx="12600360" cy="30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Galaxy Docker Project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Galaxy Docker Image is an easy distributable full-fledged Galaxy installation, that can be used for testing, teaching and presenting new tools and features. 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Portable data analysis in a box!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7" name="CustomShape 27"/>
          <p:cNvSpPr/>
          <p:nvPr/>
        </p:nvSpPr>
        <p:spPr>
          <a:xfrm>
            <a:off x="2560680" y="35571240"/>
            <a:ext cx="7497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https://github.com/bgruening/docker-galaxy-epigenetic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78" name="Grafik 3" descr=""/>
          <p:cNvPicPr/>
          <p:nvPr/>
        </p:nvPicPr>
        <p:blipFill>
          <a:blip r:embed="rId16"/>
          <a:stretch/>
        </p:blipFill>
        <p:spPr>
          <a:xfrm>
            <a:off x="18072360" y="39030840"/>
            <a:ext cx="2410200" cy="1385640"/>
          </a:xfrm>
          <a:prstGeom prst="rect">
            <a:avLst/>
          </a:prstGeom>
          <a:ln>
            <a:noFill/>
          </a:ln>
        </p:spPr>
      </p:pic>
      <p:pic>
        <p:nvPicPr>
          <p:cNvPr id="79" name="Grafik 4" descr=""/>
          <p:cNvPicPr/>
          <p:nvPr/>
        </p:nvPicPr>
        <p:blipFill>
          <a:blip r:embed="rId17"/>
          <a:stretch/>
        </p:blipFill>
        <p:spPr>
          <a:xfrm>
            <a:off x="21579840" y="38763360"/>
            <a:ext cx="1192320" cy="1653120"/>
          </a:xfrm>
          <a:prstGeom prst="rect">
            <a:avLst/>
          </a:prstGeom>
          <a:ln>
            <a:noFill/>
          </a:ln>
        </p:spPr>
      </p:pic>
      <p:sp>
        <p:nvSpPr>
          <p:cNvPr id="80" name="CustomShape 28"/>
          <p:cNvSpPr/>
          <p:nvPr/>
        </p:nvSpPr>
        <p:spPr>
          <a:xfrm>
            <a:off x="22677120" y="38862000"/>
            <a:ext cx="340416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Global Organisation for Bioinformatics Learning, Education &amp; Training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81" name="Table 29"/>
          <p:cNvGraphicFramePr/>
          <p:nvPr/>
        </p:nvGraphicFramePr>
        <p:xfrm>
          <a:off x="16389360" y="32573160"/>
          <a:ext cx="12987720" cy="3988440"/>
        </p:xfrm>
        <a:graphic>
          <a:graphicData uri="http://schemas.openxmlformats.org/drawingml/2006/table">
            <a:tbl>
              <a:tblPr/>
              <a:tblGrid>
                <a:gridCol w="3555000"/>
                <a:gridCol w="7272720"/>
                <a:gridCol w="2160000"/>
              </a:tblGrid>
              <a:tr h="372960">
                <a:tc gridSpan="3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2016 / 2017 past events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518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  <a:r>
                        <a:rPr b="0" lang="en-US" sz="2800" spc="-1" strike="noStrike" baseline="30000">
                          <a:solidFill>
                            <a:srgbClr val="000000"/>
                          </a:solidFill>
                          <a:latin typeface="Arial"/>
                        </a:rPr>
                        <a:t>th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– 16</a:t>
                      </a:r>
                      <a:r>
                        <a:rPr b="0" lang="en-US" sz="2800" spc="-1" strike="noStrike" baseline="30000">
                          <a:solidFill>
                            <a:srgbClr val="000000"/>
                          </a:solidFill>
                          <a:latin typeface="Arial"/>
                        </a:rPr>
                        <a:t>th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Dec 2016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b="0" lang="en-US" sz="2800" spc="-1" strike="noStrike">
                          <a:latin typeface="Arial"/>
                        </a:rPr>
                        <a:t>Galaxy RNA-Seq analysis workshop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Freiburg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18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16</a:t>
                      </a:r>
                      <a:r>
                        <a:rPr b="0" lang="en-US" sz="2800" spc="-1" strike="noStrike" baseline="30000">
                          <a:solidFill>
                            <a:srgbClr val="000000"/>
                          </a:solidFill>
                          <a:latin typeface="Arial"/>
                        </a:rPr>
                        <a:t>th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– 19</a:t>
                      </a:r>
                      <a:r>
                        <a:rPr b="0" lang="en-US" sz="2800" spc="-1" strike="noStrike" baseline="30000">
                          <a:solidFill>
                            <a:srgbClr val="000000"/>
                          </a:solidFill>
                          <a:latin typeface="Arial"/>
                        </a:rPr>
                        <a:t>th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Jan 2017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European Galaxy Developer workshop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Strasbourg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18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  <a:r>
                        <a:rPr b="0" lang="en-US" sz="2800" spc="-1" strike="noStrike" baseline="30000">
                          <a:solidFill>
                            <a:srgbClr val="000000"/>
                          </a:solidFill>
                          <a:latin typeface="Arial"/>
                        </a:rPr>
                        <a:t>th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– 17</a:t>
                      </a:r>
                      <a:r>
                        <a:rPr b="0" lang="en-US" sz="2800" spc="-1" strike="noStrike" baseline="30000">
                          <a:solidFill>
                            <a:srgbClr val="000000"/>
                          </a:solidFill>
                          <a:latin typeface="Arial"/>
                        </a:rPr>
                        <a:t>th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Feb 2017 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Galaxy HTS data analysis workshop 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Freiburg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r>
                        <a:rPr b="0" lang="en-US" sz="2800" spc="-1" strike="noStrike" baseline="30000">
                          <a:solidFill>
                            <a:srgbClr val="000000"/>
                          </a:solidFill>
                          <a:latin typeface="Arial"/>
                        </a:rPr>
                        <a:t>th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– 5</a:t>
                      </a:r>
                      <a:r>
                        <a:rPr b="0" lang="en-US" sz="2800" spc="-1" strike="noStrike" baseline="30000">
                          <a:solidFill>
                            <a:srgbClr val="000000"/>
                          </a:solidFill>
                          <a:latin typeface="Arial"/>
                        </a:rPr>
                        <a:t>th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Apr 2017 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ELIXIR – de.NBI AAI workshop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Freiburg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  <a:r>
                        <a:rPr b="0" lang="en-US" sz="2800" spc="-1" strike="noStrike" baseline="30000">
                          <a:solidFill>
                            <a:srgbClr val="000000"/>
                          </a:solidFill>
                          <a:latin typeface="Arial"/>
                        </a:rPr>
                        <a:t>th 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– 18</a:t>
                      </a:r>
                      <a:r>
                        <a:rPr b="0" lang="en-US" sz="2800" spc="-1" strike="noStrike" baseline="30000">
                          <a:solidFill>
                            <a:srgbClr val="000000"/>
                          </a:solidFill>
                          <a:latin typeface="Arial"/>
                        </a:rPr>
                        <a:t>th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Sep 2017 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Galaxy HTS data analysis workshop 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Freiburg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18400">
                <a:tc gridSpan="3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2017 / 2018 planned events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5184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184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184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184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2" name="Line 30"/>
          <p:cNvSpPr/>
          <p:nvPr/>
        </p:nvSpPr>
        <p:spPr>
          <a:xfrm flipH="1">
            <a:off x="5211360" y="21968280"/>
            <a:ext cx="28080" cy="482724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3" name="Line 31"/>
          <p:cNvSpPr/>
          <p:nvPr/>
        </p:nvSpPr>
        <p:spPr>
          <a:xfrm flipH="1">
            <a:off x="10097280" y="21968280"/>
            <a:ext cx="28440" cy="482724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4" name="" descr=""/>
          <p:cNvPicPr/>
          <p:nvPr/>
        </p:nvPicPr>
        <p:blipFill>
          <a:blip r:embed="rId18"/>
          <a:stretch/>
        </p:blipFill>
        <p:spPr>
          <a:xfrm>
            <a:off x="24521400" y="16367760"/>
            <a:ext cx="4190760" cy="310896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19"/>
          <a:srcRect l="0" t="13314" r="0" b="6806"/>
          <a:stretch/>
        </p:blipFill>
        <p:spPr>
          <a:xfrm>
            <a:off x="22494240" y="28620720"/>
            <a:ext cx="6540840" cy="347436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20"/>
          <a:stretch/>
        </p:blipFill>
        <p:spPr>
          <a:xfrm>
            <a:off x="22311720" y="21122640"/>
            <a:ext cx="6583320" cy="411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LibreOffice/5.4.0.3$Linux_X86_64 LibreOffice_project/40m0$Build-3</Application>
  <Words>2709</Words>
  <Paragraphs>138</Paragraphs>
  <Company>Uni Bielefeld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2017-09-04T16:50:20Z</dcterms:created>
  <dc:creator>Susanne  Konermann</dc:creator>
  <dc:description/>
  <dc:language>en-US</dc:language>
  <cp:lastModifiedBy/>
  <cp:lastPrinted>2017-09-04T16:50:20Z</cp:lastPrinted>
  <dcterms:modified xsi:type="dcterms:W3CDTF">2017-09-06T21:22:08Z</dcterms:modified>
  <cp:revision>142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Uni Bielefeld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KSOProductBuildVer">
    <vt:lpwstr>1033-10.1.0.5707</vt:lpwstr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Benutzerdefiniert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</vt:i4>
  </property>
</Properties>
</file>