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42811700" cx="30275200"/>
  <p:notesSz cx="6735750" cy="98663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22825" y="739950"/>
            <a:ext cx="4490699" cy="36998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22825" y="739950"/>
            <a:ext cx="4490699" cy="36998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elfoli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2270641" y="13299379"/>
            <a:ext cx="25733931" cy="9176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541282" y="24259962"/>
            <a:ext cx="21192648" cy="109407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920"/>
              </a:spcBef>
              <a:buClr>
                <a:srgbClr val="888888"/>
              </a:buClr>
              <a:buFont typeface="Arial"/>
              <a:buNone/>
              <a:defRPr b="0" i="0" sz="14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ctr">
              <a:spcBef>
                <a:spcPts val="2560"/>
              </a:spcBef>
              <a:buClr>
                <a:srgbClr val="888888"/>
              </a:buClr>
              <a:buFont typeface="Arial"/>
              <a:buNone/>
              <a:defRPr b="0" i="0" sz="1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738" lvl="2" marL="4176339" marR="0" rtl="0" algn="ctr">
              <a:spcBef>
                <a:spcPts val="2200"/>
              </a:spcBef>
              <a:buClr>
                <a:srgbClr val="888888"/>
              </a:buClr>
              <a:buFont typeface="Arial"/>
              <a:buNone/>
              <a:defRPr b="0" i="0" sz="1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9" lvl="3" marL="6264509" marR="0" rtl="0" algn="ctr">
              <a:spcBef>
                <a:spcPts val="1820"/>
              </a:spcBef>
              <a:buClr>
                <a:srgbClr val="888888"/>
              </a:buClr>
              <a:buFont typeface="Arial"/>
              <a:buNone/>
              <a:defRPr b="0" i="0" sz="9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7" lvl="4" marL="8352678" marR="0" rtl="0" algn="ctr">
              <a:spcBef>
                <a:spcPts val="1820"/>
              </a:spcBef>
              <a:buClr>
                <a:srgbClr val="888888"/>
              </a:buClr>
              <a:buFont typeface="Arial"/>
              <a:buNone/>
              <a:defRPr b="0" i="0" sz="9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" lvl="5" marL="10440848" marR="0" rtl="0" algn="ctr">
              <a:spcBef>
                <a:spcPts val="1820"/>
              </a:spcBef>
              <a:buClr>
                <a:srgbClr val="888888"/>
              </a:buClr>
              <a:buFont typeface="Arial"/>
              <a:buNone/>
              <a:defRPr b="0" i="0" sz="9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ctr">
              <a:spcBef>
                <a:spcPts val="1820"/>
              </a:spcBef>
              <a:buClr>
                <a:srgbClr val="888888"/>
              </a:buClr>
              <a:buFont typeface="Arial"/>
              <a:buNone/>
              <a:defRPr b="0" i="0" sz="9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ctr">
              <a:spcBef>
                <a:spcPts val="1820"/>
              </a:spcBef>
              <a:buClr>
                <a:srgbClr val="888888"/>
              </a:buClr>
              <a:buFont typeface="Arial"/>
              <a:buNone/>
              <a:defRPr b="0" i="0" sz="9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ctr">
              <a:spcBef>
                <a:spcPts val="1820"/>
              </a:spcBef>
              <a:buClr>
                <a:srgbClr val="888888"/>
              </a:buClr>
              <a:buFont typeface="Arial"/>
              <a:buNone/>
              <a:defRPr b="0" i="0" sz="9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1513761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5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5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rIns="417625" tIns="208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de-DE" sz="5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el und vertikaler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513761" y="1714452"/>
            <a:ext cx="27247693" cy="71352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1010735" y="10492425"/>
            <a:ext cx="28253743" cy="27247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9027" lvl="0" marL="1566127" marR="0" rtl="0" algn="l">
              <a:spcBef>
                <a:spcPts val="29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97675" lvl="1" marL="3393275" marR="0" rtl="0" algn="l">
              <a:spcBef>
                <a:spcPts val="2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6324" lvl="2" marL="5220424" marR="0" rtl="0" algn="l">
              <a:spcBef>
                <a:spcPts val="2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69642" lvl="3" marL="730859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75012" lvl="4" marL="9396763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67683" lvl="5" marL="11484933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73051" lvl="6" marL="1357310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78421" lvl="7" marL="1566127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71090" lvl="8" marL="17749440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1513761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rIns="417625" tIns="208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kaler Titel u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091148" y="16572837"/>
            <a:ext cx="36528685" cy="68119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-6784989" y="10013207"/>
            <a:ext cx="36528685" cy="199311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9027" lvl="0" marL="1566127" marR="0" rtl="0" algn="l">
              <a:spcBef>
                <a:spcPts val="29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97675" lvl="1" marL="3393275" marR="0" rtl="0" algn="l">
              <a:spcBef>
                <a:spcPts val="2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6324" lvl="2" marL="5220424" marR="0" rtl="0" algn="l">
              <a:spcBef>
                <a:spcPts val="2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69642" lvl="3" marL="730859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75012" lvl="4" marL="9396763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67683" lvl="5" marL="11484933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73051" lvl="6" marL="1357310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78421" lvl="7" marL="1566127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71090" lvl="8" marL="17749440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1513761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rIns="417625" tIns="208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el und Inhal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1513761" y="1714452"/>
            <a:ext cx="27247693" cy="71352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1513761" y="9989400"/>
            <a:ext cx="27247693" cy="282537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9027" lvl="0" marL="1566127" marR="0" rtl="0" algn="l">
              <a:spcBef>
                <a:spcPts val="29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97675" lvl="1" marL="3393275" marR="0" rtl="0" algn="l">
              <a:spcBef>
                <a:spcPts val="2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6324" lvl="2" marL="5220424" marR="0" rtl="0" algn="l">
              <a:spcBef>
                <a:spcPts val="2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69642" lvl="3" marL="730859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75012" lvl="4" marL="9396763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67683" lvl="5" marL="11484933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73051" lvl="6" marL="1357310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78421" lvl="7" marL="1566127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71090" lvl="8" marL="17749440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1513761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rIns="417625" tIns="208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Abschnittsüberschrif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2391533" y="27510484"/>
            <a:ext cx="25733931" cy="85028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18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2391533" y="18145428"/>
            <a:ext cx="25733931" cy="93650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820"/>
              </a:spcBef>
              <a:buClr>
                <a:srgbClr val="888888"/>
              </a:buClr>
              <a:buFont typeface="Arial"/>
              <a:buNone/>
              <a:defRPr b="0" i="0" sz="9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1640"/>
              </a:spcBef>
              <a:buClr>
                <a:srgbClr val="888888"/>
              </a:buClr>
              <a:buFont typeface="Arial"/>
              <a:buNone/>
              <a:defRPr b="0" i="0" sz="8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738" lvl="2" marL="4176339" marR="0" rtl="0" algn="l">
              <a:spcBef>
                <a:spcPts val="1460"/>
              </a:spcBef>
              <a:buClr>
                <a:srgbClr val="888888"/>
              </a:buClr>
              <a:buFont typeface="Arial"/>
              <a:buNone/>
              <a:defRPr b="0" i="0" sz="7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9" lvl="3" marL="6264509" marR="0" rtl="0" algn="l">
              <a:spcBef>
                <a:spcPts val="1280"/>
              </a:spcBef>
              <a:buClr>
                <a:srgbClr val="888888"/>
              </a:buClr>
              <a:buFont typeface="Arial"/>
              <a:buNone/>
              <a:defRPr b="0" i="0" sz="6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7" lvl="4" marL="8352678" marR="0" rtl="0" algn="l">
              <a:spcBef>
                <a:spcPts val="1280"/>
              </a:spcBef>
              <a:buClr>
                <a:srgbClr val="888888"/>
              </a:buClr>
              <a:buFont typeface="Arial"/>
              <a:buNone/>
              <a:defRPr b="0" i="0" sz="6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" lvl="5" marL="10440848" marR="0" rtl="0" algn="l">
              <a:spcBef>
                <a:spcPts val="1280"/>
              </a:spcBef>
              <a:buClr>
                <a:srgbClr val="888888"/>
              </a:buClr>
              <a:buFont typeface="Arial"/>
              <a:buNone/>
              <a:defRPr b="0" i="0" sz="6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1280"/>
              </a:spcBef>
              <a:buClr>
                <a:srgbClr val="888888"/>
              </a:buClr>
              <a:buFont typeface="Arial"/>
              <a:buNone/>
              <a:defRPr b="0" i="0" sz="6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1280"/>
              </a:spcBef>
              <a:buClr>
                <a:srgbClr val="888888"/>
              </a:buClr>
              <a:buFont typeface="Arial"/>
              <a:buNone/>
              <a:defRPr b="0" i="0" sz="6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1280"/>
              </a:spcBef>
              <a:buClr>
                <a:srgbClr val="888888"/>
              </a:buClr>
              <a:buFont typeface="Arial"/>
              <a:buNone/>
              <a:defRPr b="0" i="0" sz="6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1513761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rIns="417625" tIns="208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Zwei Inhalt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513761" y="1714452"/>
            <a:ext cx="27247693" cy="71352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513761" y="9989400"/>
            <a:ext cx="13371551" cy="282537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53327" lvl="0" marL="1566127" marR="0" rtl="0" algn="l">
              <a:spcBef>
                <a:spcPts val="2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11975" lvl="1" marL="3393275" marR="0" rtl="0" algn="l">
              <a:spcBef>
                <a:spcPts val="2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76974" lvl="2" marL="5220424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26792" lvl="3" marL="7308592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2162" lvl="4" marL="9396763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24833" lvl="5" marL="11484933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30201" lvl="6" marL="13573102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35571" lvl="7" marL="15661272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28240" lvl="8" marL="17749440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15389900" y="9989400"/>
            <a:ext cx="13371551" cy="282537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53327" lvl="0" marL="1566127" marR="0" rtl="0" algn="l">
              <a:spcBef>
                <a:spcPts val="2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11975" lvl="1" marL="3393275" marR="0" rtl="0" algn="l">
              <a:spcBef>
                <a:spcPts val="2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76974" lvl="2" marL="5220424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26792" lvl="3" marL="7308592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2162" lvl="4" marL="9396763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24833" lvl="5" marL="11484933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30201" lvl="6" marL="13573102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35571" lvl="7" marL="15661272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28240" lvl="8" marL="17749440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1513761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rIns="417625" tIns="208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Vergleich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513761" y="1714452"/>
            <a:ext cx="27247693" cy="71352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513761" y="9583085"/>
            <a:ext cx="13376810" cy="39937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2200"/>
              </a:spcBef>
              <a:buClr>
                <a:schemeClr val="dk1"/>
              </a:buClr>
              <a:buFont typeface="Arial"/>
              <a:buNone/>
              <a:defRPr b="1" i="0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1820"/>
              </a:spcBef>
              <a:buClr>
                <a:schemeClr val="dk1"/>
              </a:buClr>
              <a:buFont typeface="Arial"/>
              <a:buNone/>
              <a:defRPr b="1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738" lvl="2" marL="4176339" marR="0" rtl="0" algn="l">
              <a:spcBef>
                <a:spcPts val="1640"/>
              </a:spcBef>
              <a:buClr>
                <a:schemeClr val="dk1"/>
              </a:buClr>
              <a:buFont typeface="Arial"/>
              <a:buNone/>
              <a:defRPr b="1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9" lvl="3" marL="6264509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7" lvl="4" marL="8352678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" lvl="5" marL="10440848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1513761" y="13576859"/>
            <a:ext cx="13376810" cy="2466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7627" lvl="0" marL="1566127" marR="0" rtl="0" algn="l">
              <a:spcBef>
                <a:spcPts val="2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32625" lvl="1" marL="3393275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34124" lvl="2" marL="5220424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83942" lvl="3" marL="730859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89312" lvl="4" marL="9396763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81983" lvl="5" marL="11484933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87351" lvl="6" marL="1357310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92721" lvl="7" marL="1566127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85390" lvl="8" marL="1774944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15379389" y="9583085"/>
            <a:ext cx="13382064" cy="39937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2200"/>
              </a:spcBef>
              <a:buClr>
                <a:schemeClr val="dk1"/>
              </a:buClr>
              <a:buFont typeface="Arial"/>
              <a:buNone/>
              <a:defRPr b="1" i="0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1820"/>
              </a:spcBef>
              <a:buClr>
                <a:schemeClr val="dk1"/>
              </a:buClr>
              <a:buFont typeface="Arial"/>
              <a:buNone/>
              <a:defRPr b="1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738" lvl="2" marL="4176339" marR="0" rtl="0" algn="l">
              <a:spcBef>
                <a:spcPts val="1640"/>
              </a:spcBef>
              <a:buClr>
                <a:schemeClr val="dk1"/>
              </a:buClr>
              <a:buFont typeface="Arial"/>
              <a:buNone/>
              <a:defRPr b="1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9" lvl="3" marL="6264509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7" lvl="4" marL="8352678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" lvl="5" marL="10440848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15379389" y="13576859"/>
            <a:ext cx="13382064" cy="2466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7627" lvl="0" marL="1566127" marR="0" rtl="0" algn="l">
              <a:spcBef>
                <a:spcPts val="2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32625" lvl="1" marL="3393275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34124" lvl="2" marL="5220424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83942" lvl="3" marL="730859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89312" lvl="4" marL="9396763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81983" lvl="5" marL="11484933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87351" lvl="6" marL="1357310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92721" lvl="7" marL="1566127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85390" lvl="8" marL="1774944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513761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rIns="417625" tIns="208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Nur Titel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513761" y="1714452"/>
            <a:ext cx="27247693" cy="71352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1513761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rIns="417625" tIns="208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Le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1513761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rIns="417625" tIns="208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Inhalt mit Beschriftung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513762" y="1704540"/>
            <a:ext cx="9960335" cy="72542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1836767" y="1704542"/>
            <a:ext cx="16924684" cy="3653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9027" lvl="0" marL="1566127" marR="0" rtl="0" algn="l">
              <a:spcBef>
                <a:spcPts val="29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97675" lvl="1" marL="3393275" marR="0" rtl="0" algn="l">
              <a:spcBef>
                <a:spcPts val="2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6324" lvl="2" marL="5220424" marR="0" rtl="0" algn="l">
              <a:spcBef>
                <a:spcPts val="2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69642" lvl="3" marL="730859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75012" lvl="4" marL="9396763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67683" lvl="5" marL="11484933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73051" lvl="6" marL="1357310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78421" lvl="7" marL="1566127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71090" lvl="8" marL="17749440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1513762" y="8958747"/>
            <a:ext cx="9960335" cy="292843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280"/>
              </a:spcBef>
              <a:buClr>
                <a:schemeClr val="dk1"/>
              </a:buClr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1100"/>
              </a:spcBef>
              <a:buClr>
                <a:schemeClr val="dk1"/>
              </a:buClr>
              <a:buFont typeface="Arial"/>
              <a:buNone/>
              <a:defRPr b="0" i="0" sz="5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738" lvl="2" marL="4176339" marR="0" rtl="0" algn="l">
              <a:spcBef>
                <a:spcPts val="920"/>
              </a:spcBef>
              <a:buClr>
                <a:schemeClr val="dk1"/>
              </a:buClr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9" lvl="3" marL="6264509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7" lvl="4" marL="8352678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" lvl="5" marL="10440848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1513761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rIns="417625" tIns="208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Bild mit Beschriftung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5934153" y="29968190"/>
            <a:ext cx="18165128" cy="353791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934153" y="3825305"/>
            <a:ext cx="18165128" cy="256870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920"/>
              </a:spcBef>
              <a:buClr>
                <a:schemeClr val="dk1"/>
              </a:buClr>
              <a:buFont typeface="Arial"/>
              <a:buNone/>
              <a:defRPr b="0" i="0" sz="1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2560"/>
              </a:spcBef>
              <a:buClr>
                <a:schemeClr val="dk1"/>
              </a:buClr>
              <a:buFont typeface="Arial"/>
              <a:buNone/>
              <a:defRPr b="0" i="0" sz="1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738" lvl="2" marL="4176339" marR="0" rtl="0" algn="l">
              <a:spcBef>
                <a:spcPts val="2200"/>
              </a:spcBef>
              <a:buClr>
                <a:schemeClr val="dk1"/>
              </a:buClr>
              <a:buFont typeface="Arial"/>
              <a:buNone/>
              <a:defRPr b="0" i="0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9" lvl="3" marL="6264509" marR="0" rtl="0" algn="l">
              <a:spcBef>
                <a:spcPts val="1820"/>
              </a:spcBef>
              <a:buClr>
                <a:schemeClr val="dk1"/>
              </a:buClr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7" lvl="4" marL="8352678" marR="0" rtl="0" algn="l">
              <a:spcBef>
                <a:spcPts val="1820"/>
              </a:spcBef>
              <a:buClr>
                <a:schemeClr val="dk1"/>
              </a:buClr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" lvl="5" marL="10440848" marR="0" rtl="0" algn="l">
              <a:spcBef>
                <a:spcPts val="1820"/>
              </a:spcBef>
              <a:buClr>
                <a:schemeClr val="dk1"/>
              </a:buClr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1820"/>
              </a:spcBef>
              <a:buClr>
                <a:schemeClr val="dk1"/>
              </a:buClr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1820"/>
              </a:spcBef>
              <a:buClr>
                <a:schemeClr val="dk1"/>
              </a:buClr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1820"/>
              </a:spcBef>
              <a:buClr>
                <a:schemeClr val="dk1"/>
              </a:buClr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5934153" y="33506103"/>
            <a:ext cx="18165128" cy="50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280"/>
              </a:spcBef>
              <a:buClr>
                <a:schemeClr val="dk1"/>
              </a:buClr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1100"/>
              </a:spcBef>
              <a:buClr>
                <a:schemeClr val="dk1"/>
              </a:buClr>
              <a:buFont typeface="Arial"/>
              <a:buNone/>
              <a:defRPr b="0" i="0" sz="5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738" lvl="2" marL="4176339" marR="0" rtl="0" algn="l">
              <a:spcBef>
                <a:spcPts val="920"/>
              </a:spcBef>
              <a:buClr>
                <a:schemeClr val="dk1"/>
              </a:buClr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9" lvl="3" marL="6264509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7" lvl="4" marL="8352678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" lvl="5" marL="10440848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1513761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rIns="417625" tIns="208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513761" y="1714452"/>
            <a:ext cx="27247693" cy="71352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513761" y="9989400"/>
            <a:ext cx="27247693" cy="282537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9027" lvl="0" marL="1566127" marR="0" rtl="0" algn="l">
              <a:spcBef>
                <a:spcPts val="29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97675" lvl="1" marL="3393275" marR="0" rtl="0" algn="l">
              <a:spcBef>
                <a:spcPts val="2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6324" lvl="2" marL="5220424" marR="0" rtl="0" algn="l">
              <a:spcBef>
                <a:spcPts val="2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69642" lvl="3" marL="730859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75012" lvl="4" marL="9396763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67683" lvl="5" marL="11484933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73051" lvl="6" marL="1357310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78421" lvl="7" marL="1566127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71090" lvl="8" marL="17749440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1513761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5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5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rIns="417625" tIns="208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de-DE" sz="5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jpg"/><Relationship Id="rId10" Type="http://schemas.openxmlformats.org/officeDocument/2006/relationships/image" Target="../media/image05.png"/><Relationship Id="rId13" Type="http://schemas.openxmlformats.org/officeDocument/2006/relationships/image" Target="../media/image11.jpg"/><Relationship Id="rId12" Type="http://schemas.openxmlformats.org/officeDocument/2006/relationships/image" Target="../media/image0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Relationship Id="rId9" Type="http://schemas.openxmlformats.org/officeDocument/2006/relationships/image" Target="../media/image06.png"/><Relationship Id="rId15" Type="http://schemas.openxmlformats.org/officeDocument/2006/relationships/image" Target="../media/image10.png"/><Relationship Id="rId14" Type="http://schemas.openxmlformats.org/officeDocument/2006/relationships/image" Target="../media/image12.jpg"/><Relationship Id="rId17" Type="http://schemas.openxmlformats.org/officeDocument/2006/relationships/image" Target="../media/image08.png"/><Relationship Id="rId16" Type="http://schemas.openxmlformats.org/officeDocument/2006/relationships/image" Target="../media/image07.png"/><Relationship Id="rId5" Type="http://schemas.openxmlformats.org/officeDocument/2006/relationships/image" Target="../media/image01.jpg"/><Relationship Id="rId6" Type="http://schemas.openxmlformats.org/officeDocument/2006/relationships/image" Target="../media/image09.jpg"/><Relationship Id="rId7" Type="http://schemas.openxmlformats.org/officeDocument/2006/relationships/hyperlink" Target="http://rcas.mdc-berlin.de/" TargetMode="External"/><Relationship Id="rId8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Shape 84"/>
          <p:cNvGrpSpPr/>
          <p:nvPr/>
        </p:nvGrpSpPr>
        <p:grpSpPr>
          <a:xfrm>
            <a:off x="16633739" y="30964459"/>
            <a:ext cx="12274722" cy="9638649"/>
            <a:chOff x="17776739" y="31574059"/>
            <a:chExt cx="12274722" cy="9638649"/>
          </a:xfrm>
        </p:grpSpPr>
        <p:pic>
          <p:nvPicPr>
            <p:cNvPr descr="GalaxyUserCount.png" id="85" name="Shape 8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776739" y="31574059"/>
              <a:ext cx="12274722" cy="96386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6" name="Shape 86"/>
            <p:cNvCxnSpPr/>
            <p:nvPr/>
          </p:nvCxnSpPr>
          <p:spPr>
            <a:xfrm flipH="1" rot="10800000">
              <a:off x="24188120" y="35734894"/>
              <a:ext cx="337817" cy="1612899"/>
            </a:xfrm>
            <a:prstGeom prst="straightConnector1">
              <a:avLst/>
            </a:prstGeom>
            <a:noFill/>
            <a:ln cap="flat" cmpd="sng" w="571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87" name="Shape 87"/>
            <p:cNvCxnSpPr/>
            <p:nvPr/>
          </p:nvCxnSpPr>
          <p:spPr>
            <a:xfrm flipH="1" rot="10800000">
              <a:off x="25431748" y="33366287"/>
              <a:ext cx="337817" cy="1612900"/>
            </a:xfrm>
            <a:prstGeom prst="straightConnector1">
              <a:avLst/>
            </a:prstGeom>
            <a:noFill/>
            <a:ln cap="flat" cmpd="sng" w="571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88" name="Shape 88"/>
            <p:cNvCxnSpPr>
              <a:stCxn id="89" idx="3"/>
            </p:cNvCxnSpPr>
            <p:nvPr/>
          </p:nvCxnSpPr>
          <p:spPr>
            <a:xfrm>
              <a:off x="25095198" y="33947579"/>
              <a:ext cx="450900" cy="257100"/>
            </a:xfrm>
            <a:prstGeom prst="straightConnector1">
              <a:avLst/>
            </a:prstGeom>
            <a:noFill/>
            <a:ln cap="flat" cmpd="sng" w="38100">
              <a:solidFill>
                <a:srgbClr val="1F497D"/>
              </a:solidFill>
              <a:prstDash val="solid"/>
              <a:round/>
              <a:headEnd len="med" w="med" type="none"/>
              <a:tailEnd len="lg" w="lg" type="stealth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89" name="Shape 89"/>
            <p:cNvSpPr txBox="1"/>
            <p:nvPr/>
          </p:nvSpPr>
          <p:spPr>
            <a:xfrm>
              <a:off x="23329898" y="33347415"/>
              <a:ext cx="1765299" cy="1200327"/>
            </a:xfrm>
            <a:prstGeom prst="rect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i="0" lang="de-DE" sz="24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Second 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de-DE" sz="24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Galaxy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de-DE" sz="24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Workshop</a:t>
              </a:r>
            </a:p>
          </p:txBody>
        </p:sp>
        <p:cxnSp>
          <p:nvCxnSpPr>
            <p:cNvPr id="90" name="Shape 90"/>
            <p:cNvCxnSpPr>
              <a:stCxn id="91" idx="3"/>
            </p:cNvCxnSpPr>
            <p:nvPr/>
          </p:nvCxnSpPr>
          <p:spPr>
            <a:xfrm>
              <a:off x="23825199" y="36335057"/>
              <a:ext cx="451800" cy="276000"/>
            </a:xfrm>
            <a:prstGeom prst="straightConnector1">
              <a:avLst/>
            </a:prstGeom>
            <a:noFill/>
            <a:ln cap="flat" cmpd="sng" w="38100">
              <a:solidFill>
                <a:srgbClr val="1F497D"/>
              </a:solidFill>
              <a:prstDash val="solid"/>
              <a:round/>
              <a:headEnd len="med" w="med" type="none"/>
              <a:tailEnd len="lg" w="lg" type="stealth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91" name="Shape 91"/>
            <p:cNvSpPr txBox="1"/>
            <p:nvPr/>
          </p:nvSpPr>
          <p:spPr>
            <a:xfrm>
              <a:off x="22059900" y="35734893"/>
              <a:ext cx="1765299" cy="1200327"/>
            </a:xfrm>
            <a:prstGeom prst="rect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de-DE" sz="24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First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de-DE" sz="24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Galaxy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de-DE" sz="24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Workshop</a:t>
              </a:r>
            </a:p>
          </p:txBody>
        </p:sp>
      </p:grpSp>
      <p:pic>
        <p:nvPicPr>
          <p:cNvPr descr="logo_28185.png" id="92" name="Shape 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11504" y="533991"/>
            <a:ext cx="7286700" cy="26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/>
          <p:nvPr/>
        </p:nvSpPr>
        <p:spPr>
          <a:xfrm>
            <a:off x="-1" y="41040275"/>
            <a:ext cx="30267000" cy="1800000"/>
          </a:xfrm>
          <a:prstGeom prst="rect">
            <a:avLst/>
          </a:prstGeom>
          <a:gradFill>
            <a:gsLst>
              <a:gs pos="0">
                <a:srgbClr val="00ADEF"/>
              </a:gs>
              <a:gs pos="100000">
                <a:srgbClr val="005AA9"/>
              </a:gs>
            </a:gsLst>
            <a:lin ang="0" scaled="0"/>
          </a:gradFill>
          <a:ln cap="flat" cmpd="sng" w="9525">
            <a:solidFill>
              <a:srgbClr val="DCDEDF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3052227"/>
            <a:ext cx="30215320" cy="66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18739693" y="41436350"/>
            <a:ext cx="10764643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http://www.denbi.de</a:t>
            </a:r>
          </a:p>
        </p:txBody>
      </p:sp>
      <p:sp>
        <p:nvSpPr>
          <p:cNvPr id="96" name="Shape 96"/>
          <p:cNvSpPr/>
          <p:nvPr/>
        </p:nvSpPr>
        <p:spPr>
          <a:xfrm>
            <a:off x="18298765" y="41622421"/>
            <a:ext cx="719999" cy="48463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E2E4E5"/>
              </a:gs>
              <a:gs pos="100000">
                <a:srgbClr val="EFF3F3"/>
              </a:gs>
            </a:gsLst>
            <a:lin ang="16200000" scaled="0"/>
          </a:gradFill>
          <a:ln cap="flat" cmpd="sng" w="9525">
            <a:solidFill>
              <a:srgbClr val="DCDEDF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Shape 97"/>
          <p:cNvCxnSpPr/>
          <p:nvPr/>
        </p:nvCxnSpPr>
        <p:spPr>
          <a:xfrm>
            <a:off x="7056000" y="4324080"/>
            <a:ext cx="221373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98" name="Shape 98"/>
          <p:cNvSpPr txBox="1"/>
          <p:nvPr/>
        </p:nvSpPr>
        <p:spPr>
          <a:xfrm>
            <a:off x="7400485" y="3433227"/>
            <a:ext cx="22075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de.NBI − German Network for Bioinformatics Infrastructure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7326070" y="4694650"/>
            <a:ext cx="22075800" cy="25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buSzPct val="25000"/>
              <a:buNone/>
            </a:pPr>
            <a:r>
              <a:rPr b="1" lang="de-DE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RNA Bioinformatics Center: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buSzPct val="25000"/>
              <a:buNone/>
            </a:pPr>
            <a:r>
              <a:rPr b="1" lang="de-DE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Berlin Institute for Medical Systems Biology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131950" y="7588475"/>
            <a:ext cx="279195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Uwe Ohler, Nikolaus Rajewsky, Altuna Akalin, Dilmurat Yusuf, Bora Uyar, Ricardo Wurmus, Dan Munteanu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Ber</a:t>
            </a:r>
            <a:r>
              <a:rPr lang="de-DE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 Institute for Medical Systems Biology, Max-Delbrueck Center for Molecular Medicine, Berlin, Germany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976774" y="3858341"/>
            <a:ext cx="4728600" cy="3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1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RBC</a:t>
            </a:r>
            <a:r>
              <a:rPr b="1" lang="de-DE" sz="10000">
                <a:solidFill>
                  <a:schemeClr val="lt1"/>
                </a:solidFill>
              </a:rPr>
              <a:t> -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1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BIMSB</a:t>
            </a:r>
          </a:p>
        </p:txBody>
      </p:sp>
      <p:pic>
        <p:nvPicPr>
          <p:cNvPr descr="bmbf-sponsored.jpg" id="102" name="Shape 1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3544" y="41258006"/>
            <a:ext cx="1920612" cy="13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 flipH="1">
            <a:off x="6433849" y="41806356"/>
            <a:ext cx="8023472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2000">
                <a:solidFill>
                  <a:schemeClr val="lt1"/>
                </a:solidFill>
              </a:rPr>
              <a:t>FKZ 031A538C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233236" y="10365377"/>
            <a:ext cx="12599999" cy="1015662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Short description of the project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6642550" y="23476459"/>
            <a:ext cx="12600000" cy="101580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de.NBI training and education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235333" y="16194345"/>
            <a:ext cx="12599999" cy="1015662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Progress report    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214774" y="36274806"/>
            <a:ext cx="12599999" cy="101580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Publication 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217550" y="17279862"/>
            <a:ext cx="14165400" cy="18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Progress up to October 2016</a:t>
            </a:r>
          </a:p>
          <a:p>
            <a:pPr indent="-857250" lvl="0" marL="8572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1" lang="de-DE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Galaxy Server</a:t>
            </a:r>
          </a:p>
          <a:p>
            <a:pPr indent="-862620" lvl="1" marL="294542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de-DE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Offered two courses on RNA-Seq analysis</a:t>
            </a:r>
          </a:p>
          <a:p>
            <a:pPr indent="-862620" lvl="1" marL="294542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de-DE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Integrated public/in-house tools based on user-demand</a:t>
            </a:r>
          </a:p>
          <a:p>
            <a:pPr indent="-862620" lvl="1" marL="294542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de-DE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Developed workflows and tested tools for users</a:t>
            </a:r>
          </a:p>
          <a:p>
            <a:pPr indent="-862620" lvl="1" marL="294542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de-DE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Switched to production server</a:t>
            </a:r>
          </a:p>
          <a:p>
            <a:pPr indent="-857250" lvl="0" marL="8572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1" lang="de-DE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RCAS (RNA Centric Annotation System)</a:t>
            </a:r>
          </a:p>
          <a:p>
            <a:pPr indent="-862620" lvl="1" marL="294542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de-DE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Developed an R/Bioconductor package for systematic annotation of regions of interest from RNA-based omics datasets</a:t>
            </a:r>
          </a:p>
          <a:p>
            <a:pPr indent="-862620" lvl="1" marL="294542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de-DE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Available in Galaxy, Bioconda, Docker, Guix</a:t>
            </a:r>
          </a:p>
          <a:p>
            <a:pPr indent="-862620" lvl="1" marL="294542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de-DE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Available as a web-service </a:t>
            </a:r>
          </a:p>
          <a:p>
            <a:pPr indent="-5370" lvl="1" marL="2088170" marR="0" rtl="0" algn="l">
              <a:spcBef>
                <a:spcPts val="0"/>
              </a:spcBef>
              <a:buSzPct val="25000"/>
              <a:buNone/>
            </a:pPr>
            <a:r>
              <a:rPr b="0" i="0" lang="de-DE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</a:t>
            </a:r>
            <a:r>
              <a:rPr b="0" i="0" lang="de-DE" sz="4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http://rcas.mdc-berlin.de/</a:t>
            </a:r>
          </a:p>
          <a:p>
            <a:pPr indent="-5369" lvl="1" marL="2088169" marR="0" rtl="0" algn="l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-5370" lvl="1" marL="2088170" marR="0" rtl="0" algn="l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6600" u="sng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Tasks planned for next year</a:t>
            </a:r>
          </a:p>
          <a:p>
            <a:pPr indent="-857250" lvl="0" marL="8572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1" lang="de-DE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 more training on Galaxy</a:t>
            </a:r>
          </a:p>
          <a:p>
            <a:pPr indent="-862620" lvl="1" marL="294542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de-DE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Chip-Seq analysis</a:t>
            </a:r>
          </a:p>
          <a:p>
            <a:pPr indent="-862619" lvl="1" marL="2945419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de-DE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Variant analysis</a:t>
            </a:r>
          </a:p>
          <a:p>
            <a:pPr indent="-806450" lvl="0" marL="857250" marR="0" rtl="0" algn="l">
              <a:spcBef>
                <a:spcPts val="0"/>
              </a:spcBef>
              <a:buClr>
                <a:schemeClr val="dk1"/>
              </a:buClr>
              <a:buSzPct val="83333"/>
              <a:buFont typeface="Arial"/>
              <a:buChar char="-"/>
            </a:pPr>
            <a:r>
              <a:rPr b="1" lang="de-DE" sz="4800">
                <a:solidFill>
                  <a:schemeClr val="dk1"/>
                </a:solidFill>
              </a:rPr>
              <a:t>RBC summer school</a:t>
            </a:r>
          </a:p>
          <a:p>
            <a:pPr indent="-857250" lvl="0" marL="8572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1" lang="de-DE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Integrate more tools to Galaxy server</a:t>
            </a:r>
          </a:p>
          <a:p>
            <a:pPr indent="-862620" lvl="1" marL="294542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de-DE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PIPmi</a:t>
            </a:r>
            <a:r>
              <a:rPr lang="de-DE" sz="4000">
                <a:solidFill>
                  <a:schemeClr val="dk1"/>
                </a:solidFill>
              </a:rPr>
              <a:t>R</a:t>
            </a:r>
            <a:r>
              <a:rPr b="0" i="0" lang="de-DE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(Pipeline for plant miRNA identification)</a:t>
            </a:r>
          </a:p>
          <a:p>
            <a:pPr indent="-862619" lvl="1" marL="2945419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de-DE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PARalyzer (PAR-CLIP analysis pipeline)</a:t>
            </a:r>
          </a:p>
          <a:p>
            <a:pPr indent="-857250" lvl="0" marL="8572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1" lang="de-DE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the doRiNA database</a:t>
            </a:r>
          </a:p>
          <a:p>
            <a:pPr indent="-862620" lvl="1" marL="294542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de-DE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content and functionality</a:t>
            </a:r>
          </a:p>
          <a:p>
            <a:pPr indent="-857250" lvl="0" marL="85725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1109136" y="37383387"/>
            <a:ext cx="15489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Uyar B, Yusuf D, Wurmus R, Rajewsky N, Ohler U, Akalin A. </a:t>
            </a:r>
            <a:r>
              <a:rPr i="1" lang="de-DE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RCAS: an RNA Centric Annotation System for Transcriptome-wide Regions of Interest.</a:t>
            </a:r>
            <a:r>
              <a:rPr lang="de-DE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(Submitted to Nucleic Acids Research)</a:t>
            </a: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67682" y="41294006"/>
            <a:ext cx="1852944" cy="125999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16598142" y="10379271"/>
            <a:ext cx="12599999" cy="1015662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de.NBI services   </a:t>
            </a:r>
            <a:r>
              <a:rPr b="1" lang="de-DE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634508" y="11547067"/>
            <a:ext cx="12598019" cy="4154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offer tools, services and training for the analysis of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RNA-binding proteins </a:t>
            </a:r>
            <a:r>
              <a:rPr lang="de-DE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post-transcriptional regulation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35333" y="533991"/>
            <a:ext cx="8207261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7463484" y="40116034"/>
            <a:ext cx="2232000" cy="22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16642550" y="11381039"/>
            <a:ext cx="9719341" cy="3188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de-DE" sz="4800">
                <a:solidFill>
                  <a:schemeClr val="dk1"/>
                </a:solidFill>
              </a:rPr>
              <a:t>MDC</a:t>
            </a:r>
            <a:r>
              <a:rPr b="1" lang="de-DE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Galaxy Server</a:t>
            </a:r>
          </a:p>
          <a:p>
            <a:pPr indent="-857250" lvl="0" marL="857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de-DE" sz="4800">
                <a:solidFill>
                  <a:schemeClr val="dk1"/>
                </a:solidFill>
              </a:rPr>
              <a:t>User support</a:t>
            </a:r>
          </a:p>
          <a:p>
            <a:pPr indent="-857250" lvl="0" marL="857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de-DE" sz="4800">
                <a:solidFill>
                  <a:schemeClr val="dk1"/>
                </a:solidFill>
              </a:rPr>
              <a:t>Tool/workflow development</a:t>
            </a:r>
          </a:p>
          <a:p>
            <a:pPr indent="-857250" lvl="0" marL="857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de-DE" sz="4800">
                <a:solidFill>
                  <a:schemeClr val="dk1"/>
                </a:solidFill>
              </a:rPr>
              <a:t>Server maintenance </a:t>
            </a:r>
          </a:p>
        </p:txBody>
      </p:sp>
      <p:pic>
        <p:nvPicPr>
          <p:cNvPr descr="20160817_152109.jpg" id="116" name="Shape 1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3206507" y="24736631"/>
            <a:ext cx="6003600" cy="43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16763679" y="24953265"/>
            <a:ext cx="6245700" cy="3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Offered </a:t>
            </a:r>
            <a:r>
              <a:rPr b="1" lang="de-DE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</a:t>
            </a:r>
            <a:r>
              <a:rPr lang="de-DE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de-DE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workshops</a:t>
            </a:r>
            <a:r>
              <a:rPr lang="de-DE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RNA-seq analysis using </a:t>
            </a:r>
            <a:r>
              <a:rPr b="1" lang="de-DE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Galaxy </a:t>
            </a:r>
          </a:p>
        </p:txBody>
      </p:sp>
      <p:sp>
        <p:nvSpPr>
          <p:cNvPr id="118" name="Shape 118"/>
          <p:cNvSpPr/>
          <p:nvPr/>
        </p:nvSpPr>
        <p:spPr>
          <a:xfrm>
            <a:off x="16912498" y="29550475"/>
            <a:ext cx="13099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a </a:t>
            </a:r>
            <a:r>
              <a:rPr b="1" lang="de-DE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growing</a:t>
            </a:r>
            <a:r>
              <a:rPr lang="de-DE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number of </a:t>
            </a:r>
            <a:r>
              <a:rPr b="1" lang="de-DE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Galaxy users</a:t>
            </a:r>
          </a:p>
        </p:txBody>
      </p:sp>
      <p:pic>
        <p:nvPicPr>
          <p:cNvPr descr="galaxyLogo360.png" id="119" name="Shape 11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5556843" y="11927811"/>
            <a:ext cx="3624600" cy="10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16602800" y="15026300"/>
            <a:ext cx="12600000" cy="81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b="1" lang="de-DE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 and Databases </a:t>
            </a:r>
          </a:p>
          <a:p>
            <a:pPr indent="-857250" lvl="0" marL="857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b="1" lang="de-DE" sz="4800">
                <a:solidFill>
                  <a:schemeClr val="dk1"/>
                </a:solidFill>
              </a:rPr>
              <a:t>RCAS</a:t>
            </a:r>
            <a:r>
              <a:rPr lang="de-DE" sz="4800">
                <a:solidFill>
                  <a:schemeClr val="dk1"/>
                </a:solidFill>
              </a:rPr>
              <a:t>: RNA-centric annotation system</a:t>
            </a:r>
          </a:p>
          <a:p>
            <a:pPr indent="-857250" lvl="0" marL="857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b="1" lang="de-DE" sz="4800">
                <a:solidFill>
                  <a:schemeClr val="dk1"/>
                </a:solidFill>
              </a:rPr>
              <a:t>doRiNA</a:t>
            </a:r>
            <a:r>
              <a:rPr lang="de-DE" sz="4800">
                <a:solidFill>
                  <a:schemeClr val="dk1"/>
                </a:solidFill>
              </a:rPr>
              <a:t>: Database for binding sites of RNA-binding proteins and miRNAs</a:t>
            </a:r>
          </a:p>
          <a:p>
            <a:pPr indent="-857250" lvl="0" marL="857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b="1" lang="de-DE" sz="4800">
                <a:solidFill>
                  <a:schemeClr val="dk1"/>
                </a:solidFill>
              </a:rPr>
              <a:t>RiboTaper</a:t>
            </a:r>
            <a:r>
              <a:rPr lang="de-DE" sz="4800">
                <a:solidFill>
                  <a:schemeClr val="dk1"/>
                </a:solidFill>
              </a:rPr>
              <a:t>: A toolbox for analysis of Ribosome profiling data</a:t>
            </a:r>
          </a:p>
          <a:p>
            <a:pPr indent="-857250" lvl="0" marL="857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b="1" lang="de-DE" sz="4800">
                <a:solidFill>
                  <a:schemeClr val="dk1"/>
                </a:solidFill>
              </a:rPr>
              <a:t>microMummie</a:t>
            </a:r>
            <a:r>
              <a:rPr lang="de-DE" sz="4800">
                <a:solidFill>
                  <a:schemeClr val="dk1"/>
                </a:solidFill>
              </a:rPr>
              <a:t>: MicroRNA target site identification tool</a:t>
            </a:r>
          </a:p>
          <a:p>
            <a:pPr indent="-857250" lvl="0" marL="857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b="1" lang="de-DE" sz="4800">
                <a:solidFill>
                  <a:schemeClr val="dk1"/>
                </a:solidFill>
              </a:rPr>
              <a:t>PARalyzer</a:t>
            </a:r>
            <a:r>
              <a:rPr lang="de-DE" sz="4800">
                <a:solidFill>
                  <a:schemeClr val="dk1"/>
                </a:solidFill>
              </a:rPr>
              <a:t>: RNA binding site detection from PAR-CLIP dataset</a:t>
            </a:r>
          </a:p>
        </p:txBody>
      </p:sp>
      <p:pic>
        <p:nvPicPr>
          <p:cNvPr descr="bioconductor_logo_rgb.jpg" id="121" name="Shape 12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09117" y="26969009"/>
            <a:ext cx="3051000" cy="87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servicelogo.jpg" id="122" name="Shape 12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680179" y="26768018"/>
            <a:ext cx="1527900" cy="1523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uixlogo.png" id="123" name="Shape 12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129451" y="27160950"/>
            <a:ext cx="2619900" cy="79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ker-logo.png" id="124" name="Shape 12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2065446" y="26717993"/>
            <a:ext cx="2319600" cy="19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980762" y="26803950"/>
            <a:ext cx="1527775" cy="152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1214775" y="39703800"/>
            <a:ext cx="13612500" cy="101580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6000">
                <a:solidFill>
                  <a:schemeClr val="lt1"/>
                </a:solidFill>
              </a:rPr>
              <a:t>Acknowledgement: </a:t>
            </a:r>
            <a:r>
              <a:rPr b="1" lang="de-DE" sz="6000"/>
              <a:t>MDC central IT</a:t>
            </a:r>
            <a:r>
              <a:rPr b="1" lang="de-DE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Design">
  <a:themeElements>
    <a:clrScheme name="Benutzerdefinier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3E4E5"/>
      </a:accent1>
      <a:accent2>
        <a:srgbClr val="16141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