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2811700" cx="302752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22825" y="739950"/>
            <a:ext cx="4490699" cy="3699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22825" y="739950"/>
            <a:ext cx="4490699" cy="3699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2270641" y="13299379"/>
            <a:ext cx="25733931" cy="9176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541282" y="24259962"/>
            <a:ext cx="21192648" cy="10940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920"/>
              </a:spcBef>
              <a:buClr>
                <a:srgbClr val="888888"/>
              </a:buClr>
              <a:buFont typeface="Arial"/>
              <a:buNone/>
              <a:defRPr b="0" i="0" sz="14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ctr">
              <a:spcBef>
                <a:spcPts val="2560"/>
              </a:spcBef>
              <a:buClr>
                <a:srgbClr val="888888"/>
              </a:buClr>
              <a:buFont typeface="Arial"/>
              <a:buNone/>
              <a:defRPr b="0" i="0" sz="1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ctr"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1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1010735" y="10492425"/>
            <a:ext cx="28253743" cy="27247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091148" y="16572837"/>
            <a:ext cx="36528685" cy="6811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6784989" y="10013207"/>
            <a:ext cx="36528685" cy="19931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513761" y="9989400"/>
            <a:ext cx="27247693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überschrif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2391533" y="27510484"/>
            <a:ext cx="25733931" cy="8502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8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391533" y="18145428"/>
            <a:ext cx="25733931" cy="93650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640"/>
              </a:spcBef>
              <a:buClr>
                <a:srgbClr val="888888"/>
              </a:buClr>
              <a:buFont typeface="Arial"/>
              <a:buNone/>
              <a:defRPr b="0" i="0" sz="8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1460"/>
              </a:spcBef>
              <a:buClr>
                <a:srgbClr val="888888"/>
              </a:buClr>
              <a:buFont typeface="Arial"/>
              <a:buNone/>
              <a:defRPr b="0" i="0" sz="7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513761" y="9989400"/>
            <a:ext cx="13371551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53327" lvl="0" marL="1566127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11975" lvl="1" marL="3393275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974" lvl="2" marL="522042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6792" lvl="3" marL="730859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2162" lvl="4" marL="939676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4833" lvl="5" marL="1148493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30201" lvl="6" marL="1357310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35571" lvl="7" marL="1566127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28240" lvl="8" marL="17749440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15389900" y="9989400"/>
            <a:ext cx="13371551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53327" lvl="0" marL="1566127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11975" lvl="1" marL="3393275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974" lvl="2" marL="522042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6792" lvl="3" marL="730859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2162" lvl="4" marL="939676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4833" lvl="5" marL="1148493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30201" lvl="6" marL="1357310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35571" lvl="7" marL="1566127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28240" lvl="8" marL="17749440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513761" y="9583085"/>
            <a:ext cx="13376810" cy="39937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1640"/>
              </a:spcBef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513761" y="13576859"/>
            <a:ext cx="13376810" cy="246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7627" lvl="0" marL="1566127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32625" lvl="1" marL="3393275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4124" lvl="2" marL="5220424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83942" lvl="3" marL="730859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9312" lvl="4" marL="939676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1983" lvl="5" marL="1148493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7351" lvl="6" marL="1357310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92721" lvl="7" marL="1566127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5390" lvl="8" marL="1774944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15379389" y="9583085"/>
            <a:ext cx="13382064" cy="39937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1640"/>
              </a:spcBef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15379389" y="13576859"/>
            <a:ext cx="13382064" cy="246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7627" lvl="0" marL="1566127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32625" lvl="1" marL="3393275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4124" lvl="2" marL="5220424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83942" lvl="3" marL="730859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9312" lvl="4" marL="939676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1983" lvl="5" marL="1148493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7351" lvl="6" marL="1357310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92721" lvl="7" marL="1566127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5390" lvl="8" marL="1774944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Beschriftung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513762" y="1704540"/>
            <a:ext cx="9960335" cy="72542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1836767" y="1704542"/>
            <a:ext cx="16924684" cy="365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513762" y="8958747"/>
            <a:ext cx="9960335" cy="29284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80"/>
              </a:spcBef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920"/>
              </a:spcBef>
              <a:buClr>
                <a:schemeClr val="dk1"/>
              </a:buClr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Beschriftung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934153" y="29968190"/>
            <a:ext cx="18165128" cy="35379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934153" y="3825305"/>
            <a:ext cx="18165128" cy="25687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920"/>
              </a:spcBef>
              <a:buClr>
                <a:schemeClr val="dk1"/>
              </a:buClr>
              <a:buFont typeface="Arial"/>
              <a:buNone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2560"/>
              </a:spcBef>
              <a:buClr>
                <a:schemeClr val="dk1"/>
              </a:buClr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934153" y="33506103"/>
            <a:ext cx="18165128" cy="50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80"/>
              </a:spcBef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920"/>
              </a:spcBef>
              <a:buClr>
                <a:schemeClr val="dk1"/>
              </a:buClr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513761" y="9989400"/>
            <a:ext cx="27247693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Relationship Id="rId11" Type="http://schemas.openxmlformats.org/officeDocument/2006/relationships/image" Target="../media/image08.jpg"/><Relationship Id="rId10" Type="http://schemas.openxmlformats.org/officeDocument/2006/relationships/image" Target="../media/image04.png"/><Relationship Id="rId12" Type="http://schemas.openxmlformats.org/officeDocument/2006/relationships/image" Target="../media/image09.png"/><Relationship Id="rId9" Type="http://schemas.openxmlformats.org/officeDocument/2006/relationships/image" Target="../media/image05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6.jpg"/><Relationship Id="rId8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28185.pn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1504" y="533991"/>
            <a:ext cx="7286637" cy="26456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0" y="41040275"/>
            <a:ext cx="30266953" cy="180000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 scaled="0"/>
          </a:gradFill>
          <a:ln cap="flat" cmpd="sng" w="9525">
            <a:solidFill>
              <a:srgbClr val="DCDED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52227"/>
            <a:ext cx="30215320" cy="66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0" y="44276368"/>
            <a:ext cx="30275213" cy="1800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8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8739693" y="41436350"/>
            <a:ext cx="1076464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http://www.denbi.de</a:t>
            </a:r>
          </a:p>
        </p:txBody>
      </p:sp>
      <p:sp>
        <p:nvSpPr>
          <p:cNvPr id="89" name="Shape 89"/>
          <p:cNvSpPr/>
          <p:nvPr/>
        </p:nvSpPr>
        <p:spPr>
          <a:xfrm>
            <a:off x="18298765" y="41622421"/>
            <a:ext cx="719999" cy="48463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2E4E5"/>
              </a:gs>
              <a:gs pos="100000">
                <a:srgbClr val="EFF3F3"/>
              </a:gs>
            </a:gsLst>
            <a:lin ang="16200000" scaled="0"/>
          </a:gradFill>
          <a:ln cap="flat" cmpd="sng" w="9525">
            <a:solidFill>
              <a:srgbClr val="DCDED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-19888200" y="3548910"/>
            <a:ext cx="18473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8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82932" y="22181529"/>
            <a:ext cx="1609347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7056000" y="4019280"/>
            <a:ext cx="22137265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3" name="Shape 93"/>
          <p:cNvSpPr txBox="1"/>
          <p:nvPr/>
        </p:nvSpPr>
        <p:spPr>
          <a:xfrm>
            <a:off x="7400485" y="3052227"/>
            <a:ext cx="2207592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de.NBI − German Network for Bioinformatics Infrastructure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705292" y="4131392"/>
            <a:ext cx="22075920" cy="2511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deNBI epigenomics unit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Berlin Institute for Medical Systems Biology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217550" y="8121884"/>
            <a:ext cx="2846840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Altuna Akalin, Vedran Franke, Katarzyna Wreczycka,  Alexander Godcshan, Uwe Ohler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Berlin Institute for Medical Systems Biology, Max-Delbrueck Center for Molecular Medicine, Berlin, Germany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30462" y="3934541"/>
            <a:ext cx="7135914" cy="317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deNBI-epi: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BIMSB</a:t>
            </a:r>
          </a:p>
        </p:txBody>
      </p:sp>
      <p:pic>
        <p:nvPicPr>
          <p:cNvPr descr="bmbf-sponsored.jpg" id="97" name="Shape 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3544" y="41258006"/>
            <a:ext cx="1920612" cy="1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233236" y="10365377"/>
            <a:ext cx="12599999" cy="1015662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 description of the project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31748" y="36491259"/>
            <a:ext cx="12599999" cy="1015662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Publications 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1077344" y="23677843"/>
            <a:ext cx="14529623" cy="13496706"/>
            <a:chOff x="1048970" y="23693818"/>
            <a:chExt cx="14529623" cy="13496706"/>
          </a:xfrm>
        </p:grpSpPr>
        <p:sp>
          <p:nvSpPr>
            <p:cNvPr id="101" name="Shape 101"/>
            <p:cNvSpPr txBox="1"/>
            <p:nvPr/>
          </p:nvSpPr>
          <p:spPr>
            <a:xfrm>
              <a:off x="1235333" y="23693818"/>
              <a:ext cx="12599999" cy="1015662"/>
            </a:xfrm>
            <a:prstGeom prst="rect">
              <a:avLst/>
            </a:prstGeom>
            <a:solidFill>
              <a:srgbClr val="00ADE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6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Progress report    </a:t>
              </a:r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1048970" y="24910240"/>
              <a:ext cx="14529623" cy="12280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Tasks performed up to October 2016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methylKit </a:t>
              </a:r>
              <a:r>
                <a:rPr lang="en-US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features:</a:t>
              </a:r>
            </a:p>
            <a:p>
              <a:pPr indent="-862620" lvl="1" marL="294542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-"/>
              </a:pPr>
              <a:r>
                <a:rPr b="0" i="0" lang="en-US" sz="6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statistical tests</a:t>
              </a:r>
            </a:p>
            <a:p>
              <a:pPr indent="-862620" lvl="1" marL="294542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-"/>
              </a:pPr>
              <a:r>
                <a:rPr b="0" i="0" lang="en-US" sz="6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Segmentation of methylomes</a:t>
              </a:r>
            </a:p>
            <a:p>
              <a:pPr indent="-862620" lvl="1" marL="294542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-"/>
              </a:pPr>
              <a:r>
                <a:rPr b="0" i="0" lang="en-US" sz="6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flat-file data structures for large datasets</a:t>
              </a:r>
            </a:p>
            <a:p>
              <a:pPr indent="-5370" lvl="1" marL="208817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Genomation </a:t>
              </a:r>
              <a:r>
                <a:rPr lang="en-US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features:</a:t>
              </a:r>
            </a:p>
            <a:p>
              <a:pPr indent="-862620" lvl="1" marL="294542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-"/>
              </a:pPr>
              <a:r>
                <a:rPr b="0" i="0" lang="en-US" sz="6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annotation functions for data integration</a:t>
              </a:r>
            </a:p>
            <a:p>
              <a:pPr indent="-862620" lvl="1" marL="2945420" marR="0" rtl="0" algn="l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214774" y="38006896"/>
            <a:ext cx="15777505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Methylkit - Akalin et al. 2012. Genome Biology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Genomation – Akalin, Franke, et al. 2015. Bioinformatics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67682" y="41294006"/>
            <a:ext cx="1852944" cy="1259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6598142" y="10379271"/>
            <a:ext cx="12599999" cy="1015662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de.NBI services   </a:t>
            </a: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153544" y="11460485"/>
            <a:ext cx="12598019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offer </a:t>
            </a:r>
            <a:r>
              <a:rPr b="1"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epigenomics data analysis.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5333" y="533991"/>
            <a:ext cx="820726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463484" y="40116034"/>
            <a:ext cx="2232000" cy="2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6519900" y="11473897"/>
            <a:ext cx="12598019" cy="1228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methylKit </a:t>
            </a: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toolbox for analyzing methylation and hydroxymethylation profiles from BS-seq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Genomation</a:t>
            </a: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R package that expedites genomic interval summary and annotation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Segmentation of genomics profiles</a:t>
            </a: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Unsupervised machine-learning methods for identification of genomic landmarks 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16598142" y="23668214"/>
            <a:ext cx="12638099" cy="16588984"/>
            <a:chOff x="16509098" y="23655298"/>
            <a:chExt cx="12638099" cy="16588984"/>
          </a:xfrm>
        </p:grpSpPr>
        <p:sp>
          <p:nvSpPr>
            <p:cNvPr id="111" name="Shape 111"/>
            <p:cNvSpPr txBox="1"/>
            <p:nvPr/>
          </p:nvSpPr>
          <p:spPr>
            <a:xfrm>
              <a:off x="16547198" y="23655298"/>
              <a:ext cx="12599999" cy="1015662"/>
            </a:xfrm>
            <a:prstGeom prst="rect">
              <a:avLst/>
            </a:prstGeom>
            <a:solidFill>
              <a:srgbClr val="00ADE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6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de. NBI training and education</a:t>
              </a:r>
            </a:p>
          </p:txBody>
        </p:sp>
        <p:pic>
          <p:nvPicPr>
            <p:cNvPr descr="genprecmed_poster_version1_4.pdf" id="112" name="Shape 1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9053725" y="28379071"/>
              <a:ext cx="6517365" cy="914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Shape 113"/>
            <p:cNvSpPr/>
            <p:nvPr/>
          </p:nvSpPr>
          <p:spPr>
            <a:xfrm>
              <a:off x="16509098" y="24848168"/>
              <a:ext cx="11606620" cy="4062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Yearly computational genomics course </a:t>
              </a:r>
              <a:r>
                <a:rPr lang="en-US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Berlin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90 applicants for 20 seats</a:t>
              </a:r>
            </a:p>
            <a:p>
              <a:pPr indent="-857250" lvl="0" marL="857250" marR="0" rtl="0" algn="l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6509098" y="38120625"/>
              <a:ext cx="11606620" cy="2123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6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Offering weekly bioinformatics consultations at MDC</a:t>
              </a:r>
            </a:p>
          </p:txBody>
        </p:sp>
      </p:grpSp>
      <p:pic>
        <p:nvPicPr>
          <p:cNvPr descr="figure1.png" id="115" name="Shape 1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98270" y="15389351"/>
            <a:ext cx="14163928" cy="685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Benutzerdefinier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