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3"/>
  </p:notesMasterIdLst>
  <p:sldIdLst>
    <p:sldId id="259" r:id="rId2"/>
  </p:sldIdLst>
  <p:sldSz cx="30275213" cy="4280376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17" userDrawn="1">
          <p15:clr>
            <a:srgbClr val="A4A3A4"/>
          </p15:clr>
        </p15:guide>
        <p15:guide id="2" pos="963" userDrawn="1">
          <p15:clr>
            <a:srgbClr val="A4A3A4"/>
          </p15:clr>
        </p15:guide>
        <p15:guide id="3" pos="18108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5" orient="horz" pos="2259" userDrawn="1">
          <p15:clr>
            <a:srgbClr val="A4A3A4"/>
          </p15:clr>
        </p15:guide>
        <p15:guide id="6" pos="9150" userDrawn="1">
          <p15:clr>
            <a:srgbClr val="A4A3A4"/>
          </p15:clr>
        </p15:guide>
        <p15:guide id="8" pos="9898" userDrawn="1">
          <p15:clr>
            <a:srgbClr val="A4A3A4"/>
          </p15:clr>
        </p15:guide>
        <p15:guide id="9" orient="horz" pos="23902" userDrawn="1">
          <p15:clr>
            <a:srgbClr val="A4A3A4"/>
          </p15:clr>
        </p15:guide>
        <p15:guide id="10" orient="horz" pos="17587" userDrawn="1">
          <p15:clr>
            <a:srgbClr val="A4A3A4"/>
          </p15:clr>
        </p15:guide>
        <p15:guide id="11" orient="horz" pos="2595" userDrawn="1">
          <p15:clr>
            <a:srgbClr val="A4A3A4"/>
          </p15:clr>
        </p15:guide>
        <p15:guide id="12" orient="horz" pos="2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5E3"/>
    <a:srgbClr val="005093"/>
    <a:srgbClr val="D8117D"/>
    <a:srgbClr val="F9C623"/>
    <a:srgbClr val="856D1A"/>
    <a:srgbClr val="E7792B"/>
    <a:srgbClr val="7C4319"/>
    <a:srgbClr val="84BF41"/>
    <a:srgbClr val="005B2D"/>
    <a:srgbClr val="E46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3E227-162B-4F42-B582-EAD3A434F8ED}" v="733" dt="2020-02-07T17:05:23.058"/>
    <p1510:client id="{542AB065-ADDF-4DD5-AE35-3854A0028D93}" v="321" dt="2020-02-03T16:52:04.812"/>
    <p1510:client id="{6D642B51-E8BE-4D78-8A88-BDF52A61E3A7}" v="253" dt="2020-01-23T14:53:01.273"/>
    <p1510:client id="{81A1629C-B3DE-41CB-A5C7-45501BE5B8CC}" v="177" dt="2020-02-06T16:57:58.721"/>
    <p1510:client id="{D24C5C5A-932D-4A1B-A431-AB49AF52C734}" v="348" dt="2020-02-09T15:34:41.767"/>
    <p1510:client id="{D72F5700-A9C2-4470-9393-57AF65E4421F}" v="207" dt="2020-02-07T09:57:52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0"/>
    <p:restoredTop sz="94613"/>
  </p:normalViewPr>
  <p:slideViewPr>
    <p:cSldViewPr snapToGrid="0" snapToObjects="1" showGuides="1">
      <p:cViewPr>
        <p:scale>
          <a:sx n="50" d="100"/>
          <a:sy n="50" d="100"/>
        </p:scale>
        <p:origin x="0" y="-498"/>
      </p:cViewPr>
      <p:guideLst>
        <p:guide orient="horz" pos="15117"/>
        <p:guide pos="963"/>
        <p:guide pos="18108"/>
        <p:guide pos="9536"/>
        <p:guide orient="horz" pos="2259"/>
        <p:guide pos="9150"/>
        <p:guide pos="9898"/>
        <p:guide orient="horz" pos="23902"/>
        <p:guide orient="horz" pos="17587"/>
        <p:guide orient="horz" pos="2595"/>
        <p:guide orient="horz" pos="2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CC831-A756-644D-BF6F-1383A71BB30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1241425"/>
            <a:ext cx="236855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925B-2B27-5544-BA2C-F3387CA534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12975" y="1241425"/>
            <a:ext cx="2368550" cy="33512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925B-2B27-5544-BA2C-F3387CA534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12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9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3369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8" y="1595589"/>
            <a:ext cx="7824446" cy="205943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864" y="749028"/>
            <a:ext cx="4194112" cy="341940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778" y="1884151"/>
            <a:ext cx="1691210" cy="114915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947" y="40050567"/>
            <a:ext cx="1144950" cy="1007004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4567722" y="40051544"/>
            <a:ext cx="4220339" cy="11060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/>
            </a:ex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de-DE" sz="5090" dirty="0" err="1">
                <a:solidFill>
                  <a:srgbClr val="005AA9"/>
                </a:solidFill>
                <a:latin typeface="Cambria" charset="0"/>
                <a:ea typeface="Cambria" charset="0"/>
                <a:cs typeface="Cambria" charset="0"/>
              </a:rPr>
              <a:t>www.denbi.de</a:t>
            </a:r>
            <a:endParaRPr lang="de-DE" sz="509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>
              <a:lnSpc>
                <a:spcPct val="120000"/>
              </a:lnSpc>
            </a:pPr>
            <a:r>
              <a:rPr lang="de-DE" sz="1131" dirty="0">
                <a:solidFill>
                  <a:srgbClr val="005AA9"/>
                </a:solidFill>
                <a:ea typeface="ＭＳ 明朝" charset="-128"/>
                <a:cs typeface="Cambria" charset="0"/>
              </a:rPr>
              <a:t> </a:t>
            </a:r>
            <a:endParaRPr lang="de-DE" sz="1697" dirty="0">
              <a:solidFill>
                <a:srgbClr val="000000"/>
              </a:solidFill>
              <a:latin typeface="Times-Roman" charset="0"/>
              <a:ea typeface="ＭＳ 明朝" charset="-128"/>
              <a:cs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056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8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86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1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8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8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E3A0-905B-488A-803E-5DC6A3B8065D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661E-C685-45CB-B4A7-328EC25C61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5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hyperlink" Target="https://usegalaxy.eu" TargetMode="External"/><Relationship Id="rId1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hyperlink" Target="https://training.galaxyproject.org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4.emf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/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" y="41035308"/>
            <a:ext cx="30275213" cy="176845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14" name="Rechteck 13"/>
          <p:cNvSpPr/>
          <p:nvPr/>
        </p:nvSpPr>
        <p:spPr>
          <a:xfrm>
            <a:off x="0" y="2956694"/>
            <a:ext cx="30276000" cy="5400000"/>
          </a:xfrm>
          <a:prstGeom prst="rect">
            <a:avLst/>
          </a:prstGeom>
          <a:solidFill>
            <a:srgbClr val="E4E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762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93632"/>
              </p:ext>
            </p:extLst>
          </p:nvPr>
        </p:nvGraphicFramePr>
        <p:xfrm>
          <a:off x="1340184" y="9049440"/>
          <a:ext cx="13080612" cy="10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1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RBC Freiburg</a:t>
                      </a:r>
                      <a:endParaRPr kumimoji="0" lang="de-DE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/>
                        <a:ea typeface="+mn-ea"/>
                        <a:cs typeface="Arial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85152"/>
              </p:ext>
            </p:extLst>
          </p:nvPr>
        </p:nvGraphicFramePr>
        <p:xfrm>
          <a:off x="15708016" y="9050311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208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Progress </a:t>
                      </a:r>
                      <a:r>
                        <a:rPr kumimoji="0" lang="de-DE" sz="4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report</a:t>
                      </a: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8917688" y="41446975"/>
            <a:ext cx="5099672" cy="11060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/>
            </a:ex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</a:pPr>
            <a:r>
              <a:rPr lang="de-DE" sz="5090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www.denbi.de </a:t>
            </a:r>
          </a:p>
          <a:p>
            <a:pPr>
              <a:lnSpc>
                <a:spcPct val="120000"/>
              </a:lnSpc>
            </a:pPr>
            <a:r>
              <a:rPr lang="de-DE" sz="1131" dirty="0">
                <a:solidFill>
                  <a:srgbClr val="005AA9"/>
                </a:solidFill>
                <a:ea typeface="ＭＳ 明朝" charset="-128"/>
                <a:cs typeface="Cambria" charset="0"/>
              </a:rPr>
              <a:t>  </a:t>
            </a:r>
            <a:endParaRPr lang="de-DE" sz="1697" dirty="0">
              <a:solidFill>
                <a:srgbClr val="000000"/>
              </a:solidFill>
              <a:latin typeface="Times-Roman" charset="0"/>
              <a:ea typeface="ＭＳ 明朝" charset="-128"/>
              <a:cs typeface="Times-Roman" charset="0"/>
            </a:endParaRPr>
          </a:p>
        </p:txBody>
      </p:sp>
      <p:pic>
        <p:nvPicPr>
          <p:cNvPr id="34" name="Bild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63" y="41149498"/>
            <a:ext cx="1637266" cy="1440000"/>
          </a:xfrm>
          <a:prstGeom prst="rect">
            <a:avLst/>
          </a:prstGeom>
        </p:spPr>
      </p:pic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49712"/>
              </p:ext>
            </p:extLst>
          </p:nvPr>
        </p:nvGraphicFramePr>
        <p:xfrm>
          <a:off x="15700860" y="35466962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95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Publications</a:t>
                      </a:r>
                      <a:r>
                        <a:rPr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  </a:t>
                      </a:r>
                      <a:endParaRPr kumimoji="0" lang="de-DE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el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42893"/>
              </p:ext>
            </p:extLst>
          </p:nvPr>
        </p:nvGraphicFramePr>
        <p:xfrm>
          <a:off x="15600434" y="21766097"/>
          <a:ext cx="8675915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7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2089">
                <a:tc>
                  <a:txBody>
                    <a:bodyPr/>
                    <a:lstStyle/>
                    <a:p>
                      <a:pPr marL="0" marR="0" lvl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de.NBI</a:t>
                      </a:r>
                      <a:r>
                        <a:rPr kumimoji="0"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 Training and </a:t>
                      </a:r>
                      <a:r>
                        <a:rPr kumimoji="0" lang="de-DE" sz="4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education</a:t>
                      </a:r>
                      <a:endParaRPr kumimoji="0" lang="de-DE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/>
                        <a:ea typeface="+mn-ea"/>
                        <a:cs typeface="Arial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el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4818"/>
              </p:ext>
            </p:extLst>
          </p:nvPr>
        </p:nvGraphicFramePr>
        <p:xfrm>
          <a:off x="1237651" y="18849289"/>
          <a:ext cx="13080612" cy="105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635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de-DE" sz="4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de.NBI</a:t>
                      </a:r>
                      <a:r>
                        <a:rPr kumimoji="0"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services</a:t>
                      </a:r>
                      <a:endParaRPr kumimoji="0" lang="de-DE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"/>
                        <a:ea typeface="+mn-ea"/>
                        <a:cs typeface="Arial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57" y="41204977"/>
            <a:ext cx="4066384" cy="1329043"/>
          </a:xfrm>
          <a:prstGeom prst="rect">
            <a:avLst/>
          </a:prstGeom>
        </p:spPr>
      </p:pic>
      <p:pic>
        <p:nvPicPr>
          <p:cNvPr id="79" name="Bild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08" y="519829"/>
            <a:ext cx="7824446" cy="205943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15625554" y="23035832"/>
            <a:ext cx="12358491" cy="12280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de-DE" sz="4800" dirty="0">
                <a:latin typeface="Cambria"/>
                <a:cs typeface="Arial"/>
              </a:rPr>
              <a:t>Workshops and </a:t>
            </a:r>
            <a:r>
              <a:rPr lang="de-DE" sz="4800" err="1">
                <a:latin typeface="Cambria"/>
                <a:cs typeface="Arial"/>
              </a:rPr>
              <a:t>mentoring</a:t>
            </a:r>
            <a:endParaRPr lang="de-DE" sz="4800">
              <a:latin typeface="Cambria"/>
              <a:ea typeface="Cambria"/>
              <a:cs typeface="Arial"/>
            </a:endParaRPr>
          </a:p>
          <a:p>
            <a:pPr marL="571500" indent="-571500" algn="just">
              <a:buFont typeface="Arial"/>
              <a:buChar char="•"/>
            </a:pPr>
            <a:r>
              <a:rPr lang="de-DE" sz="3600" b="1" err="1">
                <a:latin typeface="Cambria"/>
                <a:ea typeface="+mn-lt"/>
                <a:cs typeface="+mn-lt"/>
              </a:rPr>
              <a:t>Twice</a:t>
            </a:r>
            <a:r>
              <a:rPr lang="de-DE" sz="3600" b="1" dirty="0">
                <a:latin typeface="Cambria"/>
                <a:ea typeface="+mn-lt"/>
                <a:cs typeface="+mn-lt"/>
              </a:rPr>
              <a:t> per </a:t>
            </a:r>
            <a:r>
              <a:rPr lang="de-DE" sz="3600" b="1" err="1">
                <a:latin typeface="Cambria"/>
                <a:ea typeface="+mn-lt"/>
                <a:cs typeface="+mn-lt"/>
              </a:rPr>
              <a:t>year</a:t>
            </a:r>
            <a:r>
              <a:rPr lang="de-DE" sz="3600" dirty="0">
                <a:latin typeface="Cambria"/>
                <a:ea typeface="+mn-lt"/>
                <a:cs typeface="+mn-lt"/>
              </a:rPr>
              <a:t> a </a:t>
            </a:r>
            <a:r>
              <a:rPr lang="de-DE" sz="3600" err="1">
                <a:latin typeface="Cambria"/>
                <a:ea typeface="+mn-lt"/>
                <a:cs typeface="+mn-lt"/>
              </a:rPr>
              <a:t>full-week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hands</a:t>
            </a:r>
            <a:r>
              <a:rPr lang="de-DE" sz="3600" dirty="0">
                <a:latin typeface="Cambria"/>
                <a:ea typeface="+mn-lt"/>
                <a:cs typeface="+mn-lt"/>
              </a:rPr>
              <a:t>-on high-</a:t>
            </a:r>
            <a:r>
              <a:rPr lang="de-DE" sz="3600" err="1">
                <a:latin typeface="Cambria"/>
                <a:ea typeface="+mn-lt"/>
                <a:cs typeface="+mn-lt"/>
              </a:rPr>
              <a:t>throughput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sequencing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data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analysis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workshop</a:t>
            </a:r>
            <a:r>
              <a:rPr lang="de-DE" sz="3600" dirty="0">
                <a:latin typeface="Cambria"/>
                <a:ea typeface="+mn-lt"/>
                <a:cs typeface="+mn-lt"/>
              </a:rPr>
              <a:t> </a:t>
            </a:r>
            <a:endParaRPr lang="de-DE" sz="3600">
              <a:latin typeface="Cambria"/>
              <a:ea typeface="+mn-lt"/>
              <a:cs typeface="Arial" panose="020B0604020202020204" pitchFamily="34" charset="0"/>
            </a:endParaRPr>
          </a:p>
          <a:p>
            <a:pPr marL="571500" indent="-571500" algn="just">
              <a:buFont typeface="Arial"/>
              <a:buChar char="•"/>
            </a:pPr>
            <a:r>
              <a:rPr lang="de-DE" sz="3600" dirty="0">
                <a:latin typeface="Cambria"/>
                <a:ea typeface="+mn-lt"/>
                <a:cs typeface="+mn-lt"/>
              </a:rPr>
              <a:t>New </a:t>
            </a:r>
            <a:r>
              <a:rPr lang="de-DE" sz="3600" err="1">
                <a:latin typeface="Cambria"/>
                <a:ea typeface="+mn-lt"/>
                <a:cs typeface="+mn-lt"/>
              </a:rPr>
              <a:t>workshops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for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b="1" dirty="0">
                <a:latin typeface="Cambria"/>
                <a:ea typeface="+mn-lt"/>
                <a:cs typeface="+mn-lt"/>
              </a:rPr>
              <a:t>Single-</a:t>
            </a:r>
            <a:r>
              <a:rPr lang="de-DE" sz="3600" b="1" err="1">
                <a:latin typeface="Cambria"/>
                <a:ea typeface="+mn-lt"/>
                <a:cs typeface="+mn-lt"/>
              </a:rPr>
              <a:t>cell</a:t>
            </a:r>
            <a:r>
              <a:rPr lang="de-DE" sz="3600" dirty="0">
                <a:latin typeface="Cambria"/>
                <a:ea typeface="+mn-lt"/>
                <a:cs typeface="+mn-lt"/>
              </a:rPr>
              <a:t> and </a:t>
            </a:r>
            <a:r>
              <a:rPr lang="de-DE" sz="3600" b="1" err="1">
                <a:latin typeface="Cambria"/>
                <a:ea typeface="+mn-lt"/>
                <a:cs typeface="+mn-lt"/>
              </a:rPr>
              <a:t>Machine</a:t>
            </a:r>
            <a:r>
              <a:rPr lang="de-DE" sz="3600" b="1" dirty="0">
                <a:latin typeface="Cambria"/>
                <a:ea typeface="+mn-lt"/>
                <a:cs typeface="+mn-lt"/>
              </a:rPr>
              <a:t> </a:t>
            </a:r>
            <a:r>
              <a:rPr lang="de-DE" sz="3600" b="1" err="1">
                <a:latin typeface="Cambria"/>
                <a:ea typeface="+mn-lt"/>
                <a:cs typeface="+mn-lt"/>
              </a:rPr>
              <a:t>learning</a:t>
            </a:r>
            <a:r>
              <a:rPr lang="de-DE" sz="3600" dirty="0">
                <a:latin typeface="Cambria"/>
                <a:ea typeface="+mn-lt"/>
                <a:cs typeface="+mn-lt"/>
              </a:rPr>
              <a:t> </a:t>
            </a:r>
          </a:p>
          <a:p>
            <a:pPr algn="just">
              <a:buFont typeface="Arial"/>
              <a:buChar char="•"/>
            </a:pPr>
            <a:r>
              <a:rPr lang="de-DE" sz="3600" dirty="0">
                <a:latin typeface="Cambria"/>
                <a:ea typeface="+mn-lt"/>
                <a:cs typeface="+mn-lt"/>
              </a:rPr>
              <a:t>  </a:t>
            </a:r>
            <a:r>
              <a:rPr lang="de-DE" sz="3600" b="1" dirty="0">
                <a:latin typeface="Cambria"/>
                <a:ea typeface="+mn-lt"/>
                <a:cs typeface="+mn-lt"/>
              </a:rPr>
              <a:t>Training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around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the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world</a:t>
            </a:r>
            <a:r>
              <a:rPr lang="de-DE" sz="3600" dirty="0">
                <a:latin typeface="Cambria"/>
                <a:ea typeface="+mn-lt"/>
                <a:cs typeface="+mn-lt"/>
              </a:rPr>
              <a:t> on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demand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for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data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analysis</a:t>
            </a:r>
            <a:r>
              <a:rPr lang="de-DE" sz="3600" dirty="0">
                <a:latin typeface="Cambria"/>
                <a:ea typeface="+mn-lt"/>
                <a:cs typeface="+mn-lt"/>
              </a:rPr>
              <a:t>,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developers</a:t>
            </a:r>
            <a:r>
              <a:rPr lang="de-DE" sz="3600" dirty="0">
                <a:latin typeface="Cambria"/>
                <a:ea typeface="+mn-lt"/>
                <a:cs typeface="+mn-lt"/>
              </a:rPr>
              <a:t> and </a:t>
            </a:r>
            <a:r>
              <a:rPr lang="de-DE" sz="3600" dirty="0" err="1">
                <a:latin typeface="Cambria"/>
                <a:ea typeface="+mn-lt"/>
                <a:cs typeface="+mn-lt"/>
              </a:rPr>
              <a:t>administrators</a:t>
            </a:r>
            <a:endParaRPr lang="de-DE" sz="3600" dirty="0">
              <a:latin typeface="Cambria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de-DE" sz="3600" dirty="0">
                <a:latin typeface="Cambria"/>
                <a:ea typeface="+mn-lt"/>
                <a:cs typeface="+mn-lt"/>
              </a:rPr>
              <a:t>    </a:t>
            </a:r>
            <a:r>
              <a:rPr lang="de-DE" sz="3600" b="1" dirty="0">
                <a:latin typeface="Cambria"/>
                <a:ea typeface="+mn-lt"/>
                <a:cs typeface="+mn-lt"/>
              </a:rPr>
              <a:t>On-site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mentoring</a:t>
            </a:r>
            <a:endParaRPr lang="de-DE" sz="3600">
              <a:latin typeface="Cambria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de-DE" sz="3600" dirty="0">
                <a:latin typeface="Cambria"/>
                <a:ea typeface="+mn-lt"/>
                <a:cs typeface="+mn-lt"/>
              </a:rPr>
              <a:t>    HTS </a:t>
            </a:r>
            <a:r>
              <a:rPr lang="de-DE" sz="3600" err="1">
                <a:latin typeface="Cambria"/>
                <a:ea typeface="+mn-lt"/>
                <a:cs typeface="+mn-lt"/>
              </a:rPr>
              <a:t>lectures</a:t>
            </a:r>
            <a:r>
              <a:rPr lang="de-DE" sz="3600" dirty="0">
                <a:latin typeface="Cambria"/>
                <a:ea typeface="+mn-lt"/>
                <a:cs typeface="+mn-lt"/>
              </a:rPr>
              <a:t> and Galaxy </a:t>
            </a:r>
            <a:r>
              <a:rPr lang="de-DE" sz="3600" err="1">
                <a:latin typeface="Cambria"/>
                <a:ea typeface="+mn-lt"/>
                <a:cs typeface="+mn-lt"/>
              </a:rPr>
              <a:t>courses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for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b="1" dirty="0">
                <a:latin typeface="Cambria"/>
                <a:ea typeface="+mn-lt"/>
                <a:cs typeface="+mn-lt"/>
              </a:rPr>
              <a:t>Master </a:t>
            </a:r>
            <a:r>
              <a:rPr lang="de-DE" sz="3600" b="1" err="1">
                <a:latin typeface="Cambria"/>
                <a:ea typeface="+mn-lt"/>
                <a:cs typeface="+mn-lt"/>
              </a:rPr>
              <a:t>students</a:t>
            </a:r>
            <a:endParaRPr lang="de-DE" sz="3600" b="1">
              <a:latin typeface="Cambria"/>
              <a:ea typeface="+mn-lt"/>
              <a:cs typeface="+mn-lt"/>
            </a:endParaRPr>
          </a:p>
          <a:p>
            <a:pPr algn="just"/>
            <a:endParaRPr lang="de-DE" dirty="0">
              <a:latin typeface="Cambria"/>
              <a:ea typeface="+mn-lt"/>
              <a:cs typeface="+mn-lt"/>
            </a:endParaRPr>
          </a:p>
          <a:p>
            <a:pPr algn="just"/>
            <a:endParaRPr lang="de-DE" dirty="0">
              <a:latin typeface="Cambria"/>
              <a:ea typeface="+mn-lt"/>
              <a:cs typeface="+mn-lt"/>
            </a:endParaRPr>
          </a:p>
          <a:p>
            <a:pPr algn="just"/>
            <a:r>
              <a:rPr lang="de-DE" sz="4800" dirty="0">
                <a:latin typeface="Cambria"/>
                <a:ea typeface="+mn-lt"/>
                <a:cs typeface="+mn-lt"/>
              </a:rPr>
              <a:t>Online </a:t>
            </a:r>
            <a:r>
              <a:rPr lang="de-DE" sz="4800" err="1">
                <a:latin typeface="Cambria"/>
                <a:ea typeface="+mn-lt"/>
                <a:cs typeface="+mn-lt"/>
              </a:rPr>
              <a:t>training</a:t>
            </a:r>
            <a:r>
              <a:rPr lang="de-DE" sz="4800" dirty="0">
                <a:latin typeface="Cambria"/>
                <a:ea typeface="+mn-lt"/>
                <a:cs typeface="+mn-lt"/>
              </a:rPr>
              <a:t> material </a:t>
            </a:r>
          </a:p>
          <a:p>
            <a:pPr marL="571500" indent="-571500" algn="just">
              <a:buFont typeface="Arial"/>
              <a:buChar char="•"/>
            </a:pPr>
            <a:r>
              <a:rPr lang="de-DE" sz="3600" b="1" dirty="0">
                <a:latin typeface="Cambria"/>
                <a:ea typeface="+mn-lt"/>
                <a:cs typeface="+mn-lt"/>
              </a:rPr>
              <a:t>Main </a:t>
            </a:r>
            <a:r>
              <a:rPr lang="de-DE" sz="3600" b="1" err="1">
                <a:latin typeface="Cambria"/>
                <a:ea typeface="+mn-lt"/>
                <a:cs typeface="+mn-lt"/>
              </a:rPr>
              <a:t>contributors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of</a:t>
            </a:r>
            <a:r>
              <a:rPr lang="de-DE" sz="3600" dirty="0">
                <a:latin typeface="Cambria"/>
                <a:ea typeface="+mn-lt"/>
                <a:cs typeface="+mn-lt"/>
              </a:rPr>
              <a:t> Galaxy </a:t>
            </a:r>
            <a:r>
              <a:rPr lang="de-DE" sz="3600" err="1">
                <a:latin typeface="Cambria"/>
                <a:ea typeface="+mn-lt"/>
                <a:cs typeface="+mn-lt"/>
              </a:rPr>
              <a:t>training</a:t>
            </a:r>
            <a:r>
              <a:rPr lang="de-DE" sz="3600" dirty="0">
                <a:latin typeface="Cambria"/>
                <a:ea typeface="+mn-lt"/>
                <a:cs typeface="+mn-lt"/>
              </a:rPr>
              <a:t> material</a:t>
            </a:r>
            <a:endParaRPr lang="de-DE" sz="3600">
              <a:latin typeface="Cambria"/>
              <a:ea typeface="+mn-lt"/>
              <a:cs typeface="+mn-lt"/>
            </a:endParaRPr>
          </a:p>
          <a:p>
            <a:pPr marL="571500" indent="-571500" algn="just">
              <a:buFont typeface="Arial"/>
              <a:buChar char="•"/>
            </a:pPr>
            <a:r>
              <a:rPr lang="de-DE" sz="3600" dirty="0">
                <a:latin typeface="Cambria"/>
                <a:cs typeface="Calibri" panose="020F0502020204030204"/>
              </a:rPr>
              <a:t>Online: </a:t>
            </a:r>
            <a:r>
              <a:rPr lang="de-DE" sz="3600" dirty="0">
                <a:latin typeface="Cambria"/>
                <a:ea typeface="+mn-lt"/>
                <a:cs typeface="+mn-lt"/>
                <a:hlinkClick r:id="rId7"/>
              </a:rPr>
              <a:t>https://training.galaxyproject.org</a:t>
            </a:r>
            <a:endParaRPr lang="de-DE" sz="3600">
              <a:latin typeface="Cambria"/>
              <a:cs typeface="Calibri" panose="020F0502020204030204"/>
            </a:endParaRPr>
          </a:p>
          <a:p>
            <a:pPr marL="571500" indent="-571500" algn="just">
              <a:buFont typeface="Arial"/>
              <a:buChar char="•"/>
            </a:pPr>
            <a:r>
              <a:rPr lang="de-DE" sz="3600" b="1" err="1">
                <a:latin typeface="Cambria"/>
                <a:ea typeface="+mn-lt"/>
                <a:cs typeface="+mn-lt"/>
              </a:rPr>
              <a:t>Freely</a:t>
            </a:r>
            <a:r>
              <a:rPr lang="de-DE" sz="3600" b="1" dirty="0">
                <a:latin typeface="Cambria"/>
                <a:ea typeface="+mn-lt"/>
                <a:cs typeface="+mn-lt"/>
              </a:rPr>
              <a:t> </a:t>
            </a:r>
            <a:r>
              <a:rPr lang="de-DE" sz="3600" b="1" err="1">
                <a:latin typeface="Cambria"/>
                <a:ea typeface="+mn-lt"/>
                <a:cs typeface="+mn-lt"/>
              </a:rPr>
              <a:t>accessible</a:t>
            </a:r>
            <a:r>
              <a:rPr lang="de-DE" sz="3600" dirty="0">
                <a:latin typeface="Cambria"/>
                <a:ea typeface="+mn-lt"/>
                <a:cs typeface="+mn-lt"/>
              </a:rPr>
              <a:t> online material </a:t>
            </a:r>
            <a:r>
              <a:rPr lang="de-DE" sz="3600" err="1">
                <a:latin typeface="Cambria"/>
                <a:ea typeface="+mn-lt"/>
                <a:cs typeface="+mn-lt"/>
              </a:rPr>
              <a:t>designed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for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both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self</a:t>
            </a:r>
            <a:r>
              <a:rPr lang="de-DE" sz="3600" dirty="0">
                <a:latin typeface="Cambria"/>
                <a:ea typeface="+mn-lt"/>
                <a:cs typeface="+mn-lt"/>
              </a:rPr>
              <a:t>-training and </a:t>
            </a:r>
            <a:r>
              <a:rPr lang="de-DE" sz="3600" err="1">
                <a:latin typeface="Cambria"/>
                <a:ea typeface="+mn-lt"/>
                <a:cs typeface="+mn-lt"/>
              </a:rPr>
              <a:t>workshops</a:t>
            </a:r>
            <a:endParaRPr lang="de-DE" sz="3600">
              <a:latin typeface="Cambria"/>
              <a:ea typeface="+mn-lt"/>
              <a:cs typeface="+mn-lt"/>
            </a:endParaRPr>
          </a:p>
          <a:p>
            <a:pPr marL="571500" indent="-571500" algn="just">
              <a:buFont typeface="Arial"/>
              <a:buChar char="•"/>
            </a:pPr>
            <a:r>
              <a:rPr lang="de-DE" sz="3600" b="1" dirty="0">
                <a:latin typeface="Cambria"/>
                <a:ea typeface="+mn-lt"/>
                <a:cs typeface="+mn-lt"/>
              </a:rPr>
              <a:t>&gt; 130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b="1" err="1">
                <a:latin typeface="Cambria"/>
                <a:ea typeface="+mn-lt"/>
                <a:cs typeface="+mn-lt"/>
              </a:rPr>
              <a:t>tutorials</a:t>
            </a:r>
            <a:r>
              <a:rPr lang="de-DE" sz="3600" b="1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with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hands</a:t>
            </a:r>
            <a:r>
              <a:rPr lang="de-DE" sz="3600" dirty="0">
                <a:latin typeface="Cambria"/>
                <a:ea typeface="+mn-lt"/>
                <a:cs typeface="+mn-lt"/>
              </a:rPr>
              <a:t>-on and/</a:t>
            </a:r>
            <a:r>
              <a:rPr lang="de-DE" sz="3600" err="1">
                <a:latin typeface="Cambria"/>
                <a:ea typeface="+mn-lt"/>
                <a:cs typeface="+mn-lt"/>
              </a:rPr>
              <a:t>or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slides</a:t>
            </a:r>
            <a:r>
              <a:rPr lang="de-DE" sz="3600" dirty="0">
                <a:latin typeface="Cambria"/>
                <a:ea typeface="+mn-lt"/>
                <a:cs typeface="+mn-lt"/>
              </a:rPr>
              <a:t> </a:t>
            </a:r>
          </a:p>
          <a:p>
            <a:pPr algn="just"/>
            <a:endParaRPr lang="de-DE" sz="3600" dirty="0">
              <a:latin typeface="Cambria"/>
              <a:ea typeface="+mn-lt"/>
              <a:cs typeface="+mn-lt"/>
            </a:endParaRPr>
          </a:p>
          <a:p>
            <a:pPr algn="just"/>
            <a:r>
              <a:rPr lang="de-DE" sz="4800" dirty="0">
                <a:latin typeface="Cambria"/>
                <a:ea typeface="+mn-lt"/>
                <a:cs typeface="+mn-lt"/>
              </a:rPr>
              <a:t>Training Infrastructure-</a:t>
            </a:r>
            <a:r>
              <a:rPr lang="de-DE" sz="4800" err="1">
                <a:latin typeface="Cambria"/>
                <a:ea typeface="+mn-lt"/>
                <a:cs typeface="+mn-lt"/>
              </a:rPr>
              <a:t>as</a:t>
            </a:r>
            <a:r>
              <a:rPr lang="de-DE" sz="4800" dirty="0">
                <a:latin typeface="Cambria"/>
                <a:ea typeface="+mn-lt"/>
                <a:cs typeface="+mn-lt"/>
              </a:rPr>
              <a:t>-a-Service (</a:t>
            </a:r>
            <a:r>
              <a:rPr lang="de-DE" sz="4800" err="1">
                <a:latin typeface="Cambria"/>
                <a:ea typeface="+mn-lt"/>
                <a:cs typeface="+mn-lt"/>
              </a:rPr>
              <a:t>TIaaS</a:t>
            </a:r>
            <a:r>
              <a:rPr lang="de-DE" sz="4800" dirty="0">
                <a:latin typeface="Cambria"/>
                <a:ea typeface="+mn-lt"/>
                <a:cs typeface="+mn-lt"/>
              </a:rPr>
              <a:t>)</a:t>
            </a:r>
            <a:endParaRPr lang="de-DE" sz="4800">
              <a:latin typeface="Cambria"/>
              <a:cs typeface="Calibri" panose="020F0502020204030204"/>
            </a:endParaRPr>
          </a:p>
          <a:p>
            <a:pPr marL="571500" indent="-571500" algn="just">
              <a:buFont typeface="Arial"/>
              <a:buChar char="•"/>
            </a:pPr>
            <a:r>
              <a:rPr lang="de-DE" sz="3600" dirty="0">
                <a:latin typeface="Cambria"/>
                <a:ea typeface="+mn-lt"/>
                <a:cs typeface="+mn-lt"/>
              </a:rPr>
              <a:t>Dedicated </a:t>
            </a:r>
            <a:r>
              <a:rPr lang="de-DE" sz="3600" b="1" err="1">
                <a:latin typeface="Cambria"/>
                <a:ea typeface="+mn-lt"/>
                <a:cs typeface="+mn-lt"/>
              </a:rPr>
              <a:t>compute</a:t>
            </a:r>
            <a:r>
              <a:rPr lang="de-DE" sz="3600" b="1" dirty="0">
                <a:latin typeface="Cambria"/>
                <a:ea typeface="+mn-lt"/>
                <a:cs typeface="+mn-lt"/>
              </a:rPr>
              <a:t> </a:t>
            </a:r>
            <a:r>
              <a:rPr lang="de-DE" sz="3600" b="1" err="1">
                <a:latin typeface="Cambria"/>
                <a:ea typeface="+mn-lt"/>
                <a:cs typeface="+mn-lt"/>
              </a:rPr>
              <a:t>resources</a:t>
            </a:r>
            <a:r>
              <a:rPr lang="de-DE" sz="3600" dirty="0">
                <a:latin typeface="Cambria"/>
                <a:ea typeface="+mn-lt"/>
                <a:cs typeface="+mn-lt"/>
              </a:rPr>
              <a:t> </a:t>
            </a:r>
            <a:r>
              <a:rPr lang="de-DE" sz="3600" err="1">
                <a:latin typeface="Cambria"/>
                <a:ea typeface="+mn-lt"/>
                <a:cs typeface="+mn-lt"/>
              </a:rPr>
              <a:t>for</a:t>
            </a:r>
            <a:r>
              <a:rPr lang="de-DE" sz="3600" dirty="0">
                <a:latin typeface="Cambria"/>
                <a:ea typeface="+mn-lt"/>
                <a:cs typeface="+mn-lt"/>
              </a:rPr>
              <a:t> Galaxy </a:t>
            </a:r>
            <a:r>
              <a:rPr lang="de-DE" sz="3600" err="1">
                <a:latin typeface="Cambria"/>
                <a:ea typeface="+mn-lt"/>
                <a:cs typeface="+mn-lt"/>
              </a:rPr>
              <a:t>trainings</a:t>
            </a:r>
            <a:endParaRPr lang="de-DE" sz="3600">
              <a:latin typeface="Cambria"/>
              <a:ea typeface="+mn-lt"/>
              <a:cs typeface="+mn-lt"/>
            </a:endParaRPr>
          </a:p>
          <a:p>
            <a:pPr marL="571500" indent="-571500" algn="just">
              <a:buFont typeface="Arial"/>
              <a:buChar char="•"/>
            </a:pPr>
            <a:r>
              <a:rPr lang="de-DE" sz="3600" dirty="0">
                <a:latin typeface="Cambria"/>
                <a:ea typeface="+mn-lt"/>
                <a:cs typeface="+mn-lt"/>
              </a:rPr>
              <a:t>In </a:t>
            </a:r>
            <a:r>
              <a:rPr lang="de-DE" sz="3600" err="1">
                <a:latin typeface="Cambria"/>
                <a:ea typeface="+mn-lt"/>
                <a:cs typeface="+mn-lt"/>
              </a:rPr>
              <a:t>past</a:t>
            </a:r>
            <a:r>
              <a:rPr lang="de-DE" sz="3600" dirty="0">
                <a:latin typeface="Cambria"/>
                <a:ea typeface="+mn-lt"/>
                <a:cs typeface="+mn-lt"/>
              </a:rPr>
              <a:t> 6 </a:t>
            </a:r>
            <a:r>
              <a:rPr lang="de-DE" sz="3600" err="1">
                <a:latin typeface="Cambria"/>
                <a:ea typeface="+mn-lt"/>
                <a:cs typeface="+mn-lt"/>
              </a:rPr>
              <a:t>months</a:t>
            </a:r>
            <a:r>
              <a:rPr lang="de-DE" sz="3600" dirty="0">
                <a:latin typeface="Cambria"/>
                <a:ea typeface="+mn-lt"/>
                <a:cs typeface="+mn-lt"/>
              </a:rPr>
              <a:t> - &gt; </a:t>
            </a:r>
            <a:r>
              <a:rPr lang="de-DE" sz="3600" b="1" dirty="0">
                <a:latin typeface="Cambria"/>
                <a:ea typeface="+mn-lt"/>
                <a:cs typeface="+mn-lt"/>
              </a:rPr>
              <a:t>1,700 </a:t>
            </a:r>
            <a:r>
              <a:rPr lang="de-DE" sz="3600" b="1" err="1">
                <a:latin typeface="Cambria"/>
                <a:ea typeface="+mn-lt"/>
                <a:cs typeface="+mn-lt"/>
              </a:rPr>
              <a:t>trainees</a:t>
            </a:r>
            <a:r>
              <a:rPr lang="de-DE" sz="3600" b="1" dirty="0">
                <a:latin typeface="Cambria"/>
                <a:ea typeface="+mn-lt"/>
                <a:cs typeface="+mn-lt"/>
              </a:rPr>
              <a:t>,  &gt; 35 </a:t>
            </a:r>
            <a:r>
              <a:rPr lang="de-DE" sz="3600" b="1" err="1">
                <a:latin typeface="Cambria"/>
                <a:ea typeface="+mn-lt"/>
                <a:cs typeface="+mn-lt"/>
              </a:rPr>
              <a:t>events</a:t>
            </a:r>
            <a:r>
              <a:rPr lang="de-DE" sz="3600" b="1" dirty="0">
                <a:latin typeface="Cambria"/>
                <a:ea typeface="+mn-lt"/>
                <a:cs typeface="+mn-lt"/>
              </a:rPr>
              <a:t>, 4 </a:t>
            </a:r>
            <a:r>
              <a:rPr lang="de-DE" sz="3600" b="1" err="1">
                <a:latin typeface="Cambria"/>
                <a:ea typeface="+mn-lt"/>
                <a:cs typeface="+mn-lt"/>
              </a:rPr>
              <a:t>continents</a:t>
            </a:r>
            <a:endParaRPr lang="de-DE" sz="3600" b="1">
              <a:latin typeface="Cambria"/>
              <a:ea typeface="+mn-lt"/>
              <a:cs typeface="+mn-lt"/>
            </a:endParaRPr>
          </a:p>
          <a:p>
            <a:pPr marL="571500" indent="-571500" algn="just">
              <a:buFont typeface="Arial"/>
              <a:buChar char="•"/>
            </a:pPr>
            <a:endParaRPr lang="de-DE" sz="3600" dirty="0">
              <a:latin typeface="Cambria"/>
              <a:ea typeface="Cambria"/>
              <a:cs typeface="Calibri"/>
            </a:endParaRP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97683"/>
              </p:ext>
            </p:extLst>
          </p:nvPr>
        </p:nvGraphicFramePr>
        <p:xfrm>
          <a:off x="1230085" y="38187789"/>
          <a:ext cx="13080612" cy="105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8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961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General </a:t>
                      </a:r>
                      <a:r>
                        <a:rPr kumimoji="0" lang="de-DE" sz="4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information</a:t>
                      </a:r>
                      <a:r>
                        <a:rPr kumimoji="0"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 on </a:t>
                      </a:r>
                      <a:r>
                        <a:rPr kumimoji="0" lang="de-DE" sz="4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the</a:t>
                      </a:r>
                      <a:r>
                        <a:rPr kumimoji="0"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 </a:t>
                      </a:r>
                      <a:r>
                        <a:rPr kumimoji="0" lang="de-DE" sz="4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project</a:t>
                      </a:r>
                      <a:r>
                        <a:rPr lang="de-DE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Arial"/>
                        </a:rPr>
                        <a:t> </a:t>
                      </a:r>
                      <a:endParaRPr kumimoji="0" lang="de-DE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29280" marT="64640" marB="2544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9EC610BD-1935-4B64-AA03-9EDEEF6B4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2186" y="419409"/>
            <a:ext cx="1888167" cy="2017076"/>
          </a:xfrm>
          <a:prstGeom prst="rect">
            <a:avLst/>
          </a:prstGeom>
        </p:spPr>
      </p:pic>
      <p:grpSp>
        <p:nvGrpSpPr>
          <p:cNvPr id="33" name="Google Shape;44;p13">
            <a:extLst>
              <a:ext uri="{FF2B5EF4-FFF2-40B4-BE49-F238E27FC236}">
                <a16:creationId xmlns:a16="http://schemas.microsoft.com/office/drawing/2014/main" id="{D34A97D0-23D7-44F6-942D-D238366118B4}"/>
              </a:ext>
            </a:extLst>
          </p:cNvPr>
          <p:cNvGrpSpPr/>
          <p:nvPr/>
        </p:nvGrpSpPr>
        <p:grpSpPr>
          <a:xfrm>
            <a:off x="1561374" y="3657930"/>
            <a:ext cx="19908238" cy="2665636"/>
            <a:chOff x="1214776" y="3571289"/>
            <a:chExt cx="19908238" cy="2723400"/>
          </a:xfrm>
        </p:grpSpPr>
        <p:sp>
          <p:nvSpPr>
            <p:cNvPr id="35" name="Google Shape;45;p13">
              <a:extLst>
                <a:ext uri="{FF2B5EF4-FFF2-40B4-BE49-F238E27FC236}">
                  <a16:creationId xmlns:a16="http://schemas.microsoft.com/office/drawing/2014/main" id="{F41FC010-A2DF-4A21-8AD5-09731FD372A8}"/>
                </a:ext>
              </a:extLst>
            </p:cNvPr>
            <p:cNvSpPr txBox="1"/>
            <p:nvPr/>
          </p:nvSpPr>
          <p:spPr>
            <a:xfrm>
              <a:off x="9681846" y="3571289"/>
              <a:ext cx="11441168" cy="27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200" b="1">
                  <a:solidFill>
                    <a:srgbClr val="005093"/>
                  </a:solidFill>
                  <a:latin typeface="Cambria"/>
                  <a:ea typeface="Cambria"/>
                  <a:cs typeface="Cambria"/>
                  <a:sym typeface="Cambria"/>
                </a:rPr>
                <a:t>RNA Bioinformatics Center</a:t>
              </a:r>
              <a:endParaRPr sz="7200" b="1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7200" b="1">
                  <a:solidFill>
                    <a:srgbClr val="005093"/>
                  </a:solidFill>
                  <a:latin typeface="Cambria"/>
                  <a:ea typeface="Cambria"/>
                  <a:cs typeface="Cambria"/>
                  <a:sym typeface="Cambria"/>
                </a:rPr>
                <a:t>Freiburg Galaxy Team</a:t>
              </a:r>
              <a:endParaRPr sz="7200" b="1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7200" b="1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" name="Google Shape;46;p13">
              <a:extLst>
                <a:ext uri="{FF2B5EF4-FFF2-40B4-BE49-F238E27FC236}">
                  <a16:creationId xmlns:a16="http://schemas.microsoft.com/office/drawing/2014/main" id="{BC5850A8-27F8-4E14-9BE0-1CB6323A5604}"/>
                </a:ext>
              </a:extLst>
            </p:cNvPr>
            <p:cNvSpPr txBox="1"/>
            <p:nvPr/>
          </p:nvSpPr>
          <p:spPr>
            <a:xfrm>
              <a:off x="1214776" y="4163150"/>
              <a:ext cx="5099700" cy="16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0" b="1">
                  <a:solidFill>
                    <a:srgbClr val="005093"/>
                  </a:solidFill>
                  <a:latin typeface="Cambria"/>
                  <a:ea typeface="Cambria"/>
                  <a:cs typeface="Cambria"/>
                  <a:sym typeface="Cambria"/>
                </a:rPr>
                <a:t>RBC-FR</a:t>
              </a:r>
              <a:endParaRPr sz="10000" b="1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43" name="Google Shape;47;p13">
            <a:extLst>
              <a:ext uri="{FF2B5EF4-FFF2-40B4-BE49-F238E27FC236}">
                <a16:creationId xmlns:a16="http://schemas.microsoft.com/office/drawing/2014/main" id="{26657EAB-CD96-443B-AC70-170D43967D60}"/>
              </a:ext>
            </a:extLst>
          </p:cNvPr>
          <p:cNvSpPr txBox="1"/>
          <p:nvPr/>
        </p:nvSpPr>
        <p:spPr>
          <a:xfrm>
            <a:off x="22976605" y="4403396"/>
            <a:ext cx="58095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905">
                <a:solidFill>
                  <a:srgbClr val="005093"/>
                </a:solidFill>
                <a:latin typeface="Cambria"/>
                <a:ea typeface="Cambria"/>
                <a:cs typeface="Cambria"/>
                <a:sym typeface="Cambria"/>
              </a:rPr>
              <a:t>Fkz 031A538A</a:t>
            </a:r>
            <a:endParaRPr sz="6905">
              <a:solidFill>
                <a:srgbClr val="0050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Google Shape;43;p13">
            <a:extLst>
              <a:ext uri="{FF2B5EF4-FFF2-40B4-BE49-F238E27FC236}">
                <a16:creationId xmlns:a16="http://schemas.microsoft.com/office/drawing/2014/main" id="{F4243BF4-2A6B-44E7-BBA1-ECBE87C3096F}"/>
              </a:ext>
            </a:extLst>
          </p:cNvPr>
          <p:cNvSpPr txBox="1"/>
          <p:nvPr/>
        </p:nvSpPr>
        <p:spPr>
          <a:xfrm>
            <a:off x="1570047" y="6780444"/>
            <a:ext cx="2846840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Bérénice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Batut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, Anika Erxleben, Jan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Leendertse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Alireza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Khanteymoori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,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Gianmauro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 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Cuccuru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,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sym typeface="Cambria"/>
              </a:rPr>
              <a:t>Anup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 Kumar, Wolfgang Maier, </a:t>
            </a:r>
            <a:endParaRPr lang="en-US" sz="40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Rolf Backofen, Chair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Bioinformatics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, University </a:t>
            </a:r>
            <a:r>
              <a:rPr lang="de-DE" sz="4000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de-DE" sz="40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 Freiburg, Germany</a:t>
            </a:r>
            <a:endParaRPr lang="en-US" sz="4000">
              <a:solidFill>
                <a:srgbClr val="00B0F0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46" name="Google Shape;54;p13">
            <a:extLst>
              <a:ext uri="{FF2B5EF4-FFF2-40B4-BE49-F238E27FC236}">
                <a16:creationId xmlns:a16="http://schemas.microsoft.com/office/drawing/2014/main" id="{07BCD2FD-C505-4A0E-A9F9-548FCA726BB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1801" y="20013976"/>
            <a:ext cx="4876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56;p13">
            <a:extLst>
              <a:ext uri="{FF2B5EF4-FFF2-40B4-BE49-F238E27FC236}">
                <a16:creationId xmlns:a16="http://schemas.microsoft.com/office/drawing/2014/main" id="{4C63FB23-AB7E-4CCF-B29F-392FB90051CA}"/>
              </a:ext>
            </a:extLst>
          </p:cNvPr>
          <p:cNvSpPr txBox="1"/>
          <p:nvPr/>
        </p:nvSpPr>
        <p:spPr>
          <a:xfrm>
            <a:off x="8679402" y="24438909"/>
            <a:ext cx="5480942" cy="122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 &gt;  3,000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</a:rPr>
              <a:t>tools</a:t>
            </a:r>
            <a:endParaRPr lang="de-DE" sz="3600" dirty="0" err="1">
              <a:solidFill>
                <a:schemeClr val="dk1"/>
              </a:solidFill>
              <a:latin typeface="Cambria"/>
              <a:ea typeface="Cambria"/>
            </a:endParaRPr>
          </a:p>
          <a:p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</a:rPr>
              <a:t> &gt; 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sym typeface="Cambria"/>
              </a:rPr>
              <a:t>18,000</a:t>
            </a:r>
            <a:r>
              <a:rPr lang="de-DE" sz="3600" dirty="0">
                <a:latin typeface="Cambria"/>
                <a:ea typeface="Cambria"/>
              </a:rPr>
              <a:t> </a:t>
            </a:r>
            <a:r>
              <a:rPr lang="de-DE" sz="3600" dirty="0" err="1">
                <a:latin typeface="Cambria"/>
                <a:ea typeface="Cambria"/>
              </a:rPr>
              <a:t>workflows</a:t>
            </a:r>
            <a:endParaRPr lang="de-DE" sz="3600" dirty="0" err="1">
              <a:latin typeface="Cambria"/>
            </a:endParaRPr>
          </a:p>
          <a:p>
            <a:pPr algn="r"/>
            <a:endParaRPr lang="de-DE" sz="3600" dirty="0">
              <a:latin typeface="Cambria"/>
            </a:endParaRPr>
          </a:p>
          <a:p>
            <a:endParaRPr lang="en-US" sz="4800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49" name="Google Shape;57;p13">
            <a:extLst>
              <a:ext uri="{FF2B5EF4-FFF2-40B4-BE49-F238E27FC236}">
                <a16:creationId xmlns:a16="http://schemas.microsoft.com/office/drawing/2014/main" id="{4B8ADB28-DA3A-4046-9FCE-641841368AB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43879" y="28757331"/>
            <a:ext cx="7704072" cy="497916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9;p13">
            <a:extLst>
              <a:ext uri="{FF2B5EF4-FFF2-40B4-BE49-F238E27FC236}">
                <a16:creationId xmlns:a16="http://schemas.microsoft.com/office/drawing/2014/main" id="{1A0E7069-3FA9-42D4-AE1F-A34E7CC55264}"/>
              </a:ext>
            </a:extLst>
          </p:cNvPr>
          <p:cNvSpPr txBox="1"/>
          <p:nvPr/>
        </p:nvSpPr>
        <p:spPr>
          <a:xfrm>
            <a:off x="1070569" y="30795787"/>
            <a:ext cx="50997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Virtualization</a:t>
            </a: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3" name="Google Shape;60;p13">
            <a:extLst>
              <a:ext uri="{FF2B5EF4-FFF2-40B4-BE49-F238E27FC236}">
                <a16:creationId xmlns:a16="http://schemas.microsoft.com/office/drawing/2014/main" id="{CC0E93E6-0B89-4125-A4F1-672C301EFD0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97228" y="29164101"/>
            <a:ext cx="5099693" cy="82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61;p13">
            <a:extLst>
              <a:ext uri="{FF2B5EF4-FFF2-40B4-BE49-F238E27FC236}">
                <a16:creationId xmlns:a16="http://schemas.microsoft.com/office/drawing/2014/main" id="{4892D20B-0D0A-4F9A-B1C9-6E557B298DA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0359" y="32518759"/>
            <a:ext cx="5099702" cy="110146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62;p13">
            <a:extLst>
              <a:ext uri="{FF2B5EF4-FFF2-40B4-BE49-F238E27FC236}">
                <a16:creationId xmlns:a16="http://schemas.microsoft.com/office/drawing/2014/main" id="{D3E0C826-7A4B-4222-A8E3-AE6384E7482F}"/>
              </a:ext>
            </a:extLst>
          </p:cNvPr>
          <p:cNvSpPr txBox="1"/>
          <p:nvPr/>
        </p:nvSpPr>
        <p:spPr>
          <a:xfrm>
            <a:off x="1060521" y="26462097"/>
            <a:ext cx="13298700" cy="17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de-DE" sz="3600" dirty="0" err="1">
                <a:latin typeface="Cambria"/>
                <a:ea typeface="Cambria"/>
                <a:sym typeface="Cambria"/>
              </a:rPr>
              <a:t>Our</a:t>
            </a:r>
            <a:r>
              <a:rPr lang="de-DE" sz="3600" dirty="0">
                <a:latin typeface="Cambria"/>
                <a:ea typeface="Cambria"/>
                <a:sym typeface="Cambria"/>
              </a:rPr>
              <a:t>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flagship</a:t>
            </a:r>
            <a:r>
              <a:rPr lang="de-DE" sz="3600" dirty="0">
                <a:latin typeface="Cambria"/>
                <a:ea typeface="Cambria"/>
                <a:sym typeface="Cambria"/>
              </a:rPr>
              <a:t>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service</a:t>
            </a:r>
            <a:r>
              <a:rPr lang="de-DE" sz="3600" dirty="0">
                <a:latin typeface="Cambria"/>
                <a:ea typeface="Cambria"/>
                <a:sym typeface="Cambria"/>
              </a:rPr>
              <a:t>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is</a:t>
            </a:r>
            <a:r>
              <a:rPr lang="de-DE" sz="3600" dirty="0">
                <a:latin typeface="Cambria"/>
                <a:ea typeface="Cambria"/>
                <a:sym typeface="Cambria"/>
              </a:rPr>
              <a:t>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our</a:t>
            </a:r>
            <a:r>
              <a:rPr lang="de-DE" sz="3600" dirty="0">
                <a:latin typeface="Cambria"/>
                <a:ea typeface="Cambria"/>
                <a:sym typeface="Cambria"/>
              </a:rPr>
              <a:t> Galaxy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server</a:t>
            </a:r>
            <a:r>
              <a:rPr lang="de-DE" sz="3600" dirty="0">
                <a:latin typeface="Cambria"/>
                <a:ea typeface="Cambria"/>
                <a:sym typeface="Cambria"/>
              </a:rPr>
              <a:t> (</a:t>
            </a:r>
            <a:r>
              <a:rPr lang="de-DE" sz="3600" dirty="0">
                <a:latin typeface="Cambria"/>
                <a:ea typeface="Cambria"/>
                <a:sym typeface="Cambria"/>
                <a:hlinkClick r:id="rId13"/>
              </a:rPr>
              <a:t>https://usegalaxy.eu</a:t>
            </a:r>
            <a:r>
              <a:rPr lang="de-DE" sz="3600" dirty="0">
                <a:latin typeface="Cambria"/>
                <a:ea typeface="Cambria"/>
                <a:sym typeface="Cambria"/>
              </a:rPr>
              <a:t>)</a:t>
            </a:r>
          </a:p>
          <a:p>
            <a:pPr algn="just"/>
            <a:r>
              <a:rPr lang="de-DE" sz="3600" dirty="0" err="1">
                <a:latin typeface="Cambria"/>
                <a:ea typeface="Cambria"/>
                <a:sym typeface="Cambria"/>
              </a:rPr>
              <a:t>which</a:t>
            </a:r>
            <a:r>
              <a:rPr lang="de-DE" sz="3600" dirty="0">
                <a:latin typeface="Cambria"/>
                <a:ea typeface="Cambria"/>
                <a:sym typeface="Cambria"/>
              </a:rPr>
              <a:t>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is</a:t>
            </a:r>
            <a:r>
              <a:rPr lang="de-DE" sz="3600" dirty="0">
                <a:latin typeface="Cambria"/>
                <a:ea typeface="Cambria"/>
                <a:sym typeface="Cambria"/>
              </a:rPr>
              <a:t>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the</a:t>
            </a:r>
            <a:r>
              <a:rPr lang="de-DE" sz="3600" dirty="0">
                <a:latin typeface="Cambria"/>
                <a:ea typeface="Cambria"/>
                <a:sym typeface="Cambria"/>
              </a:rPr>
              <a:t> </a:t>
            </a:r>
            <a:r>
              <a:rPr lang="de-DE" sz="3600" b="1" dirty="0" err="1">
                <a:latin typeface="Cambria"/>
                <a:ea typeface="Cambria"/>
                <a:sym typeface="Cambria"/>
              </a:rPr>
              <a:t>biggest</a:t>
            </a:r>
            <a:r>
              <a:rPr lang="de-DE" sz="3600" b="1" dirty="0">
                <a:latin typeface="Cambria"/>
                <a:ea typeface="Cambria"/>
                <a:sym typeface="Cambria"/>
              </a:rPr>
              <a:t> Galaxy </a:t>
            </a:r>
            <a:r>
              <a:rPr lang="de-DE" sz="3600" b="1" dirty="0" err="1">
                <a:latin typeface="Cambria"/>
                <a:ea typeface="Cambria"/>
                <a:sym typeface="Cambria"/>
              </a:rPr>
              <a:t>instance</a:t>
            </a:r>
            <a:r>
              <a:rPr lang="de-DE" sz="3600" b="1" dirty="0">
                <a:latin typeface="Cambria"/>
                <a:ea typeface="Cambria"/>
                <a:sym typeface="Cambria"/>
              </a:rPr>
              <a:t> in Europe</a:t>
            </a:r>
            <a:r>
              <a:rPr lang="de-DE" sz="3600" dirty="0">
                <a:latin typeface="Cambria"/>
                <a:ea typeface="Cambria"/>
                <a:sym typeface="Cambria"/>
              </a:rPr>
              <a:t>, and one of the biggest worldwide, powered by </a:t>
            </a:r>
            <a:r>
              <a:rPr lang="de-DE" sz="3600" b="1" dirty="0">
                <a:latin typeface="Cambria"/>
                <a:ea typeface="Cambria"/>
                <a:sym typeface="Cambria"/>
              </a:rPr>
              <a:t>de.NBI cloud</a:t>
            </a:r>
            <a:r>
              <a:rPr lang="de-DE" sz="3600" dirty="0">
                <a:latin typeface="Cambria"/>
                <a:ea typeface="Cambria"/>
                <a:sym typeface="Cambria"/>
              </a:rPr>
              <a:t> and </a:t>
            </a:r>
            <a:r>
              <a:rPr lang="de-DE" sz="3600" b="1" dirty="0">
                <a:latin typeface="Cambria"/>
                <a:ea typeface="Cambria"/>
                <a:sym typeface="Cambria"/>
              </a:rPr>
              <a:t>GDPR </a:t>
            </a:r>
            <a:r>
              <a:rPr lang="de-DE" sz="3600" dirty="0" err="1">
                <a:latin typeface="Cambria"/>
                <a:ea typeface="Cambria"/>
                <a:sym typeface="Cambria"/>
              </a:rPr>
              <a:t>compliant</a:t>
            </a:r>
            <a:r>
              <a:rPr lang="de-DE" sz="3600" dirty="0">
                <a:latin typeface="Cambria"/>
                <a:ea typeface="Cambria"/>
                <a:sym typeface="Cambria"/>
              </a:rPr>
              <a:t>. </a:t>
            </a:r>
            <a:endParaRPr lang="de-DE" sz="3600" dirty="0">
              <a:latin typeface="Cambria"/>
            </a:endParaRPr>
          </a:p>
        </p:txBody>
      </p:sp>
      <p:sp>
        <p:nvSpPr>
          <p:cNvPr id="59" name="Google Shape;51;p13">
            <a:extLst>
              <a:ext uri="{FF2B5EF4-FFF2-40B4-BE49-F238E27FC236}">
                <a16:creationId xmlns:a16="http://schemas.microsoft.com/office/drawing/2014/main" id="{8DE925FB-B78B-4561-9AF8-541AFA76A86B}"/>
              </a:ext>
            </a:extLst>
          </p:cNvPr>
          <p:cNvSpPr txBox="1"/>
          <p:nvPr/>
        </p:nvSpPr>
        <p:spPr>
          <a:xfrm>
            <a:off x="15685610" y="36648009"/>
            <a:ext cx="13080600" cy="406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8000"/>
              </a:lnSpc>
            </a:pPr>
            <a:r>
              <a:rPr lang="de-DE" sz="2000" dirty="0" err="1">
                <a:latin typeface="Cambria"/>
              </a:rPr>
              <a:t>Wibberg</a:t>
            </a:r>
            <a:r>
              <a:rPr lang="de-DE" sz="2000" dirty="0">
                <a:latin typeface="Cambria"/>
              </a:rPr>
              <a:t>, D, </a:t>
            </a:r>
            <a:r>
              <a:rPr lang="de-DE" sz="2000" i="1" dirty="0">
                <a:solidFill>
                  <a:schemeClr val="dk1"/>
                </a:solidFill>
                <a:latin typeface="Cambria"/>
              </a:rPr>
              <a:t>et al.</a:t>
            </a:r>
            <a:r>
              <a:rPr lang="de-DE" sz="2000" dirty="0">
                <a:solidFill>
                  <a:schemeClr val="dk1"/>
                </a:solidFill>
                <a:latin typeface="Cambria"/>
              </a:rPr>
              <a:t> (</a:t>
            </a:r>
            <a:r>
              <a:rPr lang="de-DE" sz="2000" dirty="0">
                <a:latin typeface="Cambria"/>
              </a:rPr>
              <a:t>2019</a:t>
            </a:r>
            <a:r>
              <a:rPr lang="de-DE" sz="2000" dirty="0">
                <a:solidFill>
                  <a:schemeClr val="dk1"/>
                </a:solidFill>
                <a:latin typeface="Cambria"/>
              </a:rPr>
              <a:t>)</a:t>
            </a:r>
            <a:r>
              <a:rPr lang="de-DE" sz="2000" dirty="0">
                <a:latin typeface="Cambria"/>
              </a:rPr>
              <a:t>, The </a:t>
            </a:r>
            <a:r>
              <a:rPr lang="de-DE" sz="2000" dirty="0" err="1">
                <a:latin typeface="Cambria"/>
              </a:rPr>
              <a:t>de.NBI</a:t>
            </a:r>
            <a:r>
              <a:rPr lang="de-DE" sz="2000" dirty="0">
                <a:latin typeface="Cambria"/>
              </a:rPr>
              <a:t>/ELIXIR-DE </a:t>
            </a:r>
            <a:r>
              <a:rPr lang="de-DE" sz="2000" dirty="0" err="1">
                <a:latin typeface="Cambria"/>
              </a:rPr>
              <a:t>training</a:t>
            </a:r>
            <a:r>
              <a:rPr lang="de-DE" sz="2000" dirty="0">
                <a:latin typeface="Cambria"/>
              </a:rPr>
              <a:t> </a:t>
            </a:r>
            <a:r>
              <a:rPr lang="de-DE" sz="2000" dirty="0" err="1">
                <a:latin typeface="Cambria"/>
              </a:rPr>
              <a:t>platform-Bioinformatics</a:t>
            </a:r>
            <a:r>
              <a:rPr lang="de-DE" sz="2000" dirty="0">
                <a:latin typeface="Cambria"/>
              </a:rPr>
              <a:t> </a:t>
            </a:r>
            <a:r>
              <a:rPr lang="de-DE" sz="2000" dirty="0" err="1">
                <a:latin typeface="Cambria"/>
              </a:rPr>
              <a:t>training</a:t>
            </a:r>
            <a:r>
              <a:rPr lang="de-DE" sz="2000" dirty="0">
                <a:latin typeface="Cambria"/>
              </a:rPr>
              <a:t> in Germany and </a:t>
            </a:r>
            <a:r>
              <a:rPr lang="de-DE" sz="2000" dirty="0" err="1">
                <a:latin typeface="Cambria"/>
              </a:rPr>
              <a:t>across</a:t>
            </a:r>
            <a:r>
              <a:rPr lang="de-DE" sz="2000" dirty="0">
                <a:latin typeface="Cambria"/>
              </a:rPr>
              <a:t> Europe </a:t>
            </a:r>
            <a:r>
              <a:rPr lang="de-DE" sz="2000" dirty="0" err="1">
                <a:latin typeface="Cambria"/>
              </a:rPr>
              <a:t>within</a:t>
            </a:r>
            <a:r>
              <a:rPr lang="de-DE" sz="2000" dirty="0">
                <a:latin typeface="Cambria"/>
              </a:rPr>
              <a:t> ELIXIR, F1000Research, Vol. 8.</a:t>
            </a:r>
            <a:endParaRPr lang="en-US" sz="2000" dirty="0">
              <a:latin typeface="Cambria"/>
            </a:endParaRPr>
          </a:p>
          <a:p>
            <a:pPr algn="just">
              <a:lnSpc>
                <a:spcPct val="108000"/>
              </a:lnSpc>
            </a:pPr>
            <a:r>
              <a:rPr lang="de-DE" sz="2000" dirty="0" err="1">
                <a:latin typeface="Cambria"/>
              </a:rPr>
              <a:t>Miladi</a:t>
            </a:r>
            <a:r>
              <a:rPr lang="de-DE" sz="2000" dirty="0">
                <a:latin typeface="Cambria"/>
              </a:rPr>
              <a:t>, M. </a:t>
            </a:r>
            <a:r>
              <a:rPr lang="de-DE" sz="2000" dirty="0">
                <a:solidFill>
                  <a:schemeClr val="dk1"/>
                </a:solidFill>
                <a:latin typeface="Cambria"/>
              </a:rPr>
              <a:t> </a:t>
            </a:r>
            <a:r>
              <a:rPr lang="de-DE" sz="2000" i="1" dirty="0">
                <a:solidFill>
                  <a:schemeClr val="dk1"/>
                </a:solidFill>
                <a:latin typeface="Cambria"/>
              </a:rPr>
              <a:t>et al.</a:t>
            </a:r>
            <a:r>
              <a:rPr lang="de-DE" sz="2000" dirty="0">
                <a:solidFill>
                  <a:schemeClr val="dk1"/>
                </a:solidFill>
                <a:latin typeface="Cambria"/>
              </a:rPr>
              <a:t> (</a:t>
            </a:r>
            <a:r>
              <a:rPr lang="de-DE" sz="2000" dirty="0">
                <a:latin typeface="Cambria"/>
              </a:rPr>
              <a:t>2019</a:t>
            </a:r>
            <a:r>
              <a:rPr lang="de-DE" sz="2000" dirty="0">
                <a:solidFill>
                  <a:schemeClr val="dk1"/>
                </a:solidFill>
                <a:latin typeface="Cambria"/>
              </a:rPr>
              <a:t>) </a:t>
            </a:r>
            <a:r>
              <a:rPr lang="de-DE" sz="2000" dirty="0">
                <a:latin typeface="Cambria"/>
              </a:rPr>
              <a:t>GraphClust2: </a:t>
            </a:r>
            <a:r>
              <a:rPr lang="de-DE" sz="2000" dirty="0" err="1">
                <a:latin typeface="Cambria"/>
              </a:rPr>
              <a:t>annotation</a:t>
            </a:r>
            <a:r>
              <a:rPr lang="de-DE" sz="2000" dirty="0">
                <a:latin typeface="Cambria"/>
              </a:rPr>
              <a:t> and </a:t>
            </a:r>
            <a:r>
              <a:rPr lang="de-DE" sz="2000" dirty="0" err="1">
                <a:latin typeface="Cambria"/>
              </a:rPr>
              <a:t>discovery</a:t>
            </a:r>
            <a:r>
              <a:rPr lang="de-DE" sz="2000" dirty="0">
                <a:latin typeface="Cambria"/>
              </a:rPr>
              <a:t> </a:t>
            </a:r>
            <a:r>
              <a:rPr lang="de-DE" sz="2000" dirty="0" err="1">
                <a:latin typeface="Cambria"/>
              </a:rPr>
              <a:t>of</a:t>
            </a:r>
            <a:r>
              <a:rPr lang="de-DE" sz="2000" dirty="0">
                <a:latin typeface="Cambria"/>
              </a:rPr>
              <a:t> </a:t>
            </a:r>
            <a:r>
              <a:rPr lang="de-DE" sz="2000" dirty="0" err="1">
                <a:latin typeface="Cambria"/>
              </a:rPr>
              <a:t>structured</a:t>
            </a:r>
            <a:r>
              <a:rPr lang="de-DE" sz="2000" dirty="0">
                <a:latin typeface="Cambria"/>
              </a:rPr>
              <a:t> RNAs </a:t>
            </a:r>
            <a:r>
              <a:rPr lang="de-DE" sz="2000" dirty="0" err="1">
                <a:latin typeface="Cambria"/>
              </a:rPr>
              <a:t>with</a:t>
            </a:r>
            <a:r>
              <a:rPr lang="de-DE" sz="2000" dirty="0">
                <a:latin typeface="Cambria"/>
              </a:rPr>
              <a:t> </a:t>
            </a:r>
            <a:r>
              <a:rPr lang="de-DE" sz="2000" dirty="0" err="1">
                <a:latin typeface="Cambria"/>
              </a:rPr>
              <a:t>scalable</a:t>
            </a:r>
            <a:r>
              <a:rPr lang="de-DE" sz="2000" dirty="0">
                <a:latin typeface="Cambria"/>
              </a:rPr>
              <a:t> and </a:t>
            </a:r>
            <a:r>
              <a:rPr lang="de-DE" sz="2000" dirty="0" err="1">
                <a:latin typeface="Cambria"/>
              </a:rPr>
              <a:t>accessible</a:t>
            </a:r>
            <a:r>
              <a:rPr lang="de-DE" sz="2000" dirty="0">
                <a:latin typeface="Cambria"/>
              </a:rPr>
              <a:t> integrative </a:t>
            </a:r>
            <a:r>
              <a:rPr lang="de-DE" sz="2000" dirty="0" err="1">
                <a:latin typeface="Cambria"/>
              </a:rPr>
              <a:t>clustering</a:t>
            </a:r>
            <a:r>
              <a:rPr lang="de-DE" sz="2000" dirty="0">
                <a:latin typeface="Cambria"/>
              </a:rPr>
              <a:t>, Oxford University Press, Vol. 8, </a:t>
            </a:r>
            <a:r>
              <a:rPr lang="de-DE" sz="2000" dirty="0" err="1">
                <a:latin typeface="Cambria"/>
              </a:rPr>
              <a:t>GigaScience</a:t>
            </a:r>
            <a:r>
              <a:rPr lang="de-DE" sz="2000" dirty="0">
                <a:latin typeface="Cambria"/>
              </a:rPr>
              <a:t>.</a:t>
            </a:r>
          </a:p>
          <a:p>
            <a:pPr algn="just">
              <a:lnSpc>
                <a:spcPct val="108000"/>
              </a:lnSpc>
            </a:pPr>
            <a:r>
              <a:rPr lang="de-DE" sz="2000" dirty="0" err="1">
                <a:latin typeface="Cambria"/>
              </a:rPr>
              <a:t>Fallmann</a:t>
            </a:r>
            <a:r>
              <a:rPr lang="de-DE" sz="2000" dirty="0">
                <a:latin typeface="Cambria"/>
              </a:rPr>
              <a:t>, J. </a:t>
            </a:r>
            <a:r>
              <a:rPr lang="de-DE" sz="2000" i="1" dirty="0">
                <a:solidFill>
                  <a:schemeClr val="dk1"/>
                </a:solidFill>
                <a:latin typeface="Cambria"/>
              </a:rPr>
              <a:t>et al.</a:t>
            </a:r>
            <a:r>
              <a:rPr lang="de-DE" sz="2000" dirty="0">
                <a:solidFill>
                  <a:schemeClr val="dk1"/>
                </a:solidFill>
                <a:latin typeface="Cambria"/>
              </a:rPr>
              <a:t> (</a:t>
            </a:r>
            <a:r>
              <a:rPr lang="de-DE" sz="2000" dirty="0">
                <a:latin typeface="Cambria"/>
              </a:rPr>
              <a:t>2019</a:t>
            </a:r>
            <a:r>
              <a:rPr lang="de-DE" sz="2000" dirty="0">
                <a:solidFill>
                  <a:schemeClr val="dk1"/>
                </a:solidFill>
                <a:latin typeface="Cambria"/>
              </a:rPr>
              <a:t>) </a:t>
            </a:r>
            <a:r>
              <a:rPr lang="de-DE" sz="2000" dirty="0">
                <a:latin typeface="Cambria"/>
              </a:rPr>
              <a:t> The RNA </a:t>
            </a:r>
            <a:r>
              <a:rPr lang="de-DE" sz="2000" dirty="0" err="1">
                <a:latin typeface="Cambria"/>
              </a:rPr>
              <a:t>workbench</a:t>
            </a:r>
            <a:r>
              <a:rPr lang="de-DE" sz="2000" dirty="0">
                <a:latin typeface="Cambria"/>
              </a:rPr>
              <a:t> 2.0: </a:t>
            </a:r>
            <a:r>
              <a:rPr lang="de-DE" sz="2000" dirty="0" err="1">
                <a:latin typeface="Cambria"/>
              </a:rPr>
              <a:t>next</a:t>
            </a:r>
            <a:r>
              <a:rPr lang="de-DE" sz="2000" dirty="0">
                <a:latin typeface="Cambria"/>
              </a:rPr>
              <a:t> </a:t>
            </a:r>
            <a:r>
              <a:rPr lang="de-DE" sz="2000" dirty="0" err="1">
                <a:latin typeface="Cambria"/>
              </a:rPr>
              <a:t>generation</a:t>
            </a:r>
            <a:r>
              <a:rPr lang="de-DE" sz="2000" dirty="0">
                <a:latin typeface="Cambria"/>
              </a:rPr>
              <a:t> RNA </a:t>
            </a:r>
            <a:r>
              <a:rPr lang="de-DE" sz="2000" dirty="0" err="1">
                <a:latin typeface="Cambria"/>
              </a:rPr>
              <a:t>data</a:t>
            </a:r>
            <a:r>
              <a:rPr lang="de-DE" sz="2000" dirty="0">
                <a:latin typeface="Cambria"/>
              </a:rPr>
              <a:t> </a:t>
            </a:r>
            <a:r>
              <a:rPr lang="de-DE" sz="2000" dirty="0" err="1">
                <a:latin typeface="Cambria"/>
              </a:rPr>
              <a:t>analysis</a:t>
            </a:r>
            <a:r>
              <a:rPr lang="de-DE" sz="2000" dirty="0">
                <a:latin typeface="Cambria"/>
              </a:rPr>
              <a:t>, </a:t>
            </a:r>
            <a:r>
              <a:rPr lang="de-DE" sz="2000" dirty="0" err="1">
                <a:latin typeface="Cambria"/>
              </a:rPr>
              <a:t>Nucleic</a:t>
            </a:r>
            <a:r>
              <a:rPr lang="de-DE" sz="2000" dirty="0">
                <a:latin typeface="Cambria"/>
              </a:rPr>
              <a:t> </a:t>
            </a:r>
            <a:r>
              <a:rPr lang="de-DE" sz="2000" dirty="0" err="1">
                <a:latin typeface="Cambria"/>
              </a:rPr>
              <a:t>acids</a:t>
            </a:r>
            <a:r>
              <a:rPr lang="de-DE" sz="2000" dirty="0">
                <a:latin typeface="Cambria"/>
              </a:rPr>
              <a:t> </a:t>
            </a:r>
            <a:r>
              <a:rPr lang="de-DE" sz="2000" dirty="0" err="1">
                <a:latin typeface="Cambria"/>
              </a:rPr>
              <a:t>research</a:t>
            </a:r>
            <a:r>
              <a:rPr lang="de-DE" sz="2000" dirty="0">
                <a:latin typeface="Cambria"/>
              </a:rPr>
              <a:t>, Oxford University Press.</a:t>
            </a:r>
          </a:p>
          <a:p>
            <a:pPr algn="just">
              <a:lnSpc>
                <a:spcPct val="108000"/>
              </a:lnSpc>
            </a:pPr>
            <a:r>
              <a:rPr lang="de-DE" sz="200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Afgan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E. </a:t>
            </a:r>
            <a:r>
              <a:rPr lang="de-DE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</a:t>
            </a:r>
            <a:r>
              <a:rPr lang="de-DE" sz="2000" dirty="0">
                <a:latin typeface="Cambria"/>
                <a:ea typeface="Cambria"/>
                <a:sym typeface="Cambria"/>
              </a:rPr>
              <a:t>The Galaxy </a:t>
            </a:r>
            <a:r>
              <a:rPr lang="de-DE" sz="2000" err="1">
                <a:latin typeface="Cambria"/>
                <a:ea typeface="Cambria"/>
                <a:sym typeface="Cambria"/>
              </a:rPr>
              <a:t>platform</a:t>
            </a:r>
            <a:r>
              <a:rPr lang="de-DE" sz="2000" dirty="0">
                <a:latin typeface="Cambria"/>
                <a:ea typeface="Cambria"/>
                <a:sym typeface="Cambria"/>
              </a:rPr>
              <a:t> </a:t>
            </a:r>
            <a:r>
              <a:rPr lang="de-DE" sz="2000" err="1">
                <a:latin typeface="Cambria"/>
                <a:ea typeface="Cambria"/>
                <a:sym typeface="Cambria"/>
              </a:rPr>
              <a:t>for</a:t>
            </a:r>
            <a:r>
              <a:rPr lang="de-DE" sz="2000" dirty="0">
                <a:latin typeface="Cambria"/>
                <a:ea typeface="Cambria"/>
                <a:sym typeface="Cambria"/>
              </a:rPr>
              <a:t> </a:t>
            </a:r>
            <a:r>
              <a:rPr lang="de-DE" sz="2000" err="1">
                <a:latin typeface="Cambria"/>
                <a:ea typeface="Cambria"/>
                <a:sym typeface="Cambria"/>
              </a:rPr>
              <a:t>accessible</a:t>
            </a:r>
            <a:r>
              <a:rPr lang="de-DE" sz="2000" dirty="0">
                <a:latin typeface="Cambria"/>
                <a:ea typeface="Cambria"/>
                <a:sym typeface="Cambria"/>
              </a:rPr>
              <a:t>, </a:t>
            </a:r>
            <a:r>
              <a:rPr lang="de-DE" sz="2000" err="1">
                <a:latin typeface="Cambria"/>
                <a:ea typeface="Cambria"/>
                <a:sym typeface="Cambria"/>
              </a:rPr>
              <a:t>reproducible</a:t>
            </a:r>
            <a:r>
              <a:rPr lang="de-DE" sz="2000" dirty="0">
                <a:latin typeface="Cambria"/>
                <a:ea typeface="Cambria"/>
                <a:sym typeface="Cambria"/>
              </a:rPr>
              <a:t> and </a:t>
            </a:r>
            <a:r>
              <a:rPr lang="de-DE" sz="2000" err="1">
                <a:latin typeface="Cambria"/>
                <a:ea typeface="Cambria"/>
                <a:sym typeface="Cambria"/>
              </a:rPr>
              <a:t>collaborative</a:t>
            </a:r>
            <a:r>
              <a:rPr lang="de-DE" sz="2000" dirty="0">
                <a:latin typeface="Cambria"/>
                <a:ea typeface="Cambria"/>
                <a:sym typeface="Cambria"/>
              </a:rPr>
              <a:t> </a:t>
            </a:r>
            <a:r>
              <a:rPr lang="de-DE" sz="2000" err="1">
                <a:latin typeface="Cambria"/>
                <a:ea typeface="Cambria"/>
                <a:sym typeface="Cambria"/>
              </a:rPr>
              <a:t>biomedical</a:t>
            </a:r>
            <a:r>
              <a:rPr lang="de-DE" sz="2000" dirty="0">
                <a:latin typeface="Cambria"/>
                <a:ea typeface="Cambria"/>
                <a:sym typeface="Cambria"/>
              </a:rPr>
              <a:t> </a:t>
            </a:r>
            <a:r>
              <a:rPr lang="de-DE" sz="2000" err="1">
                <a:latin typeface="Cambria"/>
                <a:ea typeface="Cambria"/>
                <a:sym typeface="Cambria"/>
              </a:rPr>
              <a:t>analyses</a:t>
            </a:r>
            <a:r>
              <a:rPr lang="de-DE" sz="2000" dirty="0">
                <a:latin typeface="Cambria"/>
                <a:ea typeface="Cambria"/>
                <a:sym typeface="Cambria"/>
              </a:rPr>
              <a:t>: 2018 update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de-DE" sz="200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Nucleic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Acids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Research, 46.</a:t>
            </a:r>
            <a:endParaRPr lang="en-US" sz="2000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  <a:p>
            <a:pPr marL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Batut,B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de-DE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Community-Driven Data Analysis Training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Biology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de-DE" sz="2000" i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Cell</a:t>
            </a:r>
            <a:r>
              <a:rPr lang="de-DE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Systems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6, 752–758.e1.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  <a:p>
            <a:pPr marL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Grüning, B. </a:t>
            </a:r>
            <a:r>
              <a:rPr lang="de-DE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Bioconda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sustainable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comprehensive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software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distribution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life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sciences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de-DE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Nature Methods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15, 475–476.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  <a:p>
            <a:pPr marL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Grüning, B. </a:t>
            </a:r>
            <a:r>
              <a:rPr lang="de-DE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(2018)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Practical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Computational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Reproducibility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</a:t>
            </a:r>
            <a:r>
              <a:rPr lang="de-DE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Life Sciences. </a:t>
            </a:r>
            <a:r>
              <a:rPr lang="de-DE" sz="2000" i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Cell</a:t>
            </a:r>
            <a:r>
              <a:rPr lang="de-DE" sz="20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Systems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de-DE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r>
              <a:rPr lang="de-DE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631–635.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</p:txBody>
      </p:sp>
      <p:sp>
        <p:nvSpPr>
          <p:cNvPr id="60" name="Google Shape;50;p13">
            <a:extLst>
              <a:ext uri="{FF2B5EF4-FFF2-40B4-BE49-F238E27FC236}">
                <a16:creationId xmlns:a16="http://schemas.microsoft.com/office/drawing/2014/main" id="{5DD733A1-D81D-4BB7-94EE-440E00F7F07F}"/>
              </a:ext>
            </a:extLst>
          </p:cNvPr>
          <p:cNvSpPr txBox="1"/>
          <p:nvPr/>
        </p:nvSpPr>
        <p:spPr>
          <a:xfrm>
            <a:off x="1326626" y="39472287"/>
            <a:ext cx="130806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4 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staff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paid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de.NBI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grant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+ 1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cloud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staff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+</a:t>
            </a:r>
            <a:endParaRPr lang="en-US" sz="3600" dirty="0" err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cloud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certification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staff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+ 3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other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staff</a:t>
            </a:r>
            <a:r>
              <a:rPr lang="de-DE" sz="3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sz="36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involved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80B3AC-CA04-4428-A0D3-FEBF3EFCC7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563" y="10657108"/>
            <a:ext cx="13371829" cy="7959152"/>
          </a:xfrm>
          <a:prstGeom prst="rect">
            <a:avLst/>
          </a:prstGeom>
        </p:spPr>
      </p:pic>
      <p:pic>
        <p:nvPicPr>
          <p:cNvPr id="16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C12F7D0B-781E-4C31-B576-F28B875224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05360" y="16878870"/>
            <a:ext cx="7855398" cy="6842747"/>
          </a:xfrm>
          <a:prstGeom prst="rect">
            <a:avLst/>
          </a:prstGeom>
        </p:spPr>
      </p:pic>
      <p:pic>
        <p:nvPicPr>
          <p:cNvPr id="19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559E043-A857-4929-9F80-6C9F0925F4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468" y="21933997"/>
            <a:ext cx="6666815" cy="4106979"/>
          </a:xfrm>
          <a:prstGeom prst="rect">
            <a:avLst/>
          </a:prstGeom>
        </p:spPr>
      </p:pic>
      <p:pic>
        <p:nvPicPr>
          <p:cNvPr id="21" name="Picture 21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4653E80-77B8-40C6-A2D6-D6A0F1B859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6174" y="20003148"/>
            <a:ext cx="6509831" cy="3876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04F31F-A88E-4E3D-9DF1-4823E526A42F}"/>
              </a:ext>
            </a:extLst>
          </p:cNvPr>
          <p:cNvSpPr txBox="1"/>
          <p:nvPr/>
        </p:nvSpPr>
        <p:spPr>
          <a:xfrm>
            <a:off x="1219044" y="34121282"/>
            <a:ext cx="1323860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b="1" dirty="0">
                <a:latin typeface="Cambria"/>
                <a:ea typeface="Cambria"/>
              </a:rPr>
              <a:t>RBC Freiburg</a:t>
            </a:r>
            <a:r>
              <a:rPr lang="en-US" sz="3600" dirty="0">
                <a:latin typeface="Cambria"/>
                <a:ea typeface="Cambria"/>
              </a:rPr>
              <a:t> is actively involved in making software user-accessible and </a:t>
            </a:r>
            <a:r>
              <a:rPr lang="en-US" sz="3600" b="1" dirty="0">
                <a:latin typeface="Cambria"/>
                <a:ea typeface="Cambria"/>
              </a:rPr>
              <a:t>cloud-ready</a:t>
            </a:r>
            <a:r>
              <a:rPr lang="en-US" sz="3600" dirty="0">
                <a:latin typeface="Cambria"/>
                <a:ea typeface="Cambria"/>
              </a:rPr>
              <a:t>. We joined and are leading the </a:t>
            </a:r>
            <a:r>
              <a:rPr lang="en-US" sz="3600" b="1" dirty="0" err="1">
                <a:latin typeface="Cambria"/>
                <a:ea typeface="Cambria"/>
              </a:rPr>
              <a:t>Bioconda</a:t>
            </a:r>
            <a:r>
              <a:rPr lang="en-US" sz="3600" b="1" dirty="0">
                <a:latin typeface="Cambria"/>
                <a:ea typeface="Cambria"/>
              </a:rPr>
              <a:t> </a:t>
            </a:r>
            <a:r>
              <a:rPr lang="en-US" sz="3600" dirty="0">
                <a:latin typeface="Cambria"/>
                <a:ea typeface="Cambria"/>
              </a:rPr>
              <a:t>and </a:t>
            </a:r>
            <a:r>
              <a:rPr lang="en-US" sz="3600" b="1" dirty="0" err="1">
                <a:latin typeface="Cambria"/>
                <a:ea typeface="Cambria"/>
              </a:rPr>
              <a:t>Biocontainers</a:t>
            </a:r>
            <a:r>
              <a:rPr lang="en-US" sz="3600" b="1" dirty="0">
                <a:latin typeface="Cambria"/>
                <a:ea typeface="Cambria"/>
              </a:rPr>
              <a:t> </a:t>
            </a:r>
            <a:r>
              <a:rPr lang="en-US" sz="3600" dirty="0">
                <a:latin typeface="Cambria"/>
                <a:ea typeface="Cambria"/>
              </a:rPr>
              <a:t>communities, to fix the software </a:t>
            </a:r>
            <a:r>
              <a:rPr lang="en-US" sz="3600" b="1" dirty="0">
                <a:latin typeface="Cambria"/>
                <a:ea typeface="Cambria"/>
              </a:rPr>
              <a:t>deployment </a:t>
            </a:r>
            <a:r>
              <a:rPr lang="en-US" sz="3600" dirty="0">
                <a:latin typeface="Cambria"/>
                <a:ea typeface="Cambria"/>
              </a:rPr>
              <a:t>problem once and for all. We also developed </a:t>
            </a:r>
            <a:r>
              <a:rPr lang="en-US" sz="3600" b="1" dirty="0">
                <a:latin typeface="Cambria"/>
                <a:ea typeface="Cambria"/>
              </a:rPr>
              <a:t>Galaxy Docker</a:t>
            </a:r>
            <a:r>
              <a:rPr lang="en-US" sz="3600" dirty="0">
                <a:latin typeface="Cambria"/>
                <a:ea typeface="Cambria"/>
              </a:rPr>
              <a:t>, a production-ready, scalable Galaxy instance with customized tool sets. We provide the RNA-workbench </a:t>
            </a:r>
            <a:r>
              <a:rPr lang="en-US" sz="3600" dirty="0" err="1">
                <a:latin typeface="Cambria"/>
                <a:ea typeface="Cambria"/>
              </a:rPr>
              <a:t>flavour</a:t>
            </a:r>
            <a:r>
              <a:rPr lang="en-US" sz="3600" dirty="0">
                <a:latin typeface="Cambria"/>
                <a:ea typeface="Cambria"/>
              </a:rPr>
              <a:t> for all RNA related research.</a:t>
            </a:r>
            <a:endParaRPr lang="en-US" sz="3600">
              <a:latin typeface="Cambria"/>
              <a:ea typeface="Cambria"/>
              <a:cs typeface="Calibri"/>
            </a:endParaRPr>
          </a:p>
        </p:txBody>
      </p:sp>
      <p:pic>
        <p:nvPicPr>
          <p:cNvPr id="38" name="Google Shape;54;p13">
            <a:extLst>
              <a:ext uri="{FF2B5EF4-FFF2-40B4-BE49-F238E27FC236}">
                <a16:creationId xmlns:a16="http://schemas.microsoft.com/office/drawing/2014/main" id="{FA8429E2-A59E-4325-83E7-5EF88B0F70C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70743" y="1031978"/>
            <a:ext cx="4735781" cy="117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F2CAAE8-6931-4A48-9B17-C027839FC4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37245" y="424074"/>
            <a:ext cx="1522092" cy="2125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D84674-3C40-4D16-9BE2-A8DE3AF144DB}"/>
              </a:ext>
            </a:extLst>
          </p:cNvPr>
          <p:cNvSpPr txBox="1"/>
          <p:nvPr/>
        </p:nvSpPr>
        <p:spPr>
          <a:xfrm>
            <a:off x="15626435" y="10231074"/>
            <a:ext cx="13238606" cy="106182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Cambria"/>
                <a:ea typeface="Cambria"/>
              </a:rPr>
              <a:t>Services​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Opening of the </a:t>
            </a:r>
            <a:r>
              <a:rPr lang="en-US" sz="3600" b="1" dirty="0">
                <a:latin typeface="Cambria"/>
                <a:ea typeface="Cambria"/>
              </a:rPr>
              <a:t>Freiburg Galaxy Server</a:t>
            </a:r>
            <a:r>
              <a:rPr lang="en-US" sz="3600" dirty="0">
                <a:latin typeface="Cambria"/>
                <a:ea typeface="Cambria"/>
              </a:rPr>
              <a:t> to all </a:t>
            </a:r>
            <a:r>
              <a:rPr lang="en-US" sz="3600" b="1" dirty="0">
                <a:latin typeface="Cambria"/>
                <a:ea typeface="Cambria"/>
              </a:rPr>
              <a:t>European ​</a:t>
            </a:r>
          </a:p>
          <a:p>
            <a:r>
              <a:rPr lang="en-US" sz="3600" b="1" dirty="0">
                <a:latin typeface="Cambria"/>
                <a:ea typeface="Cambria"/>
              </a:rPr>
              <a:t>researchers</a:t>
            </a:r>
            <a:r>
              <a:rPr lang="en-US" sz="3600" dirty="0">
                <a:latin typeface="Cambria"/>
                <a:ea typeface="Cambria"/>
              </a:rPr>
              <a:t>, a huge step for open, accessible and reproducible​ research in </a:t>
            </a:r>
            <a:r>
              <a:rPr lang="en-US" sz="3600" b="1" dirty="0">
                <a:latin typeface="Cambria"/>
                <a:ea typeface="Cambria"/>
              </a:rPr>
              <a:t>Germany </a:t>
            </a:r>
            <a:r>
              <a:rPr lang="en-US" sz="3600" dirty="0">
                <a:latin typeface="Cambria"/>
                <a:ea typeface="Cambria"/>
              </a:rPr>
              <a:t>and </a:t>
            </a:r>
            <a:r>
              <a:rPr lang="en-US" sz="3600" b="1" dirty="0">
                <a:latin typeface="Cambria"/>
                <a:ea typeface="Cambria"/>
              </a:rPr>
              <a:t>Europe</a:t>
            </a:r>
            <a:r>
              <a:rPr lang="en-US" sz="3600" dirty="0">
                <a:latin typeface="Cambria"/>
                <a:ea typeface="Cambria"/>
              </a:rPr>
              <a:t>!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Launch of the </a:t>
            </a:r>
            <a:r>
              <a:rPr lang="en-US" sz="3600" b="1" dirty="0">
                <a:latin typeface="Cambria"/>
                <a:ea typeface="Cambria"/>
              </a:rPr>
              <a:t>ELIXIR Galaxy community​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Publication of the </a:t>
            </a:r>
            <a:r>
              <a:rPr lang="en-US" sz="3600" b="1" dirty="0" err="1">
                <a:latin typeface="Cambria"/>
                <a:ea typeface="Cambria"/>
              </a:rPr>
              <a:t>Bioconda</a:t>
            </a:r>
            <a:r>
              <a:rPr lang="en-US" sz="3600" b="1" dirty="0">
                <a:latin typeface="Cambria"/>
                <a:ea typeface="Cambria"/>
              </a:rPr>
              <a:t> manuscript</a:t>
            </a:r>
            <a:r>
              <a:rPr lang="en-US" sz="3600" dirty="0">
                <a:latin typeface="Cambria"/>
                <a:ea typeface="Cambria"/>
              </a:rPr>
              <a:t> in Nature Methods​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Recognition of </a:t>
            </a:r>
            <a:r>
              <a:rPr lang="en-US" sz="3600" b="1" dirty="0" err="1">
                <a:latin typeface="Cambria"/>
                <a:ea typeface="Cambria"/>
              </a:rPr>
              <a:t>Biocontainers</a:t>
            </a:r>
            <a:r>
              <a:rPr lang="en-US" sz="3600" b="1" dirty="0">
                <a:latin typeface="Cambria"/>
                <a:ea typeface="Cambria"/>
              </a:rPr>
              <a:t> </a:t>
            </a:r>
            <a:r>
              <a:rPr lang="en-US" sz="3600" dirty="0">
                <a:latin typeface="Cambria"/>
                <a:ea typeface="Cambria"/>
              </a:rPr>
              <a:t>as one pillar of the ELIXIR tools​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Expansion of </a:t>
            </a:r>
            <a:r>
              <a:rPr lang="en-US" sz="3600" b="1" err="1">
                <a:latin typeface="Cambria"/>
                <a:ea typeface="Cambria"/>
              </a:rPr>
              <a:t>de.NBI</a:t>
            </a:r>
            <a:r>
              <a:rPr lang="en-US" sz="3600" b="1" dirty="0">
                <a:latin typeface="Cambria"/>
                <a:ea typeface="Cambria"/>
              </a:rPr>
              <a:t> Cloud FR</a:t>
            </a:r>
            <a:r>
              <a:rPr lang="en-US" sz="3600" dirty="0">
                <a:latin typeface="Cambria"/>
                <a:ea typeface="Cambria"/>
              </a:rPr>
              <a:t> to 3.5k cores, 15TB RAM​</a:t>
            </a:r>
          </a:p>
          <a:p>
            <a:endParaRPr lang="en-US" sz="4800" dirty="0">
              <a:latin typeface="Cambria"/>
              <a:ea typeface="Cambria"/>
            </a:endParaRPr>
          </a:p>
          <a:p>
            <a:r>
              <a:rPr lang="en-US" sz="4800" dirty="0">
                <a:latin typeface="Cambria"/>
                <a:ea typeface="Cambria"/>
              </a:rPr>
              <a:t>Major events</a:t>
            </a:r>
            <a:r>
              <a:rPr lang="en-US" sz="3600" dirty="0">
                <a:latin typeface="Cambria"/>
                <a:ea typeface="Cambria"/>
              </a:rPr>
              <a:t> 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Galaxy Community Conference (GCC), Freiburg ​</a:t>
            </a:r>
          </a:p>
          <a:p>
            <a:r>
              <a:rPr lang="en-US" sz="3600" dirty="0">
                <a:latin typeface="Cambria"/>
                <a:ea typeface="Cambria"/>
              </a:rPr>
              <a:t>      &gt; </a:t>
            </a:r>
            <a:r>
              <a:rPr lang="en-US" sz="3600" b="1" dirty="0">
                <a:latin typeface="Cambria"/>
                <a:ea typeface="Cambria"/>
              </a:rPr>
              <a:t>230 participants</a:t>
            </a:r>
            <a:r>
              <a:rPr lang="en-US" sz="3600" dirty="0">
                <a:latin typeface="Cambria"/>
                <a:ea typeface="Cambria"/>
              </a:rPr>
              <a:t>, 5 continents​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Gallantries RNA-seq workshop ​</a:t>
            </a:r>
          </a:p>
          <a:p>
            <a:r>
              <a:rPr lang="en-US" sz="3600" dirty="0">
                <a:latin typeface="Cambria"/>
                <a:ea typeface="Cambria"/>
              </a:rPr>
              <a:t>      &gt; </a:t>
            </a:r>
            <a:r>
              <a:rPr lang="en-US" sz="3600" b="1" dirty="0">
                <a:latin typeface="Cambria"/>
                <a:ea typeface="Cambria"/>
              </a:rPr>
              <a:t>50 participants</a:t>
            </a:r>
            <a:r>
              <a:rPr lang="en-US" sz="3600" dirty="0">
                <a:latin typeface="Cambria"/>
                <a:ea typeface="Cambria"/>
              </a:rPr>
              <a:t>  ​</a:t>
            </a:r>
          </a:p>
          <a:p>
            <a:endParaRPr lang="en-US" sz="3600" dirty="0">
              <a:latin typeface="Cambria"/>
              <a:ea typeface="Cambria"/>
            </a:endParaRPr>
          </a:p>
          <a:p>
            <a:r>
              <a:rPr lang="en-US" sz="3600" dirty="0">
                <a:latin typeface="Cambria"/>
                <a:ea typeface="Cambria"/>
              </a:rPr>
              <a:t>Training (2018-2020)​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&gt; </a:t>
            </a:r>
            <a:r>
              <a:rPr lang="en-US" sz="3600" b="1" dirty="0">
                <a:latin typeface="Cambria"/>
                <a:ea typeface="Cambria"/>
              </a:rPr>
              <a:t>75 </a:t>
            </a:r>
            <a:r>
              <a:rPr lang="en-US" sz="3600" dirty="0">
                <a:latin typeface="Cambria"/>
                <a:ea typeface="Cambria"/>
              </a:rPr>
              <a:t>training events​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mbria"/>
                <a:ea typeface="Cambria"/>
              </a:rPr>
              <a:t>&gt; </a:t>
            </a:r>
            <a:r>
              <a:rPr lang="en-US" sz="3600" b="1" dirty="0">
                <a:latin typeface="Cambria"/>
                <a:ea typeface="Cambria"/>
              </a:rPr>
              <a:t>2,700</a:t>
            </a:r>
            <a:r>
              <a:rPr lang="en-US" sz="3600" dirty="0">
                <a:latin typeface="Cambria"/>
                <a:ea typeface="Cambria"/>
              </a:rPr>
              <a:t> trainees</a:t>
            </a:r>
          </a:p>
        </p:txBody>
      </p:sp>
    </p:spTree>
    <p:extLst>
      <p:ext uri="{BB962C8B-B14F-4D97-AF65-F5344CB8AC3E}">
        <p14:creationId xmlns:p14="http://schemas.microsoft.com/office/powerpoint/2010/main" val="192953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4">
      <a:dk1>
        <a:sysClr val="windowText" lastClr="000000"/>
      </a:dk1>
      <a:lt1>
        <a:sysClr val="window" lastClr="FFFFFF"/>
      </a:lt1>
      <a:dk2>
        <a:srgbClr val="005AA9"/>
      </a:dk2>
      <a:lt2>
        <a:srgbClr val="EEECE1"/>
      </a:lt2>
      <a:accent1>
        <a:srgbClr val="005AA9"/>
      </a:accent1>
      <a:accent2>
        <a:srgbClr val="EB008B"/>
      </a:accent2>
      <a:accent3>
        <a:srgbClr val="00ADEF"/>
      </a:accent3>
      <a:accent4>
        <a:srgbClr val="939495"/>
      </a:accent4>
      <a:accent5>
        <a:srgbClr val="58595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Cornelia Pflanz</dc:creator>
  <cp:lastModifiedBy>Doris Jording</cp:lastModifiedBy>
  <cp:revision>898</cp:revision>
  <cp:lastPrinted>2019-11-19T10:57:10Z</cp:lastPrinted>
  <dcterms:created xsi:type="dcterms:W3CDTF">2017-04-24T13:23:08Z</dcterms:created>
  <dcterms:modified xsi:type="dcterms:W3CDTF">2020-02-09T15:36:26Z</dcterms:modified>
</cp:coreProperties>
</file>