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30275213" cy="42803763"/>
  <p:notesSz cx="6794500" cy="9931400"/>
  <p:defaultTextStyle>
    <a:defPPr>
      <a:defRPr lang="de-DE"/>
    </a:defPPr>
    <a:lvl1pPr marL="0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17" userDrawn="1">
          <p15:clr>
            <a:srgbClr val="A4A3A4"/>
          </p15:clr>
        </p15:guide>
        <p15:guide id="2" pos="963" userDrawn="1">
          <p15:clr>
            <a:srgbClr val="A4A3A4"/>
          </p15:clr>
        </p15:guide>
        <p15:guide id="3" pos="18108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5" orient="horz" pos="2259" userDrawn="1">
          <p15:clr>
            <a:srgbClr val="A4A3A4"/>
          </p15:clr>
        </p15:guide>
        <p15:guide id="6" pos="9150" userDrawn="1">
          <p15:clr>
            <a:srgbClr val="A4A3A4"/>
          </p15:clr>
        </p15:guide>
        <p15:guide id="8" pos="9898" userDrawn="1">
          <p15:clr>
            <a:srgbClr val="A4A3A4"/>
          </p15:clr>
        </p15:guide>
        <p15:guide id="9" orient="horz" pos="23902" userDrawn="1">
          <p15:clr>
            <a:srgbClr val="A4A3A4"/>
          </p15:clr>
        </p15:guide>
        <p15:guide id="10" orient="horz" pos="17587" userDrawn="1">
          <p15:clr>
            <a:srgbClr val="A4A3A4"/>
          </p15:clr>
        </p15:guide>
        <p15:guide id="11" orient="horz" pos="2595" userDrawn="1">
          <p15:clr>
            <a:srgbClr val="A4A3A4"/>
          </p15:clr>
        </p15:guide>
        <p15:guide id="12" orient="horz" pos="2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3"/>
    <a:srgbClr val="D8117D"/>
    <a:srgbClr val="E4E5E3"/>
    <a:srgbClr val="F9C623"/>
    <a:srgbClr val="856D1A"/>
    <a:srgbClr val="E7792B"/>
    <a:srgbClr val="7C4319"/>
    <a:srgbClr val="84BF41"/>
    <a:srgbClr val="005B2D"/>
    <a:srgbClr val="E46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0"/>
    <p:restoredTop sz="94613"/>
  </p:normalViewPr>
  <p:slideViewPr>
    <p:cSldViewPr snapToGrid="0" snapToObjects="1" showGuides="1">
      <p:cViewPr>
        <p:scale>
          <a:sx n="100" d="100"/>
          <a:sy n="100" d="100"/>
        </p:scale>
        <p:origin x="-4764" y="-18474"/>
      </p:cViewPr>
      <p:guideLst>
        <p:guide orient="horz" pos="15117"/>
        <p:guide pos="963"/>
        <p:guide pos="18108"/>
        <p:guide pos="9536"/>
        <p:guide orient="horz" pos="2259"/>
        <p:guide pos="9150"/>
        <p:guide pos="9898"/>
        <p:guide orient="horz" pos="23902"/>
        <p:guide orient="horz" pos="17587"/>
        <p:guide orient="horz" pos="2595"/>
        <p:guide orient="horz" pos="2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CC831-A756-644D-BF6F-1383A71BB30D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1241425"/>
            <a:ext cx="236855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925B-2B27-5544-BA2C-F3387CA53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12975" y="1241425"/>
            <a:ext cx="2368550" cy="33512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925B-2B27-5544-BA2C-F3387CA534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2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8" y="1595589"/>
            <a:ext cx="7824446" cy="205943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864" y="749028"/>
            <a:ext cx="4194112" cy="341940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778" y="1884151"/>
            <a:ext cx="1691210" cy="114915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947" y="40050567"/>
            <a:ext cx="1144950" cy="1007004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4567722" y="40051544"/>
            <a:ext cx="4220339" cy="11060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de-DE" sz="5090" dirty="0" err="1">
                <a:solidFill>
                  <a:srgbClr val="005AA9"/>
                </a:solidFill>
                <a:latin typeface="Cambria" charset="0"/>
                <a:ea typeface="Cambria" charset="0"/>
                <a:cs typeface="Cambria" charset="0"/>
              </a:rPr>
              <a:t>www.denbi.de</a:t>
            </a:r>
            <a:endParaRPr lang="de-DE" sz="509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>
              <a:lnSpc>
                <a:spcPct val="120000"/>
              </a:lnSpc>
            </a:pPr>
            <a:r>
              <a:rPr lang="de-DE" sz="1131" dirty="0">
                <a:solidFill>
                  <a:srgbClr val="005AA9"/>
                </a:solidFill>
                <a:ea typeface="ＭＳ 明朝" charset="-128"/>
                <a:cs typeface="Cambria" charset="0"/>
              </a:rPr>
              <a:t> </a:t>
            </a:r>
            <a:endParaRPr lang="de-DE" sz="1697" dirty="0">
              <a:solidFill>
                <a:srgbClr val="000000"/>
              </a:solidFill>
              <a:latin typeface="Times-Roman" charset="0"/>
              <a:ea typeface="ＭＳ 明朝" charset="-128"/>
              <a:cs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6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" y="41035308"/>
            <a:ext cx="30275213" cy="1768455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14" name="Rechteck 13"/>
          <p:cNvSpPr/>
          <p:nvPr/>
        </p:nvSpPr>
        <p:spPr>
          <a:xfrm>
            <a:off x="0" y="2956694"/>
            <a:ext cx="30276000" cy="54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762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24841"/>
              </p:ext>
            </p:extLst>
          </p:nvPr>
        </p:nvGraphicFramePr>
        <p:xfrm>
          <a:off x="1452258" y="9049440"/>
          <a:ext cx="13080612" cy="10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Short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  <a:endParaRPr kumimoji="0" lang="de-DE" sz="4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22935"/>
              </p:ext>
            </p:extLst>
          </p:nvPr>
        </p:nvGraphicFramePr>
        <p:xfrm>
          <a:off x="15708016" y="9050311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208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Progress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report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8177460" y="41428116"/>
            <a:ext cx="5099672" cy="11060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</a:pPr>
            <a:r>
              <a:rPr lang="de-DE" sz="509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www.denbi.de </a:t>
            </a:r>
            <a:endParaRPr lang="de-DE" sz="509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  <a:p>
            <a:pPr>
              <a:lnSpc>
                <a:spcPct val="120000"/>
              </a:lnSpc>
            </a:pPr>
            <a:r>
              <a:rPr lang="de-DE" sz="1131" dirty="0" smtClean="0">
                <a:solidFill>
                  <a:srgbClr val="005AA9"/>
                </a:solidFill>
                <a:ea typeface="ＭＳ 明朝" charset="-128"/>
                <a:cs typeface="Cambria" charset="0"/>
              </a:rPr>
              <a:t> </a:t>
            </a:r>
            <a:r>
              <a:rPr lang="de-DE" sz="1131" dirty="0">
                <a:solidFill>
                  <a:srgbClr val="005AA9"/>
                </a:solidFill>
                <a:ea typeface="ＭＳ 明朝" charset="-128"/>
                <a:cs typeface="Cambria" charset="0"/>
              </a:rPr>
              <a:t> </a:t>
            </a:r>
            <a:endParaRPr lang="de-DE" sz="1697" dirty="0">
              <a:solidFill>
                <a:srgbClr val="000000"/>
              </a:solidFill>
              <a:latin typeface="Times-Roman" charset="0"/>
              <a:ea typeface="ＭＳ 明朝" charset="-128"/>
              <a:cs typeface="Times-Roman" charset="0"/>
            </a:endParaRPr>
          </a:p>
        </p:txBody>
      </p:sp>
      <p:pic>
        <p:nvPicPr>
          <p:cNvPr id="34" name="Bild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33" y="41275701"/>
            <a:ext cx="1144950" cy="1007004"/>
          </a:xfrm>
          <a:prstGeom prst="rect">
            <a:avLst/>
          </a:prstGeom>
        </p:spPr>
      </p:pic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25662"/>
              </p:ext>
            </p:extLst>
          </p:nvPr>
        </p:nvGraphicFramePr>
        <p:xfrm>
          <a:off x="15712517" y="33755630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95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Publications 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el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52760"/>
              </p:ext>
            </p:extLst>
          </p:nvPr>
        </p:nvGraphicFramePr>
        <p:xfrm>
          <a:off x="15712509" y="22438774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208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de.NBI Training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education</a:t>
                      </a:r>
                      <a:endParaRPr kumimoji="0" lang="de-DE" sz="4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el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78658"/>
              </p:ext>
            </p:extLst>
          </p:nvPr>
        </p:nvGraphicFramePr>
        <p:xfrm>
          <a:off x="1453955" y="22438002"/>
          <a:ext cx="13080612" cy="105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6353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de.NBI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services</a:t>
                      </a:r>
                      <a:endParaRPr kumimoji="0" lang="de-DE" sz="4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57" y="41204977"/>
            <a:ext cx="4066384" cy="1329043"/>
          </a:xfrm>
          <a:prstGeom prst="rect">
            <a:avLst/>
          </a:prstGeom>
        </p:spPr>
      </p:pic>
      <p:pic>
        <p:nvPicPr>
          <p:cNvPr id="79" name="Bild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8" y="519829"/>
            <a:ext cx="7824446" cy="205943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1570047" y="678044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</a:t>
            </a:r>
          </a:p>
          <a:p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Center for Biotechnology, Bielefeld University, Germany</a:t>
            </a:r>
            <a:endParaRPr lang="en-US" sz="4000" dirty="0">
              <a:solidFill>
                <a:srgbClr val="00B0F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1214774" y="3099591"/>
            <a:ext cx="27800796" cy="3748719"/>
            <a:chOff x="1214774" y="3099591"/>
            <a:chExt cx="27800796" cy="3748719"/>
          </a:xfrm>
        </p:grpSpPr>
        <p:sp>
          <p:nvSpPr>
            <p:cNvPr id="30" name="Textfeld 29"/>
            <p:cNvSpPr txBox="1"/>
            <p:nvPr/>
          </p:nvSpPr>
          <p:spPr>
            <a:xfrm>
              <a:off x="6540817" y="3099591"/>
              <a:ext cx="22474753" cy="374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7200" b="1" dirty="0" smtClean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Bioinformatics Services for Microbial Genome and </a:t>
              </a:r>
              <a:r>
                <a:rPr lang="en-US" sz="7200" b="1" dirty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M</a:t>
              </a:r>
              <a:r>
                <a:rPr lang="en-US" sz="7200" b="1" dirty="0" smtClean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etagenome Research </a:t>
              </a:r>
            </a:p>
            <a:p>
              <a:pPr>
                <a:lnSpc>
                  <a:spcPct val="110000"/>
                </a:lnSpc>
              </a:pPr>
              <a:r>
                <a:rPr lang="en-US" sz="7200" b="1" dirty="0" smtClean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at the Center for Biotechnology</a:t>
              </a:r>
              <a:endParaRPr lang="en-US" sz="7200" b="1" dirty="0">
                <a:solidFill>
                  <a:srgbClr val="005093"/>
                </a:solidFill>
                <a:latin typeface="Cambria" panose="02040503050406030204" pitchFamily="18" charset="0"/>
                <a:cs typeface="Arial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214774" y="3934541"/>
              <a:ext cx="375599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0" b="1" dirty="0" err="1" smtClean="0">
                  <a:solidFill>
                    <a:srgbClr val="005093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BiGi</a:t>
              </a:r>
              <a:endParaRPr lang="de-DE" sz="10000" b="1" dirty="0">
                <a:solidFill>
                  <a:srgbClr val="005093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556" y="536405"/>
            <a:ext cx="462250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048" y="526398"/>
            <a:ext cx="467545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4632153" y="5455284"/>
            <a:ext cx="4761240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5093"/>
                </a:solidFill>
                <a:latin typeface="Cambria" panose="02040503050406030204" pitchFamily="18" charset="0"/>
              </a:rPr>
              <a:t>Fkz</a:t>
            </a:r>
            <a:r>
              <a:rPr lang="de-DE" dirty="0" smtClean="0">
                <a:solidFill>
                  <a:srgbClr val="005093"/>
                </a:solidFill>
                <a:latin typeface="Cambria" panose="02040503050406030204" pitchFamily="18" charset="0"/>
              </a:rPr>
              <a:t> XXXXXX</a:t>
            </a:r>
            <a:endParaRPr lang="de-DE" dirty="0">
              <a:solidFill>
                <a:srgbClr val="005093"/>
              </a:solidFill>
              <a:latin typeface="Cambria" panose="02040503050406030204" pitchFamily="18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1" y="13010462"/>
            <a:ext cx="10058400" cy="7112694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1876696" y="11963400"/>
            <a:ext cx="10557442" cy="217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>
                <a:solidFill>
                  <a:srgbClr val="005093"/>
                </a:solidFill>
                <a:latin typeface="Cambria" panose="02040503050406030204" pitchFamily="18" charset="0"/>
              </a:rPr>
              <a:t>Hint</a:t>
            </a:r>
            <a:r>
              <a:rPr lang="de-DE" sz="6600" dirty="0" smtClean="0">
                <a:solidFill>
                  <a:srgbClr val="005093"/>
                </a:solidFill>
                <a:latin typeface="Cambria" panose="02040503050406030204" pitchFamily="18" charset="0"/>
              </a:rPr>
              <a:t>: </a:t>
            </a:r>
            <a:r>
              <a:rPr lang="de-DE" sz="6600" dirty="0" smtClean="0">
                <a:solidFill>
                  <a:srgbClr val="005093"/>
                </a:solidFill>
                <a:latin typeface="Cambria" panose="02040503050406030204" pitchFamily="18" charset="0"/>
              </a:rPr>
              <a:t>Standard </a:t>
            </a:r>
            <a:r>
              <a:rPr lang="de-DE" sz="6600" dirty="0" err="1" smtClean="0">
                <a:solidFill>
                  <a:srgbClr val="005093"/>
                </a:solidFill>
                <a:latin typeface="Cambria" panose="02040503050406030204" pitchFamily="18" charset="0"/>
              </a:rPr>
              <a:t>font</a:t>
            </a:r>
            <a:r>
              <a:rPr lang="de-DE" sz="6600" dirty="0" smtClean="0">
                <a:solidFill>
                  <a:srgbClr val="005093"/>
                </a:solidFill>
                <a:latin typeface="Cambria" panose="02040503050406030204" pitchFamily="18" charset="0"/>
              </a:rPr>
              <a:t>: Cambria</a:t>
            </a:r>
          </a:p>
          <a:p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1959282" y="24291496"/>
            <a:ext cx="1193807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services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tools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de-DE" sz="66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de-DE" sz="66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Include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metrics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tools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(KPI,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user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monitoring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Optionally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Testimonials</a:t>
            </a:r>
            <a:endParaRPr lang="de-DE" sz="66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6291926" y="10972764"/>
            <a:ext cx="12105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Tasks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performed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during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project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runtime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6432487" y="24291496"/>
            <a:ext cx="1134931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training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--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training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courses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-summer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schools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-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symposia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endParaRPr lang="de-DE" sz="66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Include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metrics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if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applicable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Optionally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Testimonials</a:t>
            </a:r>
            <a:endParaRPr lang="de-DE" sz="66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9588"/>
              </p:ext>
            </p:extLst>
          </p:nvPr>
        </p:nvGraphicFramePr>
        <p:xfrm>
          <a:off x="1438546" y="33750763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General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on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05097" y="35622006"/>
            <a:ext cx="14014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Tx/>
              <a:buChar char="-"/>
            </a:pPr>
            <a:r>
              <a:rPr lang="de-DE" sz="6600" dirty="0" err="1" smtClean="0">
                <a:latin typeface="Cambria" panose="02040503050406030204" pitchFamily="18" charset="0"/>
              </a:rPr>
              <a:t>No</a:t>
            </a:r>
            <a:r>
              <a:rPr lang="de-DE" sz="6600" smtClean="0">
                <a:latin typeface="Cambria" panose="02040503050406030204" pitchFamily="18" charset="0"/>
              </a:rPr>
              <a:t>. </a:t>
            </a:r>
            <a:r>
              <a:rPr lang="de-DE" sz="6600" dirty="0" err="1" smtClean="0">
                <a:latin typeface="Cambria" panose="02040503050406030204" pitchFamily="18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staff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paid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from</a:t>
            </a:r>
            <a:r>
              <a:rPr lang="de-DE" sz="6600" dirty="0" smtClean="0">
                <a:latin typeface="Cambria" panose="02040503050406030204" pitchFamily="18" charset="0"/>
              </a:rPr>
              <a:t> de.NBI </a:t>
            </a:r>
            <a:r>
              <a:rPr lang="de-DE" sz="6600" dirty="0" err="1" smtClean="0">
                <a:latin typeface="Cambria" panose="02040503050406030204" pitchFamily="18" charset="0"/>
              </a:rPr>
              <a:t>grant</a:t>
            </a:r>
            <a:r>
              <a:rPr lang="de-DE" sz="6600" dirty="0" smtClean="0">
                <a:latin typeface="Cambria" panose="02040503050406030204" pitchFamily="18" charset="0"/>
              </a:rPr>
              <a:t> (FTE)</a:t>
            </a: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Cambria" panose="02040503050406030204" pitchFamily="18" charset="0"/>
              </a:rPr>
              <a:t>Other </a:t>
            </a:r>
            <a:r>
              <a:rPr lang="de-DE" sz="6600" dirty="0" err="1" smtClean="0">
                <a:latin typeface="Cambria" panose="02040503050406030204" pitchFamily="18" charset="0"/>
              </a:rPr>
              <a:t>staff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involved</a:t>
            </a:r>
            <a:endParaRPr lang="de-DE" sz="6600" dirty="0">
              <a:latin typeface="Cambria" panose="02040503050406030204" pitchFamily="18" charset="0"/>
            </a:endParaRPr>
          </a:p>
        </p:txBody>
      </p:sp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51340"/>
              </p:ext>
            </p:extLst>
          </p:nvPr>
        </p:nvGraphicFramePr>
        <p:xfrm>
          <a:off x="15697200" y="19143252"/>
          <a:ext cx="12819893" cy="10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de.NBI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cloud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activities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8937351" y="20477849"/>
            <a:ext cx="5689378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(</a:t>
            </a:r>
            <a:r>
              <a:rPr lang="de-DE" dirty="0" err="1" smtClean="0">
                <a:latin typeface="Cambria" panose="02040503050406030204" pitchFamily="18" charset="0"/>
              </a:rPr>
              <a:t>If</a:t>
            </a:r>
            <a:r>
              <a:rPr lang="de-DE" dirty="0" smtClean="0">
                <a:latin typeface="Cambria" panose="02040503050406030204" pitchFamily="18" charset="0"/>
              </a:rPr>
              <a:t> </a:t>
            </a:r>
            <a:r>
              <a:rPr lang="de-DE" dirty="0" err="1" smtClean="0">
                <a:latin typeface="Cambria" panose="02040503050406030204" pitchFamily="18" charset="0"/>
              </a:rPr>
              <a:t>applicable</a:t>
            </a:r>
            <a:r>
              <a:rPr lang="de-DE" dirty="0" smtClean="0">
                <a:latin typeface="Cambria" panose="02040503050406030204" pitchFamily="18" charset="0"/>
              </a:rPr>
              <a:t> )</a:t>
            </a:r>
            <a:endParaRPr lang="de-D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Office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Cambria</vt:lpstr>
      <vt:lpstr>Times-Roman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Cornelia Pflanz</dc:creator>
  <cp:lastModifiedBy>Tanja Dammann-Kalinowski</cp:lastModifiedBy>
  <cp:revision>105</cp:revision>
  <cp:lastPrinted>2017-08-07T12:06:13Z</cp:lastPrinted>
  <dcterms:created xsi:type="dcterms:W3CDTF">2017-04-24T13:23:08Z</dcterms:created>
  <dcterms:modified xsi:type="dcterms:W3CDTF">2017-08-07T12:09:23Z</dcterms:modified>
</cp:coreProperties>
</file>