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4"/>
  </p:notesMasterIdLst>
  <p:sldIdLst>
    <p:sldId id="256" r:id="rId4"/>
    <p:sldId id="262" r:id="rId5"/>
    <p:sldId id="339" r:id="rId6"/>
    <p:sldId id="321" r:id="rId7"/>
    <p:sldId id="340" r:id="rId8"/>
    <p:sldId id="287" r:id="rId9"/>
    <p:sldId id="347" r:id="rId10"/>
    <p:sldId id="341" r:id="rId11"/>
    <p:sldId id="346" r:id="rId12"/>
    <p:sldId id="327" r:id="rId13"/>
    <p:sldId id="342" r:id="rId14"/>
    <p:sldId id="272" r:id="rId15"/>
    <p:sldId id="329" r:id="rId16"/>
    <p:sldId id="343" r:id="rId17"/>
    <p:sldId id="345" r:id="rId18"/>
    <p:sldId id="326" r:id="rId19"/>
    <p:sldId id="344" r:id="rId20"/>
    <p:sldId id="348" r:id="rId21"/>
    <p:sldId id="34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84" y="12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2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2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30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32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1567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00199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00498" y="4493448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669429" y="4493448"/>
            <a:ext cx="2808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68831" y="554273"/>
            <a:ext cx="2808000" cy="37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731567" y="4493648"/>
            <a:ext cx="378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1881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695" r:id="rId10"/>
    <p:sldLayoutId id="2147483698" r:id="rId11"/>
    <p:sldLayoutId id="2147483699" r:id="rId12"/>
    <p:sldLayoutId id="2147483702" r:id="rId13"/>
    <p:sldLayoutId id="2147483708" r:id="rId14"/>
    <p:sldLayoutId id="2147483656" r:id="rId15"/>
    <p:sldLayoutId id="2147483687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JP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By Natalie, Teagan, Benny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Flight Delay Prediction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28637" y="6602254"/>
            <a:ext cx="11687175" cy="2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https://github.com/bgrullon/FlightDelayPrediction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9A9EE2-4A33-45C6-A065-ED8A403D462D}"/>
              </a:ext>
            </a:extLst>
          </p:cNvPr>
          <p:cNvSpPr/>
          <p:nvPr/>
        </p:nvSpPr>
        <p:spPr>
          <a:xfrm>
            <a:off x="0" y="405861"/>
            <a:ext cx="29247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Windspeed</a:t>
            </a:r>
            <a:b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Visualizations</a:t>
            </a:r>
          </a:p>
        </p:txBody>
      </p:sp>
      <p:pic>
        <p:nvPicPr>
          <p:cNvPr id="8" name="Picture Placeholder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835E195-CA6E-35DD-D45D-BD163E0F8E10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35" y="405861"/>
            <a:ext cx="5131509" cy="3870888"/>
          </a:xfrm>
        </p:spPr>
      </p:pic>
      <p:pic>
        <p:nvPicPr>
          <p:cNvPr id="10" name="Picture Placeholder 9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B1DD00F8-AA3D-8C38-F92B-A554079E9DE0}"/>
              </a:ext>
            </a:extLst>
          </p:cNvPr>
          <p:cNvPicPr>
            <a:picLocks noGrp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91" y="2835250"/>
            <a:ext cx="5131509" cy="38708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9CE14-8E8E-93A8-C59C-99C7DA5F0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30" y="3783581"/>
            <a:ext cx="2353493" cy="2353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A85A7-D0F5-B46B-927C-EA4F709E4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941" y="877163"/>
            <a:ext cx="3322608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0" y="3090292"/>
            <a:ext cx="6200630" cy="677416"/>
          </a:xfrm>
        </p:spPr>
        <p:txBody>
          <a:bodyPr/>
          <a:lstStyle/>
          <a:p>
            <a:r>
              <a:rPr lang="en-US" sz="4400" dirty="0"/>
              <a:t>Delay vs Precipitation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181438" y="6471350"/>
            <a:ext cx="959762" cy="288032"/>
          </a:xfrm>
        </p:spPr>
        <p:txBody>
          <a:bodyPr/>
          <a:lstStyle/>
          <a:p>
            <a:r>
              <a:rPr lang="en-US" altLang="ko-KR" dirty="0"/>
              <a:t>Natalie</a:t>
            </a:r>
          </a:p>
        </p:txBody>
      </p:sp>
    </p:spTree>
    <p:extLst>
      <p:ext uri="{BB962C8B-B14F-4D97-AF65-F5344CB8AC3E}">
        <p14:creationId xmlns:p14="http://schemas.microsoft.com/office/powerpoint/2010/main" val="238629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Precipitation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4530A-9DA6-4157-A918-D1A462B19FED}"/>
              </a:ext>
            </a:extLst>
          </p:cNvPr>
          <p:cNvSpPr txBox="1"/>
          <p:nvPr/>
        </p:nvSpPr>
        <p:spPr>
          <a:xfrm>
            <a:off x="5865006" y="1904501"/>
            <a:ext cx="5840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Coefficient 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0.06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0.05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R-squared Value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~0.0042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~0.0026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Airport with Most/Least Precipitation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Most: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 at 1.151 inches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Least: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 at 0.0 inches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942028-D145-BFE2-CD66-96E7A0F1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4112704"/>
            <a:ext cx="4249280" cy="2670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F0780-6FE5-4837-A90B-9057B6E99812}"/>
              </a:ext>
            </a:extLst>
          </p:cNvPr>
          <p:cNvSpPr txBox="1"/>
          <p:nvPr/>
        </p:nvSpPr>
        <p:spPr>
          <a:xfrm>
            <a:off x="469347" y="279974"/>
            <a:ext cx="4982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Precipitation </a:t>
            </a:r>
            <a:b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Visualizations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0" y="2019641"/>
            <a:ext cx="43542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80508" y="1066912"/>
            <a:ext cx="1785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53">
            <a:extLst>
              <a:ext uri="{FF2B5EF4-FFF2-40B4-BE49-F238E27FC236}">
                <a16:creationId xmlns:a16="http://schemas.microsoft.com/office/drawing/2014/main" id="{B3B2C4DD-9058-41A6-B22F-297B7F031F42}"/>
              </a:ext>
            </a:extLst>
          </p:cNvPr>
          <p:cNvSpPr/>
          <p:nvPr/>
        </p:nvSpPr>
        <p:spPr>
          <a:xfrm rot="5639961">
            <a:off x="6609958" y="810071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D122C7-B729-47AE-AC9D-7831621A9387}"/>
              </a:ext>
            </a:extLst>
          </p:cNvPr>
          <p:cNvGrpSpPr/>
          <p:nvPr/>
        </p:nvGrpSpPr>
        <p:grpSpPr>
          <a:xfrm>
            <a:off x="4319450" y="1354281"/>
            <a:ext cx="2413175" cy="992853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FD06B6A-BD16-4581-A168-0AB09F414D1A}"/>
                </a:ext>
              </a:extLst>
            </p:cNvPr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CEDA118-A4DF-4710-A8E4-15AF4A44D60D}"/>
                </a:ext>
              </a:extLst>
            </p:cNvPr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Placeholder 9" descr="A graph with blue dots and red text&#10;&#10;Description automatically generated">
            <a:extLst>
              <a:ext uri="{FF2B5EF4-FFF2-40B4-BE49-F238E27FC236}">
                <a16:creationId xmlns:a16="http://schemas.microsoft.com/office/drawing/2014/main" id="{C833469D-FD56-FF83-AFA3-2009906D5070}"/>
              </a:ext>
            </a:extLst>
          </p:cNvPr>
          <p:cNvPicPr>
            <a:picLocks noGrp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59" y="333331"/>
            <a:ext cx="4565942" cy="3157413"/>
          </a:xfrm>
        </p:spPr>
      </p:pic>
      <p:pic>
        <p:nvPicPr>
          <p:cNvPr id="8" name="Picture Placeholder 7" descr="Top arrival airport precipitation">
            <a:extLst>
              <a:ext uri="{FF2B5EF4-FFF2-40B4-BE49-F238E27FC236}">
                <a16:creationId xmlns:a16="http://schemas.microsoft.com/office/drawing/2014/main" id="{D62D6B78-F8C7-DF29-C649-444B9F52405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>
            <a:fillRect/>
          </a:stretch>
        </p:blipFill>
        <p:spPr>
          <a:xfrm>
            <a:off x="549160" y="2346082"/>
            <a:ext cx="4039771" cy="1923914"/>
          </a:xfrm>
        </p:spPr>
      </p:pic>
      <p:pic>
        <p:nvPicPr>
          <p:cNvPr id="19" name="Picture Placeholder 18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C2052971-4476-BD3D-0317-7EC6D1C4714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>
            <a:fillRect/>
          </a:stretch>
        </p:blipFill>
        <p:spPr>
          <a:xfrm>
            <a:off x="574285" y="4491870"/>
            <a:ext cx="4014647" cy="1911949"/>
          </a:xfrm>
        </p:spPr>
      </p:pic>
      <p:pic>
        <p:nvPicPr>
          <p:cNvPr id="21" name="Picture Placeholder 20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FC599AEB-497E-D180-2961-DC256DADDE5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6" b="8396"/>
          <a:stretch>
            <a:fillRect/>
          </a:stretch>
        </p:blipFill>
        <p:spPr>
          <a:xfrm>
            <a:off x="7490459" y="3490744"/>
            <a:ext cx="4565942" cy="2927211"/>
          </a:xfrm>
        </p:spPr>
      </p:pic>
    </p:spTree>
    <p:extLst>
      <p:ext uri="{BB962C8B-B14F-4D97-AF65-F5344CB8AC3E}">
        <p14:creationId xmlns:p14="http://schemas.microsoft.com/office/powerpoint/2010/main" val="393054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0" y="3090292"/>
            <a:ext cx="6200630" cy="677416"/>
          </a:xfrm>
        </p:spPr>
        <p:txBody>
          <a:bodyPr/>
          <a:lstStyle/>
          <a:p>
            <a:r>
              <a:rPr lang="en-US" sz="4400" dirty="0"/>
              <a:t>Delay vs Temperature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57637" y="6462883"/>
            <a:ext cx="841229" cy="288032"/>
          </a:xfrm>
        </p:spPr>
        <p:txBody>
          <a:bodyPr/>
          <a:lstStyle/>
          <a:p>
            <a:r>
              <a:rPr lang="en-US" altLang="ko-KR" dirty="0"/>
              <a:t>Benny</a:t>
            </a:r>
          </a:p>
        </p:txBody>
      </p:sp>
    </p:spTree>
    <p:extLst>
      <p:ext uri="{BB962C8B-B14F-4D97-AF65-F5344CB8AC3E}">
        <p14:creationId xmlns:p14="http://schemas.microsoft.com/office/powerpoint/2010/main" val="213253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Temperature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53770-E169-05C1-6609-26E421861795}"/>
              </a:ext>
            </a:extLst>
          </p:cNvPr>
          <p:cNvSpPr txBox="1"/>
          <p:nvPr/>
        </p:nvSpPr>
        <p:spPr>
          <a:xfrm>
            <a:off x="5865006" y="1904501"/>
            <a:ext cx="6097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Coefficient Temperature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-0.01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-0.03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Coefficient Dew Point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 for Dew Point Temperature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T(dp) = T - ((100 - RH)/5)</a:t>
            </a:r>
          </a:p>
          <a:p>
            <a:pPr marL="1085827" lvl="2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T =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/>
              </a:rPr>
              <a:t>Temperature</a:t>
            </a:r>
          </a:p>
          <a:p>
            <a:pPr marL="1085827" lvl="2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RH =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/>
              </a:rPr>
              <a:t>Relative Humidity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1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70AB71-E233-5E1F-5BE6-DDDB6028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" y="87984"/>
            <a:ext cx="1646063" cy="1585097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3920" y="79374"/>
            <a:ext cx="3284196" cy="638474"/>
          </a:xfrm>
        </p:spPr>
        <p:txBody>
          <a:bodyPr/>
          <a:lstStyle/>
          <a:p>
            <a:pPr algn="r"/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Visualizations</a:t>
            </a:r>
            <a:endParaRPr lang="ko-KR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80C5EDAE-4EDE-4820-AE0B-47BE99153B7D}"/>
              </a:ext>
            </a:extLst>
          </p:cNvPr>
          <p:cNvSpPr/>
          <p:nvPr/>
        </p:nvSpPr>
        <p:spPr>
          <a:xfrm rot="18805991">
            <a:off x="6860083" y="4650163"/>
            <a:ext cx="356527" cy="35280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Placeholder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AD3B9EA-ECEA-9B10-110D-11C4656D220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80533"/>
            <a:ext cx="7493263" cy="56652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9AB8F-4B35-4EBE-2B98-BF821E5DECA0}"/>
              </a:ext>
            </a:extLst>
          </p:cNvPr>
          <p:cNvSpPr txBox="1"/>
          <p:nvPr/>
        </p:nvSpPr>
        <p:spPr>
          <a:xfrm>
            <a:off x="7816791" y="1820328"/>
            <a:ext cx="42584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Max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107.8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Austin, Texas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548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Delays</a:t>
            </a:r>
          </a:p>
          <a:p>
            <a:pPr lvl="1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Dew Point Max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81.1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Dallas-Fort Worth, Texas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2,505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13D41-CBBE-4A04-9486-FFAEFFAEC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31643">
            <a:off x="7762779" y="3015851"/>
            <a:ext cx="1163595" cy="11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0" y="3090292"/>
            <a:ext cx="6200630" cy="677416"/>
          </a:xfrm>
        </p:spPr>
        <p:txBody>
          <a:bodyPr/>
          <a:lstStyle/>
          <a:p>
            <a:r>
              <a:rPr lang="en-US" sz="4400" dirty="0"/>
              <a:t>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57637" y="6454416"/>
            <a:ext cx="858162" cy="288032"/>
          </a:xfrm>
        </p:spPr>
        <p:txBody>
          <a:bodyPr/>
          <a:lstStyle/>
          <a:p>
            <a:r>
              <a:rPr lang="en-US" altLang="ko-KR" dirty="0"/>
              <a:t>Benny</a:t>
            </a:r>
          </a:p>
        </p:txBody>
      </p:sp>
    </p:spTree>
    <p:extLst>
      <p:ext uri="{BB962C8B-B14F-4D97-AF65-F5344CB8AC3E}">
        <p14:creationId xmlns:p14="http://schemas.microsoft.com/office/powerpoint/2010/main" val="421593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016E6A-E285-1BBA-C5C7-D025E386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03" y="4456784"/>
            <a:ext cx="1646063" cy="1585097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Logistic Regression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218" y="2684887"/>
            <a:ext cx="34993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Logistic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Weather Data as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Binary  Delay as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Accuracy_Score: 61%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GridSearchCV: 61%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83DA188B-5E7A-4943-B865-DA39B00BEE6D}"/>
              </a:ext>
            </a:extLst>
          </p:cNvPr>
          <p:cNvSpPr/>
          <p:nvPr/>
        </p:nvSpPr>
        <p:spPr>
          <a:xfrm>
            <a:off x="848638" y="5485654"/>
            <a:ext cx="307086" cy="31221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80C5EDAE-4EDE-4820-AE0B-47BE99153B7D}"/>
              </a:ext>
            </a:extLst>
          </p:cNvPr>
          <p:cNvSpPr/>
          <p:nvPr/>
        </p:nvSpPr>
        <p:spPr>
          <a:xfrm rot="18805991">
            <a:off x="6860083" y="4650163"/>
            <a:ext cx="356527" cy="35280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26F927-3D6E-25A9-DDF4-9FD719302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18" y="0"/>
            <a:ext cx="4249280" cy="2670279"/>
          </a:xfrm>
          <a:prstGeom prst="rect">
            <a:avLst/>
          </a:prstGeom>
        </p:spPr>
      </p:pic>
      <p:pic>
        <p:nvPicPr>
          <p:cNvPr id="27" name="Picture Placeholder 2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B5E94A5-D78B-6452-A5C4-74B3B80609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>
          <a:xfrm>
            <a:off x="3816544" y="1510804"/>
            <a:ext cx="8175712" cy="3836391"/>
          </a:xfrm>
        </p:spPr>
      </p:pic>
    </p:spTree>
    <p:extLst>
      <p:ext uri="{BB962C8B-B14F-4D97-AF65-F5344CB8AC3E}">
        <p14:creationId xmlns:p14="http://schemas.microsoft.com/office/powerpoint/2010/main" val="237857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Our Prediction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F5AB4AD-FD0A-4CEB-9782-798F584910E9}"/>
              </a:ext>
            </a:extLst>
          </p:cNvPr>
          <p:cNvGrpSpPr/>
          <p:nvPr/>
        </p:nvGrpSpPr>
        <p:grpSpPr>
          <a:xfrm>
            <a:off x="3419061" y="3329455"/>
            <a:ext cx="2223511" cy="898718"/>
            <a:chOff x="1018902" y="288991"/>
            <a:chExt cx="777072" cy="898718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E24FCAD-CB4C-439B-94D7-5469E8FD770A}"/>
                </a:ext>
              </a:extLst>
            </p:cNvPr>
            <p:cNvSpPr/>
            <p:nvPr/>
          </p:nvSpPr>
          <p:spPr>
            <a:xfrm rot="5400000">
              <a:off x="1295098" y="12795"/>
              <a:ext cx="224680" cy="777072"/>
            </a:xfrm>
            <a:custGeom>
              <a:avLst/>
              <a:gdLst>
                <a:gd name="connsiteX0" fmla="*/ 0 w 224680"/>
                <a:gd name="connsiteY0" fmla="*/ 777072 h 777072"/>
                <a:gd name="connsiteX1" fmla="*/ 0 w 224680"/>
                <a:gd name="connsiteY1" fmla="*/ 0 h 777072"/>
                <a:gd name="connsiteX2" fmla="*/ 224680 w 224680"/>
                <a:gd name="connsiteY2" fmla="*/ 0 h 777072"/>
                <a:gd name="connsiteX3" fmla="*/ 224680 w 224680"/>
                <a:gd name="connsiteY3" fmla="*/ 777072 h 77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80" h="777072">
                  <a:moveTo>
                    <a:pt x="0" y="777072"/>
                  </a:moveTo>
                  <a:lnTo>
                    <a:pt x="0" y="0"/>
                  </a:lnTo>
                  <a:lnTo>
                    <a:pt x="224680" y="0"/>
                  </a:lnTo>
                  <a:lnTo>
                    <a:pt x="224680" y="7770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D3CDEB4-733D-440E-9DBB-7E408883555F}"/>
                </a:ext>
              </a:extLst>
            </p:cNvPr>
            <p:cNvSpPr/>
            <p:nvPr/>
          </p:nvSpPr>
          <p:spPr>
            <a:xfrm rot="5400000">
              <a:off x="1295098" y="237475"/>
              <a:ext cx="224680" cy="777072"/>
            </a:xfrm>
            <a:custGeom>
              <a:avLst/>
              <a:gdLst>
                <a:gd name="connsiteX0" fmla="*/ 0 w 224680"/>
                <a:gd name="connsiteY0" fmla="*/ 777072 h 777072"/>
                <a:gd name="connsiteX1" fmla="*/ 0 w 224680"/>
                <a:gd name="connsiteY1" fmla="*/ 0 h 777072"/>
                <a:gd name="connsiteX2" fmla="*/ 224680 w 224680"/>
                <a:gd name="connsiteY2" fmla="*/ 0 h 777072"/>
                <a:gd name="connsiteX3" fmla="*/ 224680 w 224680"/>
                <a:gd name="connsiteY3" fmla="*/ 777072 h 77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80" h="777072">
                  <a:moveTo>
                    <a:pt x="0" y="777072"/>
                  </a:moveTo>
                  <a:lnTo>
                    <a:pt x="0" y="0"/>
                  </a:lnTo>
                  <a:lnTo>
                    <a:pt x="224680" y="0"/>
                  </a:lnTo>
                  <a:lnTo>
                    <a:pt x="224680" y="7770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41446D1-8F05-485F-971D-ACA4F1B4780B}"/>
                </a:ext>
              </a:extLst>
            </p:cNvPr>
            <p:cNvSpPr/>
            <p:nvPr/>
          </p:nvSpPr>
          <p:spPr>
            <a:xfrm rot="5400000">
              <a:off x="1295098" y="462154"/>
              <a:ext cx="224680" cy="777072"/>
            </a:xfrm>
            <a:custGeom>
              <a:avLst/>
              <a:gdLst>
                <a:gd name="connsiteX0" fmla="*/ 0 w 224680"/>
                <a:gd name="connsiteY0" fmla="*/ 777072 h 777072"/>
                <a:gd name="connsiteX1" fmla="*/ 0 w 224680"/>
                <a:gd name="connsiteY1" fmla="*/ 0 h 777072"/>
                <a:gd name="connsiteX2" fmla="*/ 224680 w 224680"/>
                <a:gd name="connsiteY2" fmla="*/ 0 h 777072"/>
                <a:gd name="connsiteX3" fmla="*/ 224680 w 224680"/>
                <a:gd name="connsiteY3" fmla="*/ 777072 h 77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80" h="777072">
                  <a:moveTo>
                    <a:pt x="0" y="777072"/>
                  </a:moveTo>
                  <a:lnTo>
                    <a:pt x="0" y="0"/>
                  </a:lnTo>
                  <a:lnTo>
                    <a:pt x="224680" y="0"/>
                  </a:lnTo>
                  <a:lnTo>
                    <a:pt x="224680" y="7770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5F3A4AD0-560A-4F9C-B219-51D74111F9D4}"/>
                </a:ext>
              </a:extLst>
            </p:cNvPr>
            <p:cNvSpPr/>
            <p:nvPr/>
          </p:nvSpPr>
          <p:spPr>
            <a:xfrm rot="5400000">
              <a:off x="1295098" y="686833"/>
              <a:ext cx="224680" cy="777072"/>
            </a:xfrm>
            <a:custGeom>
              <a:avLst/>
              <a:gdLst>
                <a:gd name="connsiteX0" fmla="*/ 0 w 224680"/>
                <a:gd name="connsiteY0" fmla="*/ 777072 h 777072"/>
                <a:gd name="connsiteX1" fmla="*/ 0 w 224680"/>
                <a:gd name="connsiteY1" fmla="*/ 0 h 777072"/>
                <a:gd name="connsiteX2" fmla="*/ 224680 w 224680"/>
                <a:gd name="connsiteY2" fmla="*/ 0 h 777072"/>
                <a:gd name="connsiteX3" fmla="*/ 224680 w 224680"/>
                <a:gd name="connsiteY3" fmla="*/ 777072 h 77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80" h="777072">
                  <a:moveTo>
                    <a:pt x="0" y="777072"/>
                  </a:moveTo>
                  <a:lnTo>
                    <a:pt x="0" y="0"/>
                  </a:lnTo>
                  <a:lnTo>
                    <a:pt x="224680" y="0"/>
                  </a:lnTo>
                  <a:lnTo>
                    <a:pt x="224680" y="7770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1CBEA0-116C-4D48-93B1-88B148E1B3A4}"/>
              </a:ext>
            </a:extLst>
          </p:cNvPr>
          <p:cNvGrpSpPr/>
          <p:nvPr/>
        </p:nvGrpSpPr>
        <p:grpSpPr>
          <a:xfrm rot="5400000">
            <a:off x="5150790" y="2301482"/>
            <a:ext cx="3055297" cy="3060678"/>
            <a:chOff x="4601988" y="1922958"/>
            <a:chExt cx="3055297" cy="3060678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D89C8429-0A31-4434-84AC-E880AD159F28}"/>
                </a:ext>
              </a:extLst>
            </p:cNvPr>
            <p:cNvSpPr/>
            <p:nvPr/>
          </p:nvSpPr>
          <p:spPr>
            <a:xfrm rot="16200000" flipH="1">
              <a:off x="6382325" y="3714069"/>
              <a:ext cx="828889" cy="988418"/>
            </a:xfrm>
            <a:custGeom>
              <a:avLst/>
              <a:gdLst/>
              <a:ahLst/>
              <a:cxnLst/>
              <a:rect l="l" t="t" r="r" b="b"/>
              <a:pathLst>
                <a:path w="694060" h="935571">
                  <a:moveTo>
                    <a:pt x="0" y="406646"/>
                  </a:moveTo>
                  <a:lnTo>
                    <a:pt x="0" y="935571"/>
                  </a:lnTo>
                  <a:lnTo>
                    <a:pt x="211832" y="935571"/>
                  </a:lnTo>
                  <a:lnTo>
                    <a:pt x="211832" y="444434"/>
                  </a:lnTo>
                  <a:cubicBezTo>
                    <a:pt x="211832" y="316040"/>
                    <a:pt x="315916" y="211956"/>
                    <a:pt x="444310" y="211956"/>
                  </a:cubicBezTo>
                  <a:lnTo>
                    <a:pt x="694060" y="211956"/>
                  </a:lnTo>
                  <a:lnTo>
                    <a:pt x="694060" y="0"/>
                  </a:lnTo>
                  <a:lnTo>
                    <a:pt x="406646" y="0"/>
                  </a:lnTo>
                  <a:cubicBezTo>
                    <a:pt x="182062" y="0"/>
                    <a:pt x="0" y="182062"/>
                    <a:pt x="0" y="4066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F7040FD2-C819-444C-998D-9767E69DC035}"/>
                </a:ext>
              </a:extLst>
            </p:cNvPr>
            <p:cNvSpPr/>
            <p:nvPr/>
          </p:nvSpPr>
          <p:spPr>
            <a:xfrm rot="5400000">
              <a:off x="4696834" y="3724759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1D27423A-A711-4DA6-A950-D65A817948AB}"/>
                </a:ext>
              </a:extLst>
            </p:cNvPr>
            <p:cNvSpPr/>
            <p:nvPr/>
          </p:nvSpPr>
          <p:spPr>
            <a:xfrm rot="5400000">
              <a:off x="4421262" y="2622616"/>
              <a:ext cx="2430055" cy="1330318"/>
            </a:xfrm>
            <a:custGeom>
              <a:avLst/>
              <a:gdLst/>
              <a:ahLst/>
              <a:cxnLst/>
              <a:rect l="l" t="t" r="r" b="b"/>
              <a:pathLst>
                <a:path w="2310950" h="1302838">
                  <a:moveTo>
                    <a:pt x="0" y="1249414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2300064" y="0"/>
                  </a:lnTo>
                  <a:lnTo>
                    <a:pt x="2300064" y="10886"/>
                  </a:lnTo>
                  <a:lnTo>
                    <a:pt x="2310950" y="10886"/>
                  </a:lnTo>
                  <a:lnTo>
                    <a:pt x="2310950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1302838"/>
                  </a:lnTo>
                  <a:lnTo>
                    <a:pt x="13824" y="1302838"/>
                  </a:lnTo>
                  <a:lnTo>
                    <a:pt x="13072" y="1291952"/>
                  </a:lnTo>
                  <a:lnTo>
                    <a:pt x="2938" y="1291952"/>
                  </a:lnTo>
                  <a:cubicBezTo>
                    <a:pt x="748" y="1278024"/>
                    <a:pt x="0" y="1263806"/>
                    <a:pt x="0" y="12494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ounded Rectangle 15">
              <a:extLst>
                <a:ext uri="{FF2B5EF4-FFF2-40B4-BE49-F238E27FC236}">
                  <a16:creationId xmlns:a16="http://schemas.microsoft.com/office/drawing/2014/main" id="{C8F2BB7E-ED81-4834-B3F1-04D7DA475A71}"/>
                </a:ext>
              </a:extLst>
            </p:cNvPr>
            <p:cNvSpPr/>
            <p:nvPr/>
          </p:nvSpPr>
          <p:spPr>
            <a:xfrm rot="16200000" flipH="1">
              <a:off x="5347743" y="3175986"/>
              <a:ext cx="2310950" cy="1304349"/>
            </a:xfrm>
            <a:custGeom>
              <a:avLst/>
              <a:gdLst/>
              <a:ahLst/>
              <a:cxnLst/>
              <a:rect l="l" t="t" r="r" b="b"/>
              <a:pathLst>
                <a:path w="2310950" h="1302838">
                  <a:moveTo>
                    <a:pt x="0" y="1249414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2300064" y="0"/>
                  </a:lnTo>
                  <a:lnTo>
                    <a:pt x="2300064" y="10886"/>
                  </a:lnTo>
                  <a:lnTo>
                    <a:pt x="2310950" y="10886"/>
                  </a:lnTo>
                  <a:lnTo>
                    <a:pt x="2310950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1302838"/>
                  </a:lnTo>
                  <a:lnTo>
                    <a:pt x="13824" y="1302838"/>
                  </a:lnTo>
                  <a:lnTo>
                    <a:pt x="13072" y="1291952"/>
                  </a:lnTo>
                  <a:lnTo>
                    <a:pt x="2938" y="1291952"/>
                  </a:lnTo>
                  <a:cubicBezTo>
                    <a:pt x="748" y="1278024"/>
                    <a:pt x="0" y="1263806"/>
                    <a:pt x="0" y="1249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20">
              <a:extLst>
                <a:ext uri="{FF2B5EF4-FFF2-40B4-BE49-F238E27FC236}">
                  <a16:creationId xmlns:a16="http://schemas.microsoft.com/office/drawing/2014/main" id="{AEB555F2-C9E4-4FCC-881E-3ADB5BAED057}"/>
                </a:ext>
              </a:extLst>
            </p:cNvPr>
            <p:cNvSpPr/>
            <p:nvPr/>
          </p:nvSpPr>
          <p:spPr>
            <a:xfrm rot="5400000">
              <a:off x="7015444" y="2566125"/>
              <a:ext cx="519134" cy="44752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Isosceles Triangle 74">
              <a:extLst>
                <a:ext uri="{FF2B5EF4-FFF2-40B4-BE49-F238E27FC236}">
                  <a16:creationId xmlns:a16="http://schemas.microsoft.com/office/drawing/2014/main" id="{9C41A4B0-B072-460A-9F91-CB8ED85E888E}"/>
                </a:ext>
              </a:extLst>
            </p:cNvPr>
            <p:cNvSpPr/>
            <p:nvPr/>
          </p:nvSpPr>
          <p:spPr>
            <a:xfrm rot="5400000">
              <a:off x="7173954" y="3692286"/>
              <a:ext cx="519134" cy="44752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Isosceles Triangle 75">
              <a:extLst>
                <a:ext uri="{FF2B5EF4-FFF2-40B4-BE49-F238E27FC236}">
                  <a16:creationId xmlns:a16="http://schemas.microsoft.com/office/drawing/2014/main" id="{A879D3AF-0C68-4CEC-9DF1-8C359F3FA027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Isosceles Triangle 76">
              <a:extLst>
                <a:ext uri="{FF2B5EF4-FFF2-40B4-BE49-F238E27FC236}">
                  <a16:creationId xmlns:a16="http://schemas.microsoft.com/office/drawing/2014/main" id="{59A58FCD-03AB-4776-99B3-C9BFE3F465E1}"/>
                </a:ext>
              </a:extLst>
            </p:cNvPr>
            <p:cNvSpPr/>
            <p:nvPr/>
          </p:nvSpPr>
          <p:spPr>
            <a:xfrm rot="16200000">
              <a:off x="4692409" y="1958761"/>
              <a:ext cx="519134" cy="44752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78">
            <a:extLst>
              <a:ext uri="{FF2B5EF4-FFF2-40B4-BE49-F238E27FC236}">
                <a16:creationId xmlns:a16="http://schemas.microsoft.com/office/drawing/2014/main" id="{EB243608-850E-43DB-A84C-B361B1FE4AAE}"/>
              </a:ext>
            </a:extLst>
          </p:cNvPr>
          <p:cNvGrpSpPr/>
          <p:nvPr/>
        </p:nvGrpSpPr>
        <p:grpSpPr>
          <a:xfrm>
            <a:off x="7811547" y="4854660"/>
            <a:ext cx="3533077" cy="761009"/>
            <a:chOff x="270024" y="1671304"/>
            <a:chExt cx="3180864" cy="7686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0ABC3F-C7B5-4626-8C88-7B8616B425FE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52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Boolean response from model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Conditionally reply back to User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76865C-4DE9-49CD-8437-5CB745E5793C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4. Make Prediction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81">
            <a:extLst>
              <a:ext uri="{FF2B5EF4-FFF2-40B4-BE49-F238E27FC236}">
                <a16:creationId xmlns:a16="http://schemas.microsoft.com/office/drawing/2014/main" id="{4E1550D2-80E7-434E-B89A-2EAB045ECA5E}"/>
              </a:ext>
            </a:extLst>
          </p:cNvPr>
          <p:cNvGrpSpPr/>
          <p:nvPr/>
        </p:nvGrpSpPr>
        <p:grpSpPr>
          <a:xfrm>
            <a:off x="8208776" y="1865311"/>
            <a:ext cx="3533077" cy="842169"/>
            <a:chOff x="270024" y="1631702"/>
            <a:chExt cx="3180864" cy="8505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4572A9-C48F-4027-8EA0-F044F5923B28}"/>
                </a:ext>
              </a:extLst>
            </p:cNvPr>
            <p:cNvSpPr txBox="1"/>
            <p:nvPr/>
          </p:nvSpPr>
          <p:spPr>
            <a:xfrm>
              <a:off x="270025" y="1953841"/>
              <a:ext cx="3180863" cy="52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params into function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Make request to Weather API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33E150-37FC-4239-B330-8406F74C7E04}"/>
                </a:ext>
              </a:extLst>
            </p:cNvPr>
            <p:cNvSpPr txBox="1"/>
            <p:nvPr/>
          </p:nvSpPr>
          <p:spPr>
            <a:xfrm>
              <a:off x="270024" y="1631702"/>
              <a:ext cx="3180864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2. Make Request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84">
            <a:extLst>
              <a:ext uri="{FF2B5EF4-FFF2-40B4-BE49-F238E27FC236}">
                <a16:creationId xmlns:a16="http://schemas.microsoft.com/office/drawing/2014/main" id="{963A5577-967C-4BAB-9017-6EDE9AD7971C}"/>
              </a:ext>
            </a:extLst>
          </p:cNvPr>
          <p:cNvGrpSpPr/>
          <p:nvPr/>
        </p:nvGrpSpPr>
        <p:grpSpPr>
          <a:xfrm>
            <a:off x="2809726" y="1694132"/>
            <a:ext cx="3493848" cy="1191896"/>
            <a:chOff x="270024" y="1671304"/>
            <a:chExt cx="3180864" cy="12038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C8FD22-F7FC-4D00-A1FF-CA5060948EC9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963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2023-07-31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1835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Denver, Colorado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Atlanta, Georgia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493D04-DA7D-44F3-A13B-7546DE853185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1. Gather Params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87">
            <a:extLst>
              <a:ext uri="{FF2B5EF4-FFF2-40B4-BE49-F238E27FC236}">
                <a16:creationId xmlns:a16="http://schemas.microsoft.com/office/drawing/2014/main" id="{262E20F2-2C47-4B8F-980A-7DACEAFE2FB3}"/>
              </a:ext>
            </a:extLst>
          </p:cNvPr>
          <p:cNvGrpSpPr/>
          <p:nvPr/>
        </p:nvGrpSpPr>
        <p:grpSpPr>
          <a:xfrm>
            <a:off x="2390067" y="5055205"/>
            <a:ext cx="3524974" cy="761008"/>
            <a:chOff x="241686" y="1671305"/>
            <a:chExt cx="3209202" cy="7686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2A0F23-F78F-42D0-AC4A-5D8B618E2A92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52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 data for Departure and Arrival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in Pre-Trained Model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6790E3-F349-44A6-92E2-AD79013E15E7}"/>
                </a:ext>
              </a:extLst>
            </p:cNvPr>
            <p:cNvSpPr txBox="1"/>
            <p:nvPr/>
          </p:nvSpPr>
          <p:spPr>
            <a:xfrm>
              <a:off x="241686" y="1671305"/>
              <a:ext cx="3180864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3. Format Response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Freeform 53">
            <a:extLst>
              <a:ext uri="{FF2B5EF4-FFF2-40B4-BE49-F238E27FC236}">
                <a16:creationId xmlns:a16="http://schemas.microsoft.com/office/drawing/2014/main" id="{F5380CAB-DE6C-42F3-99EA-D746B287F025}"/>
              </a:ext>
            </a:extLst>
          </p:cNvPr>
          <p:cNvSpPr/>
          <p:nvPr/>
        </p:nvSpPr>
        <p:spPr>
          <a:xfrm rot="18766070">
            <a:off x="1219354" y="2441802"/>
            <a:ext cx="2517815" cy="258153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BB455-1CF0-4ECB-DDC3-4EFF8A19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39" y="0"/>
            <a:ext cx="84132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80185" y="719925"/>
            <a:ext cx="6140738" cy="780795"/>
            <a:chOff x="4745820" y="1491808"/>
            <a:chExt cx="6140738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761633" y="1627307"/>
              <a:ext cx="5124925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Team Introduction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620055"/>
            <a:ext cx="34938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080185" y="1872878"/>
            <a:ext cx="6140737" cy="780795"/>
            <a:chOff x="4745820" y="1491808"/>
            <a:chExt cx="6140737" cy="780795"/>
          </a:xfrm>
        </p:grpSpPr>
        <p:sp>
          <p:nvSpPr>
            <p:cNvPr id="61" name="TextBox 60"/>
            <p:cNvSpPr txBox="1"/>
            <p:nvPr/>
          </p:nvSpPr>
          <p:spPr>
            <a:xfrm>
              <a:off x="5761632" y="1647283"/>
              <a:ext cx="5124925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The Topic and Questions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025831"/>
            <a:ext cx="6140737" cy="780795"/>
            <a:chOff x="4745820" y="1491808"/>
            <a:chExt cx="6140737" cy="780795"/>
          </a:xfrm>
        </p:grpSpPr>
        <p:sp>
          <p:nvSpPr>
            <p:cNvPr id="68" name="TextBox 67"/>
            <p:cNvSpPr txBox="1"/>
            <p:nvPr/>
          </p:nvSpPr>
          <p:spPr>
            <a:xfrm>
              <a:off x="5761632" y="1664144"/>
              <a:ext cx="5124925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Data Sourcing, EDA, and ETL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80185" y="4178784"/>
            <a:ext cx="6083019" cy="780795"/>
            <a:chOff x="4745820" y="1491808"/>
            <a:chExt cx="6083019" cy="780795"/>
          </a:xfrm>
        </p:grpSpPr>
        <p:sp>
          <p:nvSpPr>
            <p:cNvPr id="75" name="TextBox 74"/>
            <p:cNvSpPr txBox="1"/>
            <p:nvPr/>
          </p:nvSpPr>
          <p:spPr>
            <a:xfrm>
              <a:off x="5703914" y="1651372"/>
              <a:ext cx="5124925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Analysis and Visualizations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080185" y="5331737"/>
            <a:ext cx="6083019" cy="780795"/>
            <a:chOff x="4745820" y="1491808"/>
            <a:chExt cx="6083019" cy="780795"/>
          </a:xfrm>
        </p:grpSpPr>
        <p:sp>
          <p:nvSpPr>
            <p:cNvPr id="82" name="TextBox 81"/>
            <p:cNvSpPr txBox="1"/>
            <p:nvPr/>
          </p:nvSpPr>
          <p:spPr>
            <a:xfrm>
              <a:off x="5703914" y="1651372"/>
              <a:ext cx="5124925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Conclusion and Prediction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0" y="3090292"/>
            <a:ext cx="6200630" cy="677416"/>
          </a:xfrm>
        </p:spPr>
        <p:txBody>
          <a:bodyPr/>
          <a:lstStyle/>
          <a:p>
            <a:r>
              <a:rPr lang="en-US" dirty="0"/>
              <a:t>Topics &amp;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130637" y="6569968"/>
            <a:ext cx="1061363" cy="288032"/>
          </a:xfrm>
        </p:spPr>
        <p:txBody>
          <a:bodyPr/>
          <a:lstStyle/>
          <a:p>
            <a:r>
              <a:rPr lang="en-US" altLang="ko-KR" dirty="0"/>
              <a:t>Natalie</a:t>
            </a:r>
          </a:p>
        </p:txBody>
      </p:sp>
    </p:spTree>
    <p:extLst>
      <p:ext uri="{BB962C8B-B14F-4D97-AF65-F5344CB8AC3E}">
        <p14:creationId xmlns:p14="http://schemas.microsoft.com/office/powerpoint/2010/main" val="4661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Flight Delays in the US</a:t>
            </a:r>
            <a:endParaRPr lang="ko-KR" altLang="en-US" dirty="0"/>
          </a:p>
        </p:txBody>
      </p:sp>
      <p:pic>
        <p:nvPicPr>
          <p:cNvPr id="5" name="Picture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45BED954-D900-6B6A-4CA4-F128B80EF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r="4273"/>
          <a:stretch/>
        </p:blipFill>
        <p:spPr>
          <a:xfrm>
            <a:off x="440266" y="1676002"/>
            <a:ext cx="8178801" cy="4674396"/>
          </a:xfrm>
        </p:spPr>
      </p:pic>
      <p:sp>
        <p:nvSpPr>
          <p:cNvPr id="17" name="Freeform 53">
            <a:extLst>
              <a:ext uri="{FF2B5EF4-FFF2-40B4-BE49-F238E27FC236}">
                <a16:creationId xmlns:a16="http://schemas.microsoft.com/office/drawing/2014/main" id="{CC196C94-9EAD-41B8-9A8E-5BD7317B5F8E}"/>
              </a:ext>
            </a:extLst>
          </p:cNvPr>
          <p:cNvSpPr/>
          <p:nvPr/>
        </p:nvSpPr>
        <p:spPr>
          <a:xfrm rot="6243207">
            <a:off x="10258111" y="1341461"/>
            <a:ext cx="1072136" cy="109926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E3A4-264B-4C25-A54F-3E041B9E6292}"/>
              </a:ext>
            </a:extLst>
          </p:cNvPr>
          <p:cNvSpPr txBox="1"/>
          <p:nvPr/>
        </p:nvSpPr>
        <p:spPr>
          <a:xfrm>
            <a:off x="9223870" y="3623731"/>
            <a:ext cx="29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Size is based on total number of delays.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464CE-86EB-50FF-EFA1-06023D01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6578">
            <a:off x="7630954" y="4699948"/>
            <a:ext cx="1257093" cy="1196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A70AB9-3D3D-AC73-B414-AF905FD8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79689" flipV="1">
            <a:off x="8736696" y="4383068"/>
            <a:ext cx="2575956" cy="892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7CF5D2-4D98-7D17-FCF5-F86C417C6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8" y="5362290"/>
            <a:ext cx="84132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0" y="3090292"/>
            <a:ext cx="6200630" cy="677416"/>
          </a:xfrm>
        </p:spPr>
        <p:txBody>
          <a:bodyPr/>
          <a:lstStyle/>
          <a:p>
            <a:r>
              <a:rPr lang="en-US" dirty="0"/>
              <a:t>Data ETL &amp; EDA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32238" y="6471351"/>
            <a:ext cx="841229" cy="288032"/>
          </a:xfrm>
        </p:spPr>
        <p:txBody>
          <a:bodyPr/>
          <a:lstStyle/>
          <a:p>
            <a:r>
              <a:rPr lang="en-US" altLang="ko-KR" dirty="0"/>
              <a:t>Benny</a:t>
            </a:r>
          </a:p>
        </p:txBody>
      </p:sp>
    </p:spTree>
    <p:extLst>
      <p:ext uri="{BB962C8B-B14F-4D97-AF65-F5344CB8AC3E}">
        <p14:creationId xmlns:p14="http://schemas.microsoft.com/office/powerpoint/2010/main" val="77786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Flight and Weather Data</a:t>
            </a:r>
          </a:p>
        </p:txBody>
      </p:sp>
      <p:graphicFrame>
        <p:nvGraphicFramePr>
          <p:cNvPr id="21" name="Table 66">
            <a:extLst>
              <a:ext uri="{FF2B5EF4-FFF2-40B4-BE49-F238E27FC236}">
                <a16:creationId xmlns:a16="http://schemas.microsoft.com/office/drawing/2014/main" id="{12EA2F9B-0078-4E31-8049-22E5A2D2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75051"/>
              </p:ext>
            </p:extLst>
          </p:nvPr>
        </p:nvGraphicFramePr>
        <p:xfrm>
          <a:off x="887240" y="1588121"/>
          <a:ext cx="10393376" cy="1527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80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Flight Data for 3 Days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Flight Date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Arrival Airport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Departure Airport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Arrival 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Departure 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Delay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ATL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LAX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0900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-15.0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BOS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1545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1120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-35.0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AUS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BWI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1830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1345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-12.0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67">
            <a:extLst>
              <a:ext uri="{FF2B5EF4-FFF2-40B4-BE49-F238E27FC236}">
                <a16:creationId xmlns:a16="http://schemas.microsoft.com/office/drawing/2014/main" id="{9B66C7BD-12B6-4BC2-B318-04134F214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63088"/>
              </p:ext>
            </p:extLst>
          </p:nvPr>
        </p:nvGraphicFramePr>
        <p:xfrm>
          <a:off x="887240" y="3369733"/>
          <a:ext cx="10393376" cy="160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06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Weather Data for 3 Days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Temperature (F)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Precipitation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Windspeed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Dew Point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City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0900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6.3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73.5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Albuquerque, New Mexico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66.3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Dallas, Texas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1700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56.6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Denver, Colorado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734FB4-60CB-4DC7-B4B3-CBC68709B2D5}"/>
              </a:ext>
            </a:extLst>
          </p:cNvPr>
          <p:cNvSpPr txBox="1"/>
          <p:nvPr/>
        </p:nvSpPr>
        <p:spPr>
          <a:xfrm>
            <a:off x="887240" y="5156650"/>
            <a:ext cx="501344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Airline Data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8DE4C-9AF9-406E-80E5-EF8B0F9CE64A}"/>
              </a:ext>
            </a:extLst>
          </p:cNvPr>
          <p:cNvSpPr txBox="1"/>
          <p:nvPr/>
        </p:nvSpPr>
        <p:spPr>
          <a:xfrm>
            <a:off x="887240" y="5455229"/>
            <a:ext cx="50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from 2009 till 2018 was found on Kaggle and imported as a CSV via Kaggle’s API.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6D5EE-C4A0-44C8-92C4-D3ED72960FA5}"/>
              </a:ext>
            </a:extLst>
          </p:cNvPr>
          <p:cNvSpPr txBox="1"/>
          <p:nvPr/>
        </p:nvSpPr>
        <p:spPr>
          <a:xfrm>
            <a:off x="6240016" y="5147452"/>
            <a:ext cx="501344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Weather Data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B13BD-D4D3-467D-AFFA-8B87F007DC7D}"/>
              </a:ext>
            </a:extLst>
          </p:cNvPr>
          <p:cNvSpPr txBox="1"/>
          <p:nvPr/>
        </p:nvSpPr>
        <p:spPr>
          <a:xfrm>
            <a:off x="6240017" y="5446031"/>
            <a:ext cx="50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Historical Data was retrieved from Visual Crossings API.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8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Statistical Analysis</a:t>
            </a:r>
          </a:p>
        </p:txBody>
      </p:sp>
      <p:graphicFrame>
        <p:nvGraphicFramePr>
          <p:cNvPr id="21" name="Table 66">
            <a:extLst>
              <a:ext uri="{FF2B5EF4-FFF2-40B4-BE49-F238E27FC236}">
                <a16:creationId xmlns:a16="http://schemas.microsoft.com/office/drawing/2014/main" id="{12EA2F9B-0078-4E31-8049-22E5A2D2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36601"/>
              </p:ext>
            </p:extLst>
          </p:nvPr>
        </p:nvGraphicFramePr>
        <p:xfrm>
          <a:off x="512215" y="1134970"/>
          <a:ext cx="10776944" cy="16214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122058515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774653702"/>
                    </a:ext>
                  </a:extLst>
                </a:gridCol>
                <a:gridCol w="717867">
                  <a:extLst>
                    <a:ext uri="{9D8B030D-6E8A-4147-A177-3AD203B41FA5}">
                      <a16:colId xmlns:a16="http://schemas.microsoft.com/office/drawing/2014/main" val="36186033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84478999"/>
                    </a:ext>
                  </a:extLst>
                </a:gridCol>
                <a:gridCol w="964433">
                  <a:extLst>
                    <a:ext uri="{9D8B030D-6E8A-4147-A177-3AD203B41FA5}">
                      <a16:colId xmlns:a16="http://schemas.microsoft.com/office/drawing/2014/main" val="940334415"/>
                    </a:ext>
                  </a:extLst>
                </a:gridCol>
              </a:tblGrid>
              <a:tr h="269425">
                <a:tc rowSpan="6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Delay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Temperature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Windspeed</a:t>
                      </a:r>
                      <a:b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Precipitation</a:t>
                      </a:r>
                      <a:b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Dew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Mean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Median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Mode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P Value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Std Deviation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Statistics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Lower Q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Upper Q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Inter Q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Lower 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Upper 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50.137786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0.000000e+00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73.442333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33556.030626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68.0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64.0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68.00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78.726377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78.5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1.397811e-127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8.846570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584.186798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83.65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10.75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83.68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7.497486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5.8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3.838786e-181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4.095088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830.845491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5.40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18355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0.007880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0.000000e+00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0.039876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53035.083887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8947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65.096398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66.0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67.9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0.000000e+00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8.204313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2297.675839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59.9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12.10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59.9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734FB4-60CB-4DC7-B4B3-CBC68709B2D5}"/>
              </a:ext>
            </a:extLst>
          </p:cNvPr>
          <p:cNvSpPr txBox="1"/>
          <p:nvPr/>
        </p:nvSpPr>
        <p:spPr>
          <a:xfrm>
            <a:off x="512215" y="5071984"/>
            <a:ext cx="501344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Arrival &amp; Departure Data Summary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8DE4C-9AF9-406E-80E5-EF8B0F9CE64A}"/>
              </a:ext>
            </a:extLst>
          </p:cNvPr>
          <p:cNvSpPr txBox="1"/>
          <p:nvPr/>
        </p:nvSpPr>
        <p:spPr>
          <a:xfrm>
            <a:off x="512215" y="5407491"/>
            <a:ext cx="50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 Value and Statistics were results from states Normal Test.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66">
            <a:extLst>
              <a:ext uri="{FF2B5EF4-FFF2-40B4-BE49-F238E27FC236}">
                <a16:creationId xmlns:a16="http://schemas.microsoft.com/office/drawing/2014/main" id="{225FA705-75E3-3056-FAE4-1E53B9F3B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1601"/>
              </p:ext>
            </p:extLst>
          </p:nvPr>
        </p:nvGraphicFramePr>
        <p:xfrm>
          <a:off x="512215" y="3145810"/>
          <a:ext cx="10776944" cy="16214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122058515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774653702"/>
                    </a:ext>
                  </a:extLst>
                </a:gridCol>
                <a:gridCol w="717867">
                  <a:extLst>
                    <a:ext uri="{9D8B030D-6E8A-4147-A177-3AD203B41FA5}">
                      <a16:colId xmlns:a16="http://schemas.microsoft.com/office/drawing/2014/main" val="36186033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84478999"/>
                    </a:ext>
                  </a:extLst>
                </a:gridCol>
                <a:gridCol w="964433">
                  <a:extLst>
                    <a:ext uri="{9D8B030D-6E8A-4147-A177-3AD203B41FA5}">
                      <a16:colId xmlns:a16="http://schemas.microsoft.com/office/drawing/2014/main" val="940334415"/>
                    </a:ext>
                  </a:extLst>
                </a:gridCol>
              </a:tblGrid>
              <a:tr h="269425">
                <a:tc rowSpan="6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Delay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Temperature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Windspeed</a:t>
                      </a:r>
                      <a:b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Precipitation</a:t>
                      </a:r>
                      <a:b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Dew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Mean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Median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Mode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P Value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Std Deviation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Statistics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Lower Q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Upper Q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Inter Q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Lower 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Upper 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50.137786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0.000000e+00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73.442333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33556.030626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68.0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64.0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68.00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78.726377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78.5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1.397811e-127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8.846570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584.186798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83.65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10.75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83.68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7.497486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5.8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3.838786e-181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4.095088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830.845491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5.40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18355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0.007880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0.000000e+00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0.039876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53035.083887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8947"/>
                  </a:ext>
                </a:extLst>
              </a:tr>
              <a:tr h="2694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65.096398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66.0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67.9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0.000000e+00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8.204313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2297.675839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59.9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12.10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59.9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72.00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0" y="3090292"/>
            <a:ext cx="6200630" cy="677416"/>
          </a:xfrm>
        </p:spPr>
        <p:txBody>
          <a:bodyPr/>
          <a:lstStyle/>
          <a:p>
            <a:r>
              <a:rPr lang="en-US" sz="4800" dirty="0"/>
              <a:t>Delay vs Windspeed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122171" y="6462883"/>
            <a:ext cx="985162" cy="288032"/>
          </a:xfrm>
        </p:spPr>
        <p:txBody>
          <a:bodyPr/>
          <a:lstStyle/>
          <a:p>
            <a:r>
              <a:rPr lang="en-US" altLang="ko-KR" dirty="0"/>
              <a:t>Teagan</a:t>
            </a:r>
          </a:p>
        </p:txBody>
      </p:sp>
    </p:spTree>
    <p:extLst>
      <p:ext uri="{BB962C8B-B14F-4D97-AF65-F5344CB8AC3E}">
        <p14:creationId xmlns:p14="http://schemas.microsoft.com/office/powerpoint/2010/main" val="242140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Windspeed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99F14-07F1-4CA5-89AD-DDE320ED3589}"/>
              </a:ext>
            </a:extLst>
          </p:cNvPr>
          <p:cNvSpPr txBox="1"/>
          <p:nvPr/>
        </p:nvSpPr>
        <p:spPr>
          <a:xfrm>
            <a:off x="5865006" y="1904501"/>
            <a:ext cx="60970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Coefficient 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0.113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0.101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R-squared Value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~0.00789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~0.0127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Airport with Most/Least Windspeed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Most: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ABQ at 18.37 MPH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Least: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 at 0.215 MPH</a:t>
            </a:r>
          </a:p>
        </p:txBody>
      </p:sp>
    </p:spTree>
    <p:extLst>
      <p:ext uri="{BB962C8B-B14F-4D97-AF65-F5344CB8AC3E}">
        <p14:creationId xmlns:p14="http://schemas.microsoft.com/office/powerpoint/2010/main" val="30974341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678</Words>
  <Application>Microsoft Office PowerPoint</Application>
  <PresentationFormat>Widescreen</PresentationFormat>
  <Paragraphs>307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Google Sans</vt:lpstr>
      <vt:lpstr>맑은 고딕</vt:lpstr>
      <vt:lpstr>Arial</vt:lpstr>
      <vt:lpstr>Cover and End Slide Master</vt:lpstr>
      <vt:lpstr>Contents Slide Master</vt:lpstr>
      <vt:lpstr>Section Break Slide Master</vt:lpstr>
      <vt:lpstr>Flight Delay Prediction</vt:lpstr>
      <vt:lpstr>PowerPoint Presentation</vt:lpstr>
      <vt:lpstr>PowerPoint Presentation</vt:lpstr>
      <vt:lpstr>Flight Delays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benny grullon</cp:lastModifiedBy>
  <cp:revision>90</cp:revision>
  <dcterms:created xsi:type="dcterms:W3CDTF">2018-04-24T17:14:44Z</dcterms:created>
  <dcterms:modified xsi:type="dcterms:W3CDTF">2023-08-02T05:10:31Z</dcterms:modified>
</cp:coreProperties>
</file>