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147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6291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4438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2582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0730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68877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797021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5168" algn="l" defTabSz="3656291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9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8F0"/>
    <a:srgbClr val="D8E2F3"/>
    <a:srgbClr val="E1E8F5"/>
    <a:srgbClr val="D2DDF1"/>
    <a:srgbClr val="F8F8F8"/>
    <a:srgbClr val="9AB5E4"/>
    <a:srgbClr val="B66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6" d="100"/>
          <a:sy n="16" d="100"/>
        </p:scale>
        <p:origin x="-1476" y="-198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Solvable</c:v>
                </c:pt>
              </c:strCache>
            </c:strRef>
          </c:tx>
          <c:spPr>
            <a:ln w="889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Sheet1!$A$2:$A$90</c:f>
              <c:numCache>
                <c:formatCode>General</c:formatCode>
                <c:ptCount val="8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</c:numCache>
            </c:numRef>
          </c:xVal>
          <c:yVal>
            <c:numRef>
              <c:f>Sheet1!$B$2:$B$90</c:f>
              <c:numCache>
                <c:formatCode>General</c:formatCode>
                <c:ptCount val="89"/>
                <c:pt idx="0">
                  <c:v>8.6999999999999994E-2</c:v>
                </c:pt>
                <c:pt idx="1">
                  <c:v>0.13220000000000001</c:v>
                </c:pt>
                <c:pt idx="2">
                  <c:v>0.2228</c:v>
                </c:pt>
                <c:pt idx="3">
                  <c:v>0.33700000000000002</c:v>
                </c:pt>
                <c:pt idx="4">
                  <c:v>0.45619999999999999</c:v>
                </c:pt>
                <c:pt idx="5">
                  <c:v>0.57089999999999996</c:v>
                </c:pt>
                <c:pt idx="6">
                  <c:v>0.64980000000000004</c:v>
                </c:pt>
                <c:pt idx="7">
                  <c:v>0.70760000000000001</c:v>
                </c:pt>
                <c:pt idx="8">
                  <c:v>0.75629999999999997</c:v>
                </c:pt>
                <c:pt idx="9">
                  <c:v>0.79549999999999998</c:v>
                </c:pt>
                <c:pt idx="10">
                  <c:v>0.82530000000000003</c:v>
                </c:pt>
                <c:pt idx="11">
                  <c:v>0.85519999999999996</c:v>
                </c:pt>
                <c:pt idx="12">
                  <c:v>0.86609999999999998</c:v>
                </c:pt>
                <c:pt idx="13">
                  <c:v>0.85580000000000001</c:v>
                </c:pt>
                <c:pt idx="14">
                  <c:v>0.87109999999999999</c:v>
                </c:pt>
                <c:pt idx="15">
                  <c:v>0.88700000000000001</c:v>
                </c:pt>
                <c:pt idx="16">
                  <c:v>0.89300000000000002</c:v>
                </c:pt>
                <c:pt idx="17">
                  <c:v>0.8992</c:v>
                </c:pt>
                <c:pt idx="18">
                  <c:v>0.91539999999999999</c:v>
                </c:pt>
                <c:pt idx="19">
                  <c:v>0.91439999999999999</c:v>
                </c:pt>
                <c:pt idx="20">
                  <c:v>0.92130000000000001</c:v>
                </c:pt>
                <c:pt idx="21">
                  <c:v>0.92900000000000005</c:v>
                </c:pt>
                <c:pt idx="22">
                  <c:v>0.92430000000000001</c:v>
                </c:pt>
                <c:pt idx="23">
                  <c:v>0.93389999999999995</c:v>
                </c:pt>
                <c:pt idx="24">
                  <c:v>0.94020000000000004</c:v>
                </c:pt>
                <c:pt idx="25">
                  <c:v>0.93769999999999998</c:v>
                </c:pt>
                <c:pt idx="26">
                  <c:v>0.94510000000000005</c:v>
                </c:pt>
                <c:pt idx="27">
                  <c:v>0.94569999999999999</c:v>
                </c:pt>
                <c:pt idx="28">
                  <c:v>0.94669999999999999</c:v>
                </c:pt>
                <c:pt idx="29">
                  <c:v>0.94930000000000003</c:v>
                </c:pt>
                <c:pt idx="30">
                  <c:v>0.95530000000000004</c:v>
                </c:pt>
                <c:pt idx="31">
                  <c:v>0.95740000000000003</c:v>
                </c:pt>
                <c:pt idx="32">
                  <c:v>0.95589999999999997</c:v>
                </c:pt>
                <c:pt idx="33">
                  <c:v>0.95679999999999998</c:v>
                </c:pt>
                <c:pt idx="34">
                  <c:v>0.96120000000000005</c:v>
                </c:pt>
                <c:pt idx="35">
                  <c:v>0.95950000000000002</c:v>
                </c:pt>
                <c:pt idx="36">
                  <c:v>0.9647</c:v>
                </c:pt>
                <c:pt idx="37">
                  <c:v>0.96340000000000003</c:v>
                </c:pt>
                <c:pt idx="38">
                  <c:v>0.96550000000000002</c:v>
                </c:pt>
                <c:pt idx="39">
                  <c:v>0.96909999999999996</c:v>
                </c:pt>
                <c:pt idx="40">
                  <c:v>0.96450000000000002</c:v>
                </c:pt>
                <c:pt idx="41">
                  <c:v>0.96709999999999996</c:v>
                </c:pt>
                <c:pt idx="42">
                  <c:v>0.96830000000000005</c:v>
                </c:pt>
                <c:pt idx="43">
                  <c:v>0.96509999999999996</c:v>
                </c:pt>
                <c:pt idx="44">
                  <c:v>0.96830000000000005</c:v>
                </c:pt>
                <c:pt idx="45">
                  <c:v>0.97099999999999997</c:v>
                </c:pt>
                <c:pt idx="46">
                  <c:v>0.97209999999999996</c:v>
                </c:pt>
                <c:pt idx="47">
                  <c:v>0.97089999999999999</c:v>
                </c:pt>
                <c:pt idx="48">
                  <c:v>0.97050000000000003</c:v>
                </c:pt>
                <c:pt idx="49">
                  <c:v>0.9677</c:v>
                </c:pt>
                <c:pt idx="50">
                  <c:v>0.97430000000000005</c:v>
                </c:pt>
                <c:pt idx="51">
                  <c:v>0.97499999999999998</c:v>
                </c:pt>
                <c:pt idx="52">
                  <c:v>0.97170000000000001</c:v>
                </c:pt>
                <c:pt idx="53">
                  <c:v>0.97270000000000001</c:v>
                </c:pt>
                <c:pt idx="54">
                  <c:v>0.97309999999999997</c:v>
                </c:pt>
                <c:pt idx="55">
                  <c:v>0.97470000000000001</c:v>
                </c:pt>
                <c:pt idx="56">
                  <c:v>0.97089999999999999</c:v>
                </c:pt>
                <c:pt idx="57">
                  <c:v>0.97309999999999997</c:v>
                </c:pt>
                <c:pt idx="58">
                  <c:v>0.97960000000000003</c:v>
                </c:pt>
                <c:pt idx="59">
                  <c:v>0.97689999999999999</c:v>
                </c:pt>
                <c:pt idx="60">
                  <c:v>0.97609999999999997</c:v>
                </c:pt>
                <c:pt idx="61">
                  <c:v>0.97629999999999995</c:v>
                </c:pt>
                <c:pt idx="62">
                  <c:v>0.97529999999999994</c:v>
                </c:pt>
                <c:pt idx="63">
                  <c:v>0.97870000000000001</c:v>
                </c:pt>
                <c:pt idx="64">
                  <c:v>0.97919999999999996</c:v>
                </c:pt>
                <c:pt idx="65">
                  <c:v>0.97909999999999997</c:v>
                </c:pt>
                <c:pt idx="66">
                  <c:v>0.97819999999999996</c:v>
                </c:pt>
                <c:pt idx="67">
                  <c:v>0.97919999999999996</c:v>
                </c:pt>
                <c:pt idx="68">
                  <c:v>0.9788</c:v>
                </c:pt>
                <c:pt idx="69">
                  <c:v>0.97989999999999999</c:v>
                </c:pt>
                <c:pt idx="70">
                  <c:v>0.98050000000000004</c:v>
                </c:pt>
                <c:pt idx="71">
                  <c:v>0.97540000000000004</c:v>
                </c:pt>
                <c:pt idx="72">
                  <c:v>0.98009999999999997</c:v>
                </c:pt>
                <c:pt idx="73">
                  <c:v>0.97940000000000005</c:v>
                </c:pt>
                <c:pt idx="74">
                  <c:v>0.97760000000000002</c:v>
                </c:pt>
                <c:pt idx="75">
                  <c:v>0.97660000000000002</c:v>
                </c:pt>
                <c:pt idx="76">
                  <c:v>0.97599999999999998</c:v>
                </c:pt>
                <c:pt idx="77">
                  <c:v>0.9758</c:v>
                </c:pt>
                <c:pt idx="78">
                  <c:v>0.97689999999999999</c:v>
                </c:pt>
                <c:pt idx="79">
                  <c:v>0.97299999999999998</c:v>
                </c:pt>
                <c:pt idx="80">
                  <c:v>0.97119999999999995</c:v>
                </c:pt>
                <c:pt idx="81">
                  <c:v>0.96950000000000003</c:v>
                </c:pt>
                <c:pt idx="82">
                  <c:v>0.97519999999999996</c:v>
                </c:pt>
                <c:pt idx="83">
                  <c:v>0.97360000000000002</c:v>
                </c:pt>
                <c:pt idx="84">
                  <c:v>0.97340000000000004</c:v>
                </c:pt>
                <c:pt idx="85">
                  <c:v>0.97199999999999998</c:v>
                </c:pt>
                <c:pt idx="86">
                  <c:v>0.9708</c:v>
                </c:pt>
                <c:pt idx="87">
                  <c:v>0.96260000000000001</c:v>
                </c:pt>
                <c:pt idx="88">
                  <c:v>0.96073298429300003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039808"/>
        <c:axId val="238041728"/>
      </c:scatterChart>
      <c:valAx>
        <c:axId val="23803980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Players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41728"/>
        <c:crosses val="autoZero"/>
        <c:crossBetween val="midCat"/>
      </c:valAx>
      <c:valAx>
        <c:axId val="238041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39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0715-C858-4DD8-AB12-39A174CD3F51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382A3-B330-4881-8C44-DDFE89BF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0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F08E-CC71-4C1E-BEC5-CC637724C808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0949-623A-4E6B-95AF-18246635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147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6291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4438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2582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0730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68877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797021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5168" algn="l" defTabSz="365629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0949-623A-4E6B-95AF-18246635CD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4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6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0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6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797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44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44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74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8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14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629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443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258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073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6887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7970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516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8"/>
            <a:ext cx="12115800" cy="2413847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8"/>
            <a:ext cx="12115800" cy="2413847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70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147" indent="0">
              <a:buNone/>
              <a:defRPr sz="8000" b="1"/>
            </a:lvl2pPr>
            <a:lvl3pPr marL="3656291" indent="0">
              <a:buNone/>
              <a:defRPr sz="7200" b="1"/>
            </a:lvl3pPr>
            <a:lvl4pPr marL="5484438" indent="0">
              <a:buNone/>
              <a:defRPr sz="6400" b="1"/>
            </a:lvl4pPr>
            <a:lvl5pPr marL="7312582" indent="0">
              <a:buNone/>
              <a:defRPr sz="6400" b="1"/>
            </a:lvl5pPr>
            <a:lvl6pPr marL="9140730" indent="0">
              <a:buNone/>
              <a:defRPr sz="6400" b="1"/>
            </a:lvl6pPr>
            <a:lvl7pPr marL="10968877" indent="0">
              <a:buNone/>
              <a:defRPr sz="6400" b="1"/>
            </a:lvl7pPr>
            <a:lvl8pPr marL="12797021" indent="0">
              <a:buNone/>
              <a:defRPr sz="6400" b="1"/>
            </a:lvl8pPr>
            <a:lvl9pPr marL="14625168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4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8187270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147" indent="0">
              <a:buNone/>
              <a:defRPr sz="8000" b="1"/>
            </a:lvl2pPr>
            <a:lvl3pPr marL="3656291" indent="0">
              <a:buNone/>
              <a:defRPr sz="7200" b="1"/>
            </a:lvl3pPr>
            <a:lvl4pPr marL="5484438" indent="0">
              <a:buNone/>
              <a:defRPr sz="6400" b="1"/>
            </a:lvl4pPr>
            <a:lvl5pPr marL="7312582" indent="0">
              <a:buNone/>
              <a:defRPr sz="6400" b="1"/>
            </a:lvl5pPr>
            <a:lvl6pPr marL="9140730" indent="0">
              <a:buNone/>
              <a:defRPr sz="6400" b="1"/>
            </a:lvl6pPr>
            <a:lvl7pPr marL="10968877" indent="0">
              <a:buNone/>
              <a:defRPr sz="6400" b="1"/>
            </a:lvl7pPr>
            <a:lvl8pPr marL="12797021" indent="0">
              <a:buNone/>
              <a:defRPr sz="6400" b="1"/>
            </a:lvl8pPr>
            <a:lvl9pPr marL="14625168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11599334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4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5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4" y="7653875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147" indent="0">
              <a:buNone/>
              <a:defRPr sz="4800"/>
            </a:lvl2pPr>
            <a:lvl3pPr marL="3656291" indent="0">
              <a:buNone/>
              <a:defRPr sz="4000"/>
            </a:lvl3pPr>
            <a:lvl4pPr marL="5484438" indent="0">
              <a:buNone/>
              <a:defRPr sz="3600"/>
            </a:lvl4pPr>
            <a:lvl5pPr marL="7312582" indent="0">
              <a:buNone/>
              <a:defRPr sz="3600"/>
            </a:lvl5pPr>
            <a:lvl6pPr marL="9140730" indent="0">
              <a:buNone/>
              <a:defRPr sz="3600"/>
            </a:lvl6pPr>
            <a:lvl7pPr marL="10968877" indent="0">
              <a:buNone/>
              <a:defRPr sz="3600"/>
            </a:lvl7pPr>
            <a:lvl8pPr marL="12797021" indent="0">
              <a:buNone/>
              <a:defRPr sz="3600"/>
            </a:lvl8pPr>
            <a:lvl9pPr marL="14625168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147" indent="0">
              <a:buNone/>
              <a:defRPr sz="11200"/>
            </a:lvl2pPr>
            <a:lvl3pPr marL="3656291" indent="0">
              <a:buNone/>
              <a:defRPr sz="9600"/>
            </a:lvl3pPr>
            <a:lvl4pPr marL="5484438" indent="0">
              <a:buNone/>
              <a:defRPr sz="8000"/>
            </a:lvl4pPr>
            <a:lvl5pPr marL="7312582" indent="0">
              <a:buNone/>
              <a:defRPr sz="8000"/>
            </a:lvl5pPr>
            <a:lvl6pPr marL="9140730" indent="0">
              <a:buNone/>
              <a:defRPr sz="8000"/>
            </a:lvl6pPr>
            <a:lvl7pPr marL="10968877" indent="0">
              <a:buNone/>
              <a:defRPr sz="8000"/>
            </a:lvl7pPr>
            <a:lvl8pPr marL="12797021" indent="0">
              <a:buNone/>
              <a:defRPr sz="8000"/>
            </a:lvl8pPr>
            <a:lvl9pPr marL="14625168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147" indent="0">
              <a:buNone/>
              <a:defRPr sz="4800"/>
            </a:lvl2pPr>
            <a:lvl3pPr marL="3656291" indent="0">
              <a:buNone/>
              <a:defRPr sz="4000"/>
            </a:lvl3pPr>
            <a:lvl4pPr marL="5484438" indent="0">
              <a:buNone/>
              <a:defRPr sz="3600"/>
            </a:lvl4pPr>
            <a:lvl5pPr marL="7312582" indent="0">
              <a:buNone/>
              <a:defRPr sz="3600"/>
            </a:lvl5pPr>
            <a:lvl6pPr marL="9140730" indent="0">
              <a:buNone/>
              <a:defRPr sz="3600"/>
            </a:lvl6pPr>
            <a:lvl7pPr marL="10968877" indent="0">
              <a:buNone/>
              <a:defRPr sz="3600"/>
            </a:lvl7pPr>
            <a:lvl8pPr marL="12797021" indent="0">
              <a:buNone/>
              <a:defRPr sz="3600"/>
            </a:lvl8pPr>
            <a:lvl9pPr marL="14625168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631" tIns="182815" rIns="365631" bIns="1828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8"/>
            <a:ext cx="24688800" cy="24138470"/>
          </a:xfrm>
          <a:prstGeom prst="rect">
            <a:avLst/>
          </a:prstGeom>
        </p:spPr>
        <p:txBody>
          <a:bodyPr vert="horz" lIns="365631" tIns="182815" rIns="365631" bIns="1828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41"/>
            <a:ext cx="6400800" cy="1947333"/>
          </a:xfrm>
          <a:prstGeom prst="rect">
            <a:avLst/>
          </a:prstGeom>
        </p:spPr>
        <p:txBody>
          <a:bodyPr vert="horz" lIns="365631" tIns="182815" rIns="365631" bIns="182815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A247-0050-483A-A856-988628740DC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41"/>
            <a:ext cx="8686800" cy="1947333"/>
          </a:xfrm>
          <a:prstGeom prst="rect">
            <a:avLst/>
          </a:prstGeom>
        </p:spPr>
        <p:txBody>
          <a:bodyPr vert="horz" lIns="365631" tIns="182815" rIns="365631" bIns="182815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41"/>
            <a:ext cx="6400800" cy="1947333"/>
          </a:xfrm>
          <a:prstGeom prst="rect">
            <a:avLst/>
          </a:prstGeom>
        </p:spPr>
        <p:txBody>
          <a:bodyPr vert="horz" lIns="365631" tIns="182815" rIns="365631" bIns="182815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9A8C-9103-4494-A4DD-1E2A65809C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0" y="34192032"/>
            <a:ext cx="27432000" cy="25037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90" tIns="42097" rIns="84190" bIns="420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7432000" cy="25037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190" tIns="42097" rIns="84190" bIns="4209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3656291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107" indent="-1371107" algn="l" defTabSz="3656291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0735" indent="-1142592" algn="l" defTabSz="3656291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363" indent="-914071" algn="l" defTabSz="365629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398510" indent="-914071" algn="l" defTabSz="3656291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6658" indent="-914071" algn="l" defTabSz="3656291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4801" indent="-914071" algn="l" defTabSz="3656291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2948" indent="-914071" algn="l" defTabSz="3656291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092" indent="-914071" algn="l" defTabSz="3656291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39239" indent="-914071" algn="l" defTabSz="3656291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147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6291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438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2582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0730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68877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797021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5168" algn="l" defTabSz="3656291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://goo.gl/VZnH6" TargetMode="Externa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94954" y="5998847"/>
            <a:ext cx="12921102" cy="5129587"/>
          </a:xfrm>
          <a:prstGeom prst="rect">
            <a:avLst/>
          </a:prstGeom>
        </p:spPr>
        <p:txBody>
          <a:bodyPr wrap="square" lIns="84190" tIns="42097" rIns="84190" bIns="42097">
            <a:spAutoFit/>
          </a:bodyPr>
          <a:lstStyle/>
          <a:p>
            <a:pPr algn="just"/>
            <a:r>
              <a:rPr lang="en-US" sz="4100" dirty="0"/>
              <a:t>How to Play</a:t>
            </a:r>
            <a:endParaRPr lang="en-US" sz="4100" dirty="0"/>
          </a:p>
          <a:p>
            <a:pPr algn="just"/>
            <a:r>
              <a:rPr lang="en-US" sz="2800" dirty="0"/>
              <a:t>Ninja Assassin Wonderwall</a:t>
            </a:r>
            <a:r>
              <a:rPr lang="en-US" sz="2800" dirty="0"/>
              <a:t> is a game played at summer camps </a:t>
            </a:r>
            <a:r>
              <a:rPr lang="en-US" sz="2800" dirty="0">
                <a:solidFill>
                  <a:schemeClr val="bg1"/>
                </a:solidFill>
              </a:rPr>
              <a:t>with around </a:t>
            </a:r>
            <a:r>
              <a:rPr lang="en-US" sz="2800" dirty="0" smtClean="0">
                <a:solidFill>
                  <a:schemeClr val="bg1"/>
                </a:solidFill>
              </a:rPr>
              <a:t>10-30 </a:t>
            </a:r>
            <a:r>
              <a:rPr lang="en-US" sz="2800" dirty="0" err="1" smtClean="0">
                <a:solidFill>
                  <a:schemeClr val="bg1"/>
                </a:solidFill>
              </a:rPr>
              <a:t>ca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with around 10-30 </a:t>
            </a:r>
            <a:r>
              <a:rPr lang="en-US" sz="2800" dirty="0"/>
              <a:t>players. </a:t>
            </a:r>
            <a:r>
              <a:rPr lang="en-US" sz="2800" dirty="0"/>
              <a:t>In order to play, each player should:</a:t>
            </a:r>
          </a:p>
          <a:p>
            <a:pPr marL="421081" indent="-421081" algn="just">
              <a:buFont typeface="Arial" charset="0"/>
              <a:buChar char="•"/>
            </a:pPr>
            <a:r>
              <a:rPr lang="en-US" sz="2800" dirty="0"/>
              <a:t>Choose someone to be their ninja </a:t>
            </a:r>
            <a:r>
              <a:rPr lang="en-US" sz="2800" dirty="0"/>
              <a:t>a</a:t>
            </a:r>
            <a:r>
              <a:rPr lang="en-US" sz="2800" dirty="0"/>
              <a:t>ssassin.</a:t>
            </a:r>
          </a:p>
          <a:p>
            <a:pPr marL="421081" indent="-421081" algn="just">
              <a:buFont typeface="Arial" charset="0"/>
              <a:buChar char="•"/>
            </a:pPr>
            <a:r>
              <a:rPr lang="en-US" sz="2800" dirty="0"/>
              <a:t>Choose someone to be their </a:t>
            </a:r>
            <a:r>
              <a:rPr lang="en-US" sz="2800" dirty="0"/>
              <a:t>w</a:t>
            </a:r>
            <a:r>
              <a:rPr lang="en-US" sz="2800" dirty="0"/>
              <a:t>onderwall.</a:t>
            </a:r>
          </a:p>
          <a:p>
            <a:pPr marL="421081" indent="-421081" algn="just">
              <a:buFont typeface="Arial" charset="0"/>
              <a:buChar char="•"/>
            </a:pPr>
            <a:r>
              <a:rPr lang="en-US" sz="2800" dirty="0"/>
              <a:t>(don’t tell anyone who you picked)</a:t>
            </a:r>
          </a:p>
          <a:p>
            <a:pPr marL="421081" indent="-421081" algn="just">
              <a:buFont typeface="Arial" charset="0"/>
              <a:buChar char="•"/>
            </a:pPr>
            <a:r>
              <a:rPr lang="en-US" sz="2800" dirty="0"/>
              <a:t>When I yell “Go”, run to keep yourself on the safe side of the line between your </a:t>
            </a:r>
            <a:r>
              <a:rPr lang="en-US" sz="2800" dirty="0"/>
              <a:t>n</a:t>
            </a:r>
            <a:r>
              <a:rPr lang="en-US" sz="2800" dirty="0"/>
              <a:t>inja assassin and your </a:t>
            </a:r>
            <a:r>
              <a:rPr lang="en-US" sz="2800" dirty="0"/>
              <a:t>w</a:t>
            </a:r>
            <a:r>
              <a:rPr lang="en-US" sz="2800" dirty="0"/>
              <a:t>onderwall.</a:t>
            </a:r>
          </a:p>
          <a:p>
            <a:pPr marL="421081" indent="-421081" algn="just">
              <a:buFont typeface="Arial" charset="0"/>
              <a:buChar char="•"/>
            </a:pPr>
            <a:r>
              <a:rPr lang="en-US" sz="2800" dirty="0"/>
              <a:t>(Stop when dinner is ready)</a:t>
            </a:r>
          </a:p>
          <a:p>
            <a:pPr algn="just"/>
            <a:r>
              <a:rPr lang="en-US" sz="2800" dirty="0"/>
              <a:t>Funny thing, sometimes the games stop early. The players slow down… and stop. Each player is in a position where their wonderwall protects them from their ninja assassin. </a:t>
            </a:r>
            <a:endParaRPr lang="en-US" sz="2800" dirty="0"/>
          </a:p>
        </p:txBody>
      </p:sp>
      <p:pic>
        <p:nvPicPr>
          <p:cNvPr id="1026" name="Picture 2" descr="http://fc02.deviantart.net/fs30/f/2008/093/8/f/Kid_Ninja_by_Idlevall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389" y="6015097"/>
            <a:ext cx="2424707" cy="27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Box 295"/>
          <p:cNvSpPr txBox="1"/>
          <p:nvPr/>
        </p:nvSpPr>
        <p:spPr>
          <a:xfrm>
            <a:off x="14223677" y="17083323"/>
            <a:ext cx="13006264" cy="8118007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4100" dirty="0"/>
          </a:p>
          <a:p>
            <a:endParaRPr lang="en-US" sz="5400" dirty="0" smtClean="0"/>
          </a:p>
          <a:p>
            <a:r>
              <a:rPr lang="en-US" sz="2900" dirty="0" smtClean="0"/>
              <a:t>The </a:t>
            </a:r>
            <a:r>
              <a:rPr lang="en-US" sz="2900" dirty="0"/>
              <a:t>data were collected using the algorithm described below and a sample of 10000 games of every size from 4 to 90.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059541" y="3976612"/>
            <a:ext cx="9556856" cy="3869168"/>
          </a:xfrm>
          <a:prstGeom prst="rect">
            <a:avLst/>
          </a:prstGeom>
        </p:spPr>
        <p:txBody>
          <a:bodyPr wrap="square" lIns="84190" tIns="42097" rIns="84190" bIns="42097">
            <a:spAutoFit/>
          </a:bodyPr>
          <a:lstStyle/>
          <a:p>
            <a:pPr algn="just"/>
            <a:r>
              <a:rPr lang="en-US" sz="4400" dirty="0"/>
              <a:t>Small Example</a:t>
            </a:r>
          </a:p>
          <a:p>
            <a:pPr algn="just"/>
            <a:r>
              <a:rPr lang="en-US" sz="2800" dirty="0"/>
              <a:t>Each row of the </a:t>
            </a:r>
          </a:p>
          <a:p>
            <a:pPr algn="just"/>
            <a:r>
              <a:rPr lang="en-US" sz="2800" dirty="0"/>
              <a:t>table lists a single</a:t>
            </a:r>
          </a:p>
          <a:p>
            <a:pPr algn="just"/>
            <a:r>
              <a:rPr lang="en-US" sz="2800" dirty="0"/>
              <a:t>player’s choices: </a:t>
            </a:r>
          </a:p>
          <a:p>
            <a:pPr algn="just"/>
            <a:r>
              <a:rPr lang="en-US" sz="2800" dirty="0"/>
              <a:t>the player, their </a:t>
            </a:r>
          </a:p>
          <a:p>
            <a:pPr algn="just"/>
            <a:r>
              <a:rPr lang="en-US" sz="2800" dirty="0" err="1"/>
              <a:t>wonderwall</a:t>
            </a:r>
            <a:r>
              <a:rPr lang="en-US" sz="2800" dirty="0"/>
              <a:t>, their </a:t>
            </a:r>
          </a:p>
          <a:p>
            <a:pPr algn="just"/>
            <a:r>
              <a:rPr lang="en-US" sz="2800" dirty="0"/>
              <a:t>ninja assassin. Notice that each player has their wonderwall protecting them from their ninja assassin.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080" y="24407984"/>
            <a:ext cx="13174275" cy="732801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4100" dirty="0"/>
              <a:t>But first, some graph theory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57" y="565243"/>
            <a:ext cx="4943701" cy="270560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497599" y="629061"/>
            <a:ext cx="16287012" cy="2608072"/>
            <a:chOff x="9459161" y="660513"/>
            <a:chExt cx="18458614" cy="2738476"/>
          </a:xfrm>
        </p:grpSpPr>
        <p:sp>
          <p:nvSpPr>
            <p:cNvPr id="5" name="TextBox 4"/>
            <p:cNvSpPr txBox="1"/>
            <p:nvPr/>
          </p:nvSpPr>
          <p:spPr>
            <a:xfrm>
              <a:off x="9459161" y="660513"/>
              <a:ext cx="1845861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Ninja Assassin Wonderwall Game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59161" y="1783162"/>
              <a:ext cx="18458614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Brian Schiller, advised by Dr. </a:t>
              </a:r>
              <a:r>
                <a:rPr lang="en-US" sz="4800" dirty="0" err="1"/>
                <a:t>Tilmann</a:t>
              </a:r>
              <a:r>
                <a:rPr lang="en-US" sz="4800" dirty="0"/>
                <a:t> </a:t>
              </a:r>
              <a:r>
                <a:rPr lang="en-US" sz="4800" dirty="0" err="1"/>
                <a:t>Glimm</a:t>
              </a:r>
              <a:endParaRPr lang="en-US" sz="4800" dirty="0"/>
            </a:p>
            <a:p>
              <a:pPr algn="ctr"/>
              <a:r>
                <a:rPr lang="en-US" sz="4600" dirty="0"/>
                <a:t>Math Department, Western Washington University, Bellingham, WA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13716000" y="3654427"/>
            <a:ext cx="0" cy="30812806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94954" y="11471986"/>
                <a:ext cx="12921102" cy="3429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84190" tIns="42097" rIns="84190" bIns="42097">
                <a:spAutoFit/>
              </a:bodyPr>
              <a:lstStyle/>
              <a:p>
                <a:pPr algn="just"/>
                <a:r>
                  <a:rPr lang="en-US" sz="4100" dirty="0"/>
                  <a:t>Definitions</a:t>
                </a:r>
              </a:p>
              <a:p>
                <a:pPr algn="just"/>
                <a:r>
                  <a:rPr lang="en-US" sz="2800" dirty="0"/>
                  <a:t>A </a:t>
                </a:r>
                <a:r>
                  <a:rPr lang="en-US" sz="2800" i="1" dirty="0"/>
                  <a:t>Ninja Assassin Wonderwall problem </a:t>
                </a:r>
                <a:r>
                  <a:rPr lang="en-US" sz="2800" dirty="0"/>
                  <a:t>is a set </a:t>
                </a:r>
                <a:r>
                  <a:rPr lang="en-US" sz="2800" i="1" dirty="0"/>
                  <a:t>P</a:t>
                </a:r>
                <a:r>
                  <a:rPr lang="en-US" sz="2800" dirty="0"/>
                  <a:t> together with two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w</m:t>
                    </m:r>
                    <m:r>
                      <a:rPr lang="en-US" sz="2800">
                        <a:latin typeface="Cambria Math"/>
                      </a:rPr>
                      <m:t>: 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</a:rPr>
                      <m:t>→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</a:rPr>
                      <m:t>, 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: 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</a:rPr>
                      <m:t>→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that satisfy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800" dirty="0"/>
                  <a:t>. (That is, players can’t choose themselves and can’t choose the same person twice).</a:t>
                </a:r>
              </a:p>
              <a:p>
                <a:pPr algn="just"/>
                <a:r>
                  <a:rPr lang="en-US" sz="2800" dirty="0"/>
                  <a:t>A </a:t>
                </a:r>
                <a:r>
                  <a:rPr lang="en-US" sz="2800" i="1" dirty="0"/>
                  <a:t>solution</a:t>
                </a:r>
                <a:r>
                  <a:rPr lang="en-US" sz="2800" dirty="0"/>
                  <a:t> to a Ninja Assassin Wonderwall problem is a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: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</a:rPr>
                      <m:t> →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such that:</a:t>
                </a:r>
              </a:p>
              <a:p>
                <a:pPr marL="421081" indent="-421081" algn="just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one-to-one (two players may not occupy the same space)</a:t>
                </a:r>
              </a:p>
              <a:p>
                <a:pPr marL="421081" indent="-421081" algn="just">
                  <a:buFont typeface="Arial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𝑤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lies on the line segment between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1" y="12045586"/>
                <a:ext cx="14643916" cy="3600962"/>
              </a:xfrm>
              <a:prstGeom prst="rect">
                <a:avLst/>
              </a:prstGeom>
              <a:blipFill rotWithShape="0">
                <a:blip r:embed="rId5"/>
                <a:stretch>
                  <a:fillRect l="-1621" t="-3193" r="-87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71442"/>
                  </p:ext>
                </p:extLst>
              </p:nvPr>
            </p:nvGraphicFramePr>
            <p:xfrm>
              <a:off x="23980219" y="4144280"/>
              <a:ext cx="3042204" cy="4068671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4068"/>
                    <a:gridCol w="1014068"/>
                    <a:gridCol w="1014068"/>
                  </a:tblGrid>
                  <a:tr h="61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F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E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E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F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F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71442"/>
                  </p:ext>
                </p:extLst>
              </p:nvPr>
            </p:nvGraphicFramePr>
            <p:xfrm>
              <a:off x="27177581" y="4351493"/>
              <a:ext cx="3447831" cy="427210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149277"/>
                    <a:gridCol w="1149277"/>
                    <a:gridCol w="1149277"/>
                  </a:tblGrid>
                  <a:tr h="645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1887" r="-200529" b="-5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532" t="-1887" r="-101596" b="-5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99471" t="-1887" r="-1058" b="-588679"/>
                          </a:stretch>
                        </a:blipFill>
                      </a:tcPr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F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E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E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F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 9"/>
          <p:cNvGrpSpPr/>
          <p:nvPr/>
        </p:nvGrpSpPr>
        <p:grpSpPr>
          <a:xfrm>
            <a:off x="19786724" y="4360663"/>
            <a:ext cx="3676307" cy="2353628"/>
            <a:chOff x="6780592" y="16590552"/>
            <a:chExt cx="4166481" cy="2471309"/>
          </a:xfrm>
        </p:grpSpPr>
        <p:sp>
          <p:nvSpPr>
            <p:cNvPr id="6" name="Oval 5"/>
            <p:cNvSpPr/>
            <p:nvPr/>
          </p:nvSpPr>
          <p:spPr>
            <a:xfrm>
              <a:off x="7949559" y="17476844"/>
              <a:ext cx="603977" cy="603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00" dirty="0"/>
                <a:t>B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765579" y="16590552"/>
              <a:ext cx="603977" cy="603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00" dirty="0"/>
                <a:t>A</a:t>
              </a:r>
              <a:endParaRPr lang="en-US" sz="37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343096" y="17476843"/>
              <a:ext cx="603977" cy="603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00" dirty="0"/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780592" y="17476845"/>
              <a:ext cx="603977" cy="603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00" dirty="0"/>
                <a:t>E</a:t>
              </a:r>
              <a:endParaRPr lang="en-US" sz="37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117093" y="18457885"/>
              <a:ext cx="603977" cy="603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00" dirty="0"/>
                <a:t>C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19337" y="17476844"/>
              <a:ext cx="603977" cy="6039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00" dirty="0"/>
                <a:t>D</a:t>
              </a:r>
              <a:endParaRPr lang="en-US" sz="37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4202530" y="12237518"/>
                <a:ext cx="12921102" cy="2562618"/>
              </a:xfrm>
              <a:prstGeom prst="rect">
                <a:avLst/>
              </a:prstGeom>
            </p:spPr>
            <p:txBody>
              <a:bodyPr wrap="square" lIns="84190" tIns="42097" rIns="84190" bIns="42097">
                <a:spAutoFit/>
              </a:bodyPr>
              <a:lstStyle/>
              <a:p>
                <a:pPr algn="just"/>
                <a:r>
                  <a:rPr lang="en-US" sz="3700" dirty="0"/>
                  <a:t>Theorem: </a:t>
                </a:r>
                <a:r>
                  <a:rPr lang="en-US" sz="3700" i="1" dirty="0"/>
                  <a:t>Any </a:t>
                </a:r>
                <a:r>
                  <a:rPr lang="en-US" sz="3700" i="1" dirty="0"/>
                  <a:t>Ninja Assassin Wonderwall game which has a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7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7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700" i="1" dirty="0"/>
                  <a:t> has a solution in </a:t>
                </a:r>
                <a14:m>
                  <m:oMath xmlns:m="http://schemas.openxmlformats.org/officeDocument/2006/math">
                    <m:r>
                      <a:rPr lang="en-US" sz="37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3700" i="1" dirty="0"/>
                  <a:t>.</a:t>
                </a:r>
              </a:p>
              <a:p>
                <a:pPr algn="just"/>
                <a:r>
                  <a:rPr lang="en-US" sz="2900" dirty="0"/>
                  <a:t>Why is this important?</a:t>
                </a:r>
              </a:p>
              <a:p>
                <a:pPr marL="421081" indent="-421081" algn="just">
                  <a:buFont typeface="Arial" charset="0"/>
                  <a:buChar char="•"/>
                </a:pPr>
                <a:r>
                  <a:rPr lang="en-US" sz="2900" dirty="0"/>
                  <a:t>If we’re searching for solutions, we don’t have to worry about arrangements in more than one dimension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201" y="12849394"/>
                <a:ext cx="14643916" cy="2800742"/>
              </a:xfrm>
              <a:prstGeom prst="rect">
                <a:avLst/>
              </a:prstGeom>
              <a:blipFill rotWithShape="0">
                <a:blip r:embed="rId7"/>
                <a:stretch>
                  <a:fillRect l="-1457" t="-3922" r="-1457" b="-6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2" name="Group 2061"/>
          <p:cNvGrpSpPr/>
          <p:nvPr/>
        </p:nvGrpSpPr>
        <p:grpSpPr>
          <a:xfrm>
            <a:off x="16718913" y="8763034"/>
            <a:ext cx="10285940" cy="2979115"/>
            <a:chOff x="674281" y="20288250"/>
            <a:chExt cx="14104667" cy="3784755"/>
          </a:xfrm>
        </p:grpSpPr>
        <p:grpSp>
          <p:nvGrpSpPr>
            <p:cNvPr id="2058" name="Group 2057"/>
            <p:cNvGrpSpPr/>
            <p:nvPr/>
          </p:nvGrpSpPr>
          <p:grpSpPr>
            <a:xfrm>
              <a:off x="674281" y="20288250"/>
              <a:ext cx="5812244" cy="3784755"/>
              <a:chOff x="674281" y="20288250"/>
              <a:chExt cx="5812244" cy="3784755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4281" y="20288250"/>
                <a:ext cx="5812244" cy="3784755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04624" y="22245611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B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420644" y="21359319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A</a:t>
                </a:r>
                <a:endParaRPr lang="en-US" sz="37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998161" y="22245610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F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435657" y="22245612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E</a:t>
                </a:r>
                <a:endParaRPr lang="en-US" sz="37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72158" y="23226652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C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74402" y="22245611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D</a:t>
                </a:r>
                <a:endParaRPr lang="en-US" sz="3700" dirty="0"/>
              </a:p>
            </p:txBody>
          </p:sp>
          <p:cxnSp>
            <p:nvCxnSpPr>
              <p:cNvPr id="58" name="Straight Connector 57"/>
              <p:cNvCxnSpPr>
                <a:stCxn id="48" idx="0"/>
              </p:cNvCxnSpPr>
              <p:nvPr/>
            </p:nvCxnSpPr>
            <p:spPr>
              <a:xfrm flipH="1" flipV="1">
                <a:off x="1737645" y="20993100"/>
                <a:ext cx="1" cy="125251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9" idx="0"/>
              </p:cNvCxnSpPr>
              <p:nvPr/>
            </p:nvCxnSpPr>
            <p:spPr>
              <a:xfrm flipH="1" flipV="1">
                <a:off x="2074146" y="20993100"/>
                <a:ext cx="1" cy="223355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5" idx="0"/>
              </p:cNvCxnSpPr>
              <p:nvPr/>
            </p:nvCxnSpPr>
            <p:spPr>
              <a:xfrm flipH="1" flipV="1">
                <a:off x="2906612" y="20993100"/>
                <a:ext cx="1" cy="125251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/>
              <p:cNvCxnSpPr>
                <a:stCxn id="46" idx="0"/>
              </p:cNvCxnSpPr>
              <p:nvPr/>
            </p:nvCxnSpPr>
            <p:spPr>
              <a:xfrm flipH="1" flipV="1">
                <a:off x="3722632" y="20993100"/>
                <a:ext cx="1" cy="36621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Straight Connector 2052"/>
              <p:cNvCxnSpPr>
                <a:stCxn id="51" idx="0"/>
              </p:cNvCxnSpPr>
              <p:nvPr/>
            </p:nvCxnSpPr>
            <p:spPr>
              <a:xfrm flipH="1" flipV="1">
                <a:off x="4076390" y="20993100"/>
                <a:ext cx="1" cy="125251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5" name="Straight Connector 2054"/>
              <p:cNvCxnSpPr>
                <a:stCxn id="47" idx="0"/>
              </p:cNvCxnSpPr>
              <p:nvPr/>
            </p:nvCxnSpPr>
            <p:spPr>
              <a:xfrm flipH="1" flipV="1">
                <a:off x="5300149" y="20993100"/>
                <a:ext cx="1" cy="125251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4281" y="20993100"/>
                <a:ext cx="581224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1" name="Group 2060"/>
            <p:cNvGrpSpPr/>
            <p:nvPr/>
          </p:nvGrpSpPr>
          <p:grpSpPr>
            <a:xfrm>
              <a:off x="8966704" y="20288250"/>
              <a:ext cx="5812244" cy="3784755"/>
              <a:chOff x="8966704" y="20288250"/>
              <a:chExt cx="5812244" cy="378475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966704" y="20288250"/>
                <a:ext cx="5812244" cy="3784755"/>
                <a:chOff x="674281" y="20288250"/>
                <a:chExt cx="5812244" cy="3784755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674281" y="20288250"/>
                  <a:ext cx="5812244" cy="3784755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604624" y="22245611"/>
                  <a:ext cx="603977" cy="603976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700" dirty="0"/>
                    <a:t>B</a:t>
                  </a: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420644" y="21359319"/>
                  <a:ext cx="603977" cy="603976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700" dirty="0"/>
                    <a:t>A</a:t>
                  </a:r>
                  <a:endParaRPr lang="en-US" sz="37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998161" y="22245610"/>
                  <a:ext cx="603977" cy="603976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700" dirty="0"/>
                    <a:t>F</a:t>
                  </a: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1435657" y="22245612"/>
                  <a:ext cx="603977" cy="603976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700" dirty="0"/>
                    <a:t>E</a:t>
                  </a:r>
                  <a:endParaRPr lang="en-US" sz="37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772158" y="23226652"/>
                  <a:ext cx="603977" cy="603976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700" dirty="0"/>
                    <a:t>C</a:t>
                  </a: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774402" y="22245611"/>
                  <a:ext cx="603977" cy="603976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700" dirty="0"/>
                    <a:t>D</a:t>
                  </a:r>
                  <a:endParaRPr lang="en-US" sz="3700" dirty="0"/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74281" y="20993100"/>
                  <a:ext cx="58122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1" idx="0"/>
                </p:cNvCxnSpPr>
                <p:nvPr/>
              </p:nvCxnSpPr>
              <p:spPr>
                <a:xfrm flipH="1" flipV="1">
                  <a:off x="1737645" y="20993100"/>
                  <a:ext cx="1" cy="1252512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2" idx="0"/>
                </p:cNvCxnSpPr>
                <p:nvPr/>
              </p:nvCxnSpPr>
              <p:spPr>
                <a:xfrm flipH="1" flipV="1">
                  <a:off x="2074146" y="20993100"/>
                  <a:ext cx="1" cy="2233552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78" idx="0"/>
                </p:cNvCxnSpPr>
                <p:nvPr/>
              </p:nvCxnSpPr>
              <p:spPr>
                <a:xfrm flipH="1" flipV="1">
                  <a:off x="2906612" y="20993100"/>
                  <a:ext cx="1" cy="1252511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79" idx="0"/>
                </p:cNvCxnSpPr>
                <p:nvPr/>
              </p:nvCxnSpPr>
              <p:spPr>
                <a:xfrm flipH="1" flipV="1">
                  <a:off x="3722632" y="20993100"/>
                  <a:ext cx="1" cy="36621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3" idx="0"/>
                </p:cNvCxnSpPr>
                <p:nvPr/>
              </p:nvCxnSpPr>
              <p:spPr>
                <a:xfrm flipH="1" flipV="1">
                  <a:off x="4076390" y="20993100"/>
                  <a:ext cx="1" cy="1252511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0" idx="0"/>
                </p:cNvCxnSpPr>
                <p:nvPr/>
              </p:nvCxnSpPr>
              <p:spPr>
                <a:xfrm flipH="1" flipV="1">
                  <a:off x="5300149" y="20993100"/>
                  <a:ext cx="1" cy="125251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Oval 90"/>
              <p:cNvSpPr/>
              <p:nvPr/>
            </p:nvSpPr>
            <p:spPr>
              <a:xfrm>
                <a:off x="9608218" y="20691112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E</a:t>
                </a:r>
                <a:endParaRPr lang="en-US" sz="37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0274019" y="20691112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C</a:t>
                </a: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920446" y="20686323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B</a:t>
                </a: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612322" y="20686323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A</a:t>
                </a:r>
                <a:endParaRPr lang="en-US" sz="37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2288469" y="20686323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D</a:t>
                </a:r>
                <a:endParaRPr lang="en-US" sz="37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3290584" y="20686323"/>
                <a:ext cx="603977" cy="60397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700" dirty="0"/>
                  <a:t>F</a:t>
                </a:r>
              </a:p>
            </p:txBody>
          </p:sp>
        </p:grpSp>
        <p:sp>
          <p:nvSpPr>
            <p:cNvPr id="2059" name="Right Arrow 2058"/>
            <p:cNvSpPr/>
            <p:nvPr/>
          </p:nvSpPr>
          <p:spPr>
            <a:xfrm>
              <a:off x="6805614" y="21364742"/>
              <a:ext cx="1907579" cy="1490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Project</a:t>
              </a:r>
              <a:endParaRPr lang="en-US" sz="2500" dirty="0"/>
            </a:p>
          </p:txBody>
        </p:sp>
      </p:grpSp>
      <p:sp>
        <p:nvSpPr>
          <p:cNvPr id="2066" name="TextBox 2065"/>
          <p:cNvSpPr txBox="1"/>
          <p:nvPr/>
        </p:nvSpPr>
        <p:spPr>
          <a:xfrm>
            <a:off x="594954" y="15094745"/>
            <a:ext cx="12921102" cy="2547251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4400" dirty="0"/>
              <a:t>Problem Directions</a:t>
            </a:r>
          </a:p>
          <a:p>
            <a:pPr marL="421081" indent="-421081">
              <a:buFont typeface="Arial" charset="0"/>
              <a:buChar char="•"/>
            </a:pPr>
            <a:r>
              <a:rPr lang="en-US" sz="2900" dirty="0"/>
              <a:t>How can we tell if a game has a solution?</a:t>
            </a:r>
          </a:p>
          <a:p>
            <a:pPr marL="421081" indent="-421081">
              <a:buFont typeface="Arial" charset="0"/>
              <a:buChar char="•"/>
            </a:pPr>
            <a:r>
              <a:rPr lang="en-US" sz="2900" dirty="0"/>
              <a:t>Given a game, construct a solution or say that none exists.</a:t>
            </a:r>
          </a:p>
          <a:p>
            <a:pPr marL="421081" indent="-421081">
              <a:buFont typeface="Arial" charset="0"/>
              <a:buChar char="•"/>
            </a:pPr>
            <a:r>
              <a:rPr lang="en-US" sz="2900" dirty="0"/>
              <a:t>Try to determine how the probability of a solution existing changes for games of different sizes.</a:t>
            </a:r>
            <a:endParaRPr lang="en-US" sz="2900" dirty="0"/>
          </a:p>
        </p:txBody>
      </p:sp>
      <p:sp>
        <p:nvSpPr>
          <p:cNvPr id="64" name="Cloud Callout 63"/>
          <p:cNvSpPr/>
          <p:nvPr/>
        </p:nvSpPr>
        <p:spPr>
          <a:xfrm>
            <a:off x="16911885" y="4622671"/>
            <a:ext cx="2624886" cy="1769550"/>
          </a:xfrm>
          <a:prstGeom prst="cloudCallout">
            <a:avLst>
              <a:gd name="adj1" fmla="val 67679"/>
              <a:gd name="adj2" fmla="val 35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2400" dirty="0"/>
              <a:t>Couldn’t we put them all on a line?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4954" y="17866833"/>
            <a:ext cx="12921102" cy="674177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3700" dirty="0"/>
              <a:t>Challenge: which problem has a solution?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0330508"/>
                  </p:ext>
                </p:extLst>
              </p:nvPr>
            </p:nvGraphicFramePr>
            <p:xfrm>
              <a:off x="806824" y="18639301"/>
              <a:ext cx="3042204" cy="291743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4068"/>
                    <a:gridCol w="1014068"/>
                    <a:gridCol w="1014068"/>
                  </a:tblGrid>
                  <a:tr h="61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 smtClean="0"/>
                            <a:t>B</a:t>
                          </a:r>
                          <a:endParaRPr lang="en-US" sz="3000" b="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0330508"/>
                  </p:ext>
                </p:extLst>
              </p:nvPr>
            </p:nvGraphicFramePr>
            <p:xfrm>
              <a:off x="914400" y="19571265"/>
              <a:ext cx="3447831" cy="306330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149277"/>
                    <a:gridCol w="1149277"/>
                    <a:gridCol w="1149277"/>
                  </a:tblGrid>
                  <a:tr h="645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1887" r="-200529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532" t="-1887" r="-101596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99471" t="-1887" r="-1058" b="-401887"/>
                          </a:stretch>
                        </a:blipFill>
                      </a:tcPr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/>
                            <a:t>B</a:t>
                          </a:r>
                          <a:endParaRPr lang="en-US" sz="3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361677"/>
                  </p:ext>
                </p:extLst>
              </p:nvPr>
            </p:nvGraphicFramePr>
            <p:xfrm>
              <a:off x="10214199" y="18639301"/>
              <a:ext cx="3042204" cy="291743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4068"/>
                    <a:gridCol w="1014068"/>
                    <a:gridCol w="1014068"/>
                  </a:tblGrid>
                  <a:tr h="61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361677"/>
                  </p:ext>
                </p:extLst>
              </p:nvPr>
            </p:nvGraphicFramePr>
            <p:xfrm>
              <a:off x="11576092" y="19571265"/>
              <a:ext cx="3447831" cy="306330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149277"/>
                    <a:gridCol w="1149277"/>
                    <a:gridCol w="1149277"/>
                  </a:tblGrid>
                  <a:tr h="645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t="-1887" r="-2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0000" t="-1887" r="-1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0000" t="-1887" r="-1058" b="-401887"/>
                          </a:stretch>
                        </a:blipFill>
                      </a:tcPr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3933265" y="18566728"/>
            <a:ext cx="6118412" cy="2855027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3000" dirty="0"/>
              <a:t>One of these two problems has a solution, a configuration of players that satisfies every player’s constraints. The other has no such configuration– those players will keep running forever (or until dinner time).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7782" y="21827741"/>
                <a:ext cx="13374219" cy="2578029"/>
              </a:xfrm>
              <a:prstGeom prst="rect">
                <a:avLst/>
              </a:prstGeom>
              <a:noFill/>
            </p:spPr>
            <p:txBody>
              <a:bodyPr wrap="square" lIns="84216" tIns="42108" rIns="84216" bIns="42108" rtlCol="0">
                <a:spAutoFit/>
              </a:bodyPr>
              <a:lstStyle/>
              <a:p>
                <a:r>
                  <a:rPr lang="en-US" sz="4600" dirty="0"/>
                  <a:t>How can we tell whether a game has a solution?</a:t>
                </a:r>
              </a:p>
              <a:p>
                <a:pPr marL="421081" indent="-421081">
                  <a:buFont typeface="Arial" panose="020B0604020202020204" pitchFamily="34" charset="0"/>
                  <a:buChar char="•"/>
                </a:pPr>
                <a:r>
                  <a:rPr lang="en-US" sz="2900" dirty="0"/>
                  <a:t>Idea: Try all the orderings! </a:t>
                </a:r>
              </a:p>
              <a:p>
                <a:r>
                  <a:rPr lang="en-US" sz="2900" dirty="0"/>
                  <a:t>How long would this take? With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dirty="0"/>
                  <a:t> players, there are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900" dirty="0"/>
                  <a:t> permutations, so it could take that many steps. This is too slow: if we could check 1000 permutations each second, solving a 20 player game would take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7.71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900" dirty="0"/>
                  <a:t> years. We need a better idea.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6" y="22919128"/>
                <a:ext cx="15157448" cy="2893100"/>
              </a:xfrm>
              <a:prstGeom prst="rect">
                <a:avLst/>
              </a:prstGeom>
              <a:blipFill rotWithShape="0">
                <a:blip r:embed="rId10"/>
                <a:stretch>
                  <a:fillRect l="-1931" t="-5063" r="-322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3" name="Group 2072"/>
          <p:cNvGrpSpPr/>
          <p:nvPr/>
        </p:nvGrpSpPr>
        <p:grpSpPr>
          <a:xfrm rot="20977335">
            <a:off x="1331913" y="25336419"/>
            <a:ext cx="3934533" cy="2073998"/>
            <a:chOff x="4800119" y="27509024"/>
            <a:chExt cx="4764563" cy="2179816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6229794" y="28593660"/>
              <a:ext cx="781090" cy="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072" name="Group 2071"/>
            <p:cNvGrpSpPr/>
            <p:nvPr/>
          </p:nvGrpSpPr>
          <p:grpSpPr>
            <a:xfrm>
              <a:off x="4800119" y="27509024"/>
              <a:ext cx="4764563" cy="2179816"/>
              <a:chOff x="4800119" y="27509024"/>
              <a:chExt cx="4764563" cy="2179816"/>
            </a:xfrm>
          </p:grpSpPr>
          <p:sp>
            <p:nvSpPr>
              <p:cNvPr id="102" name="Oval 101"/>
              <p:cNvSpPr/>
              <p:nvPr/>
            </p:nvSpPr>
            <p:spPr>
              <a:xfrm rot="622665">
                <a:off x="8870591" y="28246614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1</a:t>
                </a:r>
                <a:endParaRPr lang="en-US" sz="4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622665">
                <a:off x="7746469" y="27509025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5</a:t>
                </a:r>
              </a:p>
            </p:txBody>
          </p:sp>
          <p:sp>
            <p:nvSpPr>
              <p:cNvPr id="104" name="Oval 103"/>
              <p:cNvSpPr/>
              <p:nvPr/>
            </p:nvSpPr>
            <p:spPr>
              <a:xfrm rot="622665">
                <a:off x="7746469" y="28994749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2</a:t>
                </a:r>
              </a:p>
            </p:txBody>
          </p:sp>
          <p:sp>
            <p:nvSpPr>
              <p:cNvPr id="105" name="Oval 104"/>
              <p:cNvSpPr/>
              <p:nvPr/>
            </p:nvSpPr>
            <p:spPr>
              <a:xfrm rot="622665">
                <a:off x="6275300" y="27509025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4</a:t>
                </a:r>
                <a:endParaRPr lang="en-US" sz="4100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622665">
                <a:off x="6275300" y="28994749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3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 rot="622665">
                <a:off x="4800119" y="27509024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6</a:t>
                </a:r>
              </a:p>
            </p:txBody>
          </p:sp>
          <p:cxnSp>
            <p:nvCxnSpPr>
              <p:cNvPr id="2051" name="Straight Connector 2050"/>
              <p:cNvCxnSpPr>
                <a:endCxn id="105" idx="2"/>
              </p:cNvCxnSpPr>
              <p:nvPr/>
            </p:nvCxnSpPr>
            <p:spPr>
              <a:xfrm rot="622665" flipV="1">
                <a:off x="5505049" y="27731496"/>
                <a:ext cx="770083" cy="126307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965379" y="27856761"/>
                <a:ext cx="781090" cy="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965379" y="29341793"/>
                <a:ext cx="781090" cy="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7702969" y="28604204"/>
                <a:ext cx="781090" cy="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03" idx="6"/>
                <a:endCxn id="102" idx="1"/>
              </p:cNvCxnSpPr>
              <p:nvPr/>
            </p:nvCxnSpPr>
            <p:spPr>
              <a:xfrm rot="622665">
                <a:off x="8404592" y="27974515"/>
                <a:ext cx="646156" cy="27762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02" idx="3"/>
                <a:endCxn id="104" idx="7"/>
              </p:cNvCxnSpPr>
              <p:nvPr/>
            </p:nvCxnSpPr>
            <p:spPr>
              <a:xfrm rot="622665" flipH="1">
                <a:off x="8415491" y="28743930"/>
                <a:ext cx="480169" cy="447595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55574" y="27697300"/>
                <a:ext cx="6607947" cy="1423866"/>
              </a:xfrm>
              <a:prstGeom prst="rect">
                <a:avLst/>
              </a:prstGeom>
              <a:noFill/>
            </p:spPr>
            <p:txBody>
              <a:bodyPr wrap="square" lIns="84216" tIns="42108" rIns="84216" bIns="42108" rtlCol="0">
                <a:spAutoFit/>
              </a:bodyPr>
              <a:lstStyle/>
              <a:p>
                <a:r>
                  <a:rPr lang="en-US" sz="2900" dirty="0"/>
                  <a:t>A </a:t>
                </a:r>
                <a:r>
                  <a:rPr lang="en-US" sz="2900" i="1" dirty="0"/>
                  <a:t>graph</a:t>
                </a:r>
                <a:r>
                  <a:rPr lang="en-US" sz="2900" dirty="0"/>
                  <a:t> is a collection of vertices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900" dirty="0"/>
                  <a:t> together with a collection of edges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900" dirty="0"/>
                  <a:t> that connect pairs of vertices. 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0" y="29082165"/>
                <a:ext cx="7489007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211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6860141" y="28097885"/>
            <a:ext cx="6671601" cy="1423866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2900" dirty="0"/>
              <a:t>A </a:t>
            </a:r>
            <a:r>
              <a:rPr lang="en-US" sz="2900" i="1" dirty="0"/>
              <a:t>path</a:t>
            </a:r>
            <a:r>
              <a:rPr lang="en-US" sz="2900" dirty="0"/>
              <a:t> in a graph is a sequence of vertices in which there is an edge to connect each adjacent pair of vertices.</a:t>
            </a:r>
            <a:endParaRPr lang="en-US" sz="2900" dirty="0"/>
          </a:p>
        </p:txBody>
      </p:sp>
      <p:grpSp>
        <p:nvGrpSpPr>
          <p:cNvPr id="147" name="Group 146"/>
          <p:cNvGrpSpPr/>
          <p:nvPr/>
        </p:nvGrpSpPr>
        <p:grpSpPr>
          <a:xfrm rot="20977335">
            <a:off x="7429692" y="25696904"/>
            <a:ext cx="3934533" cy="2073998"/>
            <a:chOff x="4800119" y="27509024"/>
            <a:chExt cx="4764563" cy="2179816"/>
          </a:xfrm>
        </p:grpSpPr>
        <p:cxnSp>
          <p:nvCxnSpPr>
            <p:cNvPr id="148" name="Straight Connector 147"/>
            <p:cNvCxnSpPr/>
            <p:nvPr/>
          </p:nvCxnSpPr>
          <p:spPr>
            <a:xfrm rot="5400000">
              <a:off x="6229794" y="28593660"/>
              <a:ext cx="781090" cy="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4800119" y="27509024"/>
              <a:ext cx="4764563" cy="2179816"/>
              <a:chOff x="4800119" y="27509024"/>
              <a:chExt cx="4764563" cy="2179816"/>
            </a:xfrm>
          </p:grpSpPr>
          <p:sp>
            <p:nvSpPr>
              <p:cNvPr id="150" name="Oval 149"/>
              <p:cNvSpPr/>
              <p:nvPr/>
            </p:nvSpPr>
            <p:spPr>
              <a:xfrm rot="622665">
                <a:off x="8870591" y="28246614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1</a:t>
                </a:r>
                <a:endParaRPr lang="en-US" sz="41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622665">
                <a:off x="7746469" y="27509025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5</a:t>
                </a:r>
              </a:p>
            </p:txBody>
          </p:sp>
          <p:sp>
            <p:nvSpPr>
              <p:cNvPr id="152" name="Oval 151"/>
              <p:cNvSpPr/>
              <p:nvPr/>
            </p:nvSpPr>
            <p:spPr>
              <a:xfrm rot="622665">
                <a:off x="7746469" y="28994749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2</a:t>
                </a:r>
              </a:p>
            </p:txBody>
          </p:sp>
          <p:sp>
            <p:nvSpPr>
              <p:cNvPr id="153" name="Oval 152"/>
              <p:cNvSpPr/>
              <p:nvPr/>
            </p:nvSpPr>
            <p:spPr>
              <a:xfrm rot="622665">
                <a:off x="6275300" y="27509025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4</a:t>
                </a:r>
                <a:endParaRPr lang="en-US" sz="4100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 rot="622665">
                <a:off x="6275300" y="28994749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3</a:t>
                </a:r>
              </a:p>
            </p:txBody>
          </p:sp>
          <p:sp>
            <p:nvSpPr>
              <p:cNvPr id="155" name="Oval 154"/>
              <p:cNvSpPr/>
              <p:nvPr/>
            </p:nvSpPr>
            <p:spPr>
              <a:xfrm rot="622665">
                <a:off x="4800119" y="27509024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6</a:t>
                </a:r>
              </a:p>
            </p:txBody>
          </p:sp>
          <p:cxnSp>
            <p:nvCxnSpPr>
              <p:cNvPr id="156" name="Straight Connector 155"/>
              <p:cNvCxnSpPr>
                <a:endCxn id="153" idx="2"/>
              </p:cNvCxnSpPr>
              <p:nvPr/>
            </p:nvCxnSpPr>
            <p:spPr>
              <a:xfrm rot="622665" flipV="1">
                <a:off x="5502909" y="27731314"/>
                <a:ext cx="770083" cy="148567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965379" y="27856761"/>
                <a:ext cx="781090" cy="1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6965379" y="29341793"/>
                <a:ext cx="781090" cy="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7702969" y="28604204"/>
                <a:ext cx="781090" cy="1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51" idx="6"/>
                <a:endCxn id="150" idx="1"/>
              </p:cNvCxnSpPr>
              <p:nvPr/>
            </p:nvCxnSpPr>
            <p:spPr>
              <a:xfrm rot="622665">
                <a:off x="8404592" y="27974515"/>
                <a:ext cx="646156" cy="27762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50" idx="3"/>
                <a:endCxn id="152" idx="7"/>
              </p:cNvCxnSpPr>
              <p:nvPr/>
            </p:nvCxnSpPr>
            <p:spPr>
              <a:xfrm rot="622665" flipH="1">
                <a:off x="8415491" y="28743930"/>
                <a:ext cx="480169" cy="447595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TextBox 163"/>
          <p:cNvSpPr txBox="1"/>
          <p:nvPr/>
        </p:nvSpPr>
        <p:spPr>
          <a:xfrm>
            <a:off x="234188" y="31800278"/>
            <a:ext cx="6607947" cy="1423866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2900" dirty="0"/>
              <a:t>A </a:t>
            </a:r>
            <a:r>
              <a:rPr lang="en-US" sz="2900" i="1" dirty="0"/>
              <a:t>directed graph</a:t>
            </a:r>
            <a:r>
              <a:rPr lang="en-US" sz="2900" dirty="0"/>
              <a:t>, or digraph, is a graph whose edges have a direction associated with them.</a:t>
            </a:r>
            <a:endParaRPr lang="en-US" sz="2900" dirty="0"/>
          </a:p>
        </p:txBody>
      </p:sp>
      <p:grpSp>
        <p:nvGrpSpPr>
          <p:cNvPr id="165" name="Group 164"/>
          <p:cNvGrpSpPr/>
          <p:nvPr/>
        </p:nvGrpSpPr>
        <p:grpSpPr>
          <a:xfrm rot="20977335">
            <a:off x="1590821" y="29440586"/>
            <a:ext cx="3934533" cy="2073998"/>
            <a:chOff x="4800119" y="27509024"/>
            <a:chExt cx="4764563" cy="2179816"/>
          </a:xfrm>
        </p:grpSpPr>
        <p:cxnSp>
          <p:nvCxnSpPr>
            <p:cNvPr id="166" name="Straight Connector 165"/>
            <p:cNvCxnSpPr/>
            <p:nvPr/>
          </p:nvCxnSpPr>
          <p:spPr>
            <a:xfrm rot="5400000">
              <a:off x="6229794" y="28593660"/>
              <a:ext cx="781090" cy="1"/>
            </a:xfrm>
            <a:prstGeom prst="line">
              <a:avLst/>
            </a:prstGeom>
            <a:ln>
              <a:head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4800119" y="27509024"/>
              <a:ext cx="4764563" cy="2179816"/>
              <a:chOff x="4800119" y="27509024"/>
              <a:chExt cx="4764563" cy="2179816"/>
            </a:xfrm>
          </p:grpSpPr>
          <p:sp>
            <p:nvSpPr>
              <p:cNvPr id="168" name="Oval 167"/>
              <p:cNvSpPr/>
              <p:nvPr/>
            </p:nvSpPr>
            <p:spPr>
              <a:xfrm rot="622665">
                <a:off x="8870591" y="28246614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1</a:t>
                </a:r>
                <a:endParaRPr lang="en-US" sz="41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622665">
                <a:off x="7746469" y="27509025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5</a:t>
                </a:r>
              </a:p>
            </p:txBody>
          </p:sp>
          <p:sp>
            <p:nvSpPr>
              <p:cNvPr id="170" name="Oval 169"/>
              <p:cNvSpPr/>
              <p:nvPr/>
            </p:nvSpPr>
            <p:spPr>
              <a:xfrm rot="622665">
                <a:off x="7746469" y="28994749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2</a:t>
                </a:r>
              </a:p>
            </p:txBody>
          </p:sp>
          <p:sp>
            <p:nvSpPr>
              <p:cNvPr id="171" name="Oval 170"/>
              <p:cNvSpPr/>
              <p:nvPr/>
            </p:nvSpPr>
            <p:spPr>
              <a:xfrm rot="622665">
                <a:off x="6275300" y="27509025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4</a:t>
                </a:r>
                <a:endParaRPr lang="en-US" sz="4100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622665">
                <a:off x="6275300" y="28994749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3</a:t>
                </a:r>
              </a:p>
            </p:txBody>
          </p:sp>
          <p:sp>
            <p:nvSpPr>
              <p:cNvPr id="173" name="Oval 172"/>
              <p:cNvSpPr/>
              <p:nvPr/>
            </p:nvSpPr>
            <p:spPr>
              <a:xfrm rot="622665">
                <a:off x="4800119" y="27509024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6</a:t>
                </a:r>
              </a:p>
            </p:txBody>
          </p:sp>
          <p:cxnSp>
            <p:nvCxnSpPr>
              <p:cNvPr id="174" name="Straight Connector 173"/>
              <p:cNvCxnSpPr>
                <a:endCxn id="171" idx="2"/>
              </p:cNvCxnSpPr>
              <p:nvPr/>
            </p:nvCxnSpPr>
            <p:spPr>
              <a:xfrm rot="622665" flipV="1">
                <a:off x="5494530" y="27730601"/>
                <a:ext cx="783357" cy="98780"/>
              </a:xfrm>
              <a:prstGeom prst="line">
                <a:avLst/>
              </a:prstGeom>
              <a:ln>
                <a:head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965379" y="27856761"/>
                <a:ext cx="781090" cy="1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6965379" y="29341793"/>
                <a:ext cx="781090" cy="1"/>
              </a:xfrm>
              <a:prstGeom prst="line">
                <a:avLst/>
              </a:prstGeom>
              <a:ln>
                <a:head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7702969" y="28604204"/>
                <a:ext cx="781090" cy="1"/>
              </a:xfrm>
              <a:prstGeom prst="line">
                <a:avLst/>
              </a:prstGeom>
              <a:ln>
                <a:headEnd type="triangle" w="lg" len="lg"/>
                <a:tailEnd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69" idx="6"/>
                <a:endCxn id="168" idx="1"/>
              </p:cNvCxnSpPr>
              <p:nvPr/>
            </p:nvCxnSpPr>
            <p:spPr>
              <a:xfrm rot="622665">
                <a:off x="8404592" y="27974515"/>
                <a:ext cx="646156" cy="277628"/>
              </a:xfrm>
              <a:prstGeom prst="line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68" idx="3"/>
                <a:endCxn id="170" idx="7"/>
              </p:cNvCxnSpPr>
              <p:nvPr/>
            </p:nvCxnSpPr>
            <p:spPr>
              <a:xfrm rot="622665" flipH="1">
                <a:off x="8415491" y="28743930"/>
                <a:ext cx="480169" cy="447595"/>
              </a:xfrm>
              <a:prstGeom prst="line">
                <a:avLst/>
              </a:prstGeom>
              <a:ln>
                <a:headEnd type="none"/>
                <a:tail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6874140" y="32146384"/>
            <a:ext cx="6671601" cy="977590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2900" dirty="0"/>
              <a:t>A </a:t>
            </a:r>
            <a:r>
              <a:rPr lang="en-US" sz="2900" i="1" dirty="0"/>
              <a:t>cycle </a:t>
            </a:r>
            <a:r>
              <a:rPr lang="en-US" sz="2900" dirty="0"/>
              <a:t>in a digraph is a path which starts and ends at the same vertex.</a:t>
            </a:r>
            <a:endParaRPr lang="en-US" sz="2900" dirty="0"/>
          </a:p>
        </p:txBody>
      </p:sp>
      <p:grpSp>
        <p:nvGrpSpPr>
          <p:cNvPr id="186" name="Group 185"/>
          <p:cNvGrpSpPr/>
          <p:nvPr/>
        </p:nvGrpSpPr>
        <p:grpSpPr>
          <a:xfrm rot="20977335">
            <a:off x="7774361" y="29924124"/>
            <a:ext cx="3934533" cy="2073998"/>
            <a:chOff x="4800119" y="27509024"/>
            <a:chExt cx="4764563" cy="2179816"/>
          </a:xfrm>
        </p:grpSpPr>
        <p:cxnSp>
          <p:nvCxnSpPr>
            <p:cNvPr id="187" name="Straight Connector 186"/>
            <p:cNvCxnSpPr/>
            <p:nvPr/>
          </p:nvCxnSpPr>
          <p:spPr>
            <a:xfrm rot="5400000">
              <a:off x="6229794" y="28593660"/>
              <a:ext cx="781090" cy="1"/>
            </a:xfrm>
            <a:prstGeom prst="line">
              <a:avLst/>
            </a:prstGeom>
            <a:ln>
              <a:head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88" name="Group 187"/>
            <p:cNvGrpSpPr/>
            <p:nvPr/>
          </p:nvGrpSpPr>
          <p:grpSpPr>
            <a:xfrm>
              <a:off x="4800119" y="27509024"/>
              <a:ext cx="4764563" cy="2179816"/>
              <a:chOff x="4800119" y="27509024"/>
              <a:chExt cx="4764563" cy="2179816"/>
            </a:xfrm>
          </p:grpSpPr>
          <p:sp>
            <p:nvSpPr>
              <p:cNvPr id="189" name="Oval 188"/>
              <p:cNvSpPr/>
              <p:nvPr/>
            </p:nvSpPr>
            <p:spPr>
              <a:xfrm rot="622665">
                <a:off x="8870591" y="28246614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1</a:t>
                </a:r>
                <a:endParaRPr lang="en-US" sz="41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622665">
                <a:off x="7746469" y="27509025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5</a:t>
                </a:r>
              </a:p>
            </p:txBody>
          </p:sp>
          <p:sp>
            <p:nvSpPr>
              <p:cNvPr id="191" name="Oval 190"/>
              <p:cNvSpPr/>
              <p:nvPr/>
            </p:nvSpPr>
            <p:spPr>
              <a:xfrm rot="622665">
                <a:off x="7746469" y="28994749"/>
                <a:ext cx="694091" cy="69409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2</a:t>
                </a:r>
              </a:p>
            </p:txBody>
          </p:sp>
          <p:sp>
            <p:nvSpPr>
              <p:cNvPr id="192" name="Oval 191"/>
              <p:cNvSpPr/>
              <p:nvPr/>
            </p:nvSpPr>
            <p:spPr>
              <a:xfrm rot="622665">
                <a:off x="6275300" y="27509025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4</a:t>
                </a:r>
                <a:endParaRPr lang="en-US" sz="4100" dirty="0"/>
              </a:p>
            </p:txBody>
          </p:sp>
          <p:sp>
            <p:nvSpPr>
              <p:cNvPr id="193" name="Oval 192"/>
              <p:cNvSpPr/>
              <p:nvPr/>
            </p:nvSpPr>
            <p:spPr>
              <a:xfrm rot="622665">
                <a:off x="6275300" y="28994749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3</a:t>
                </a:r>
              </a:p>
            </p:txBody>
          </p:sp>
          <p:sp>
            <p:nvSpPr>
              <p:cNvPr id="194" name="Oval 193"/>
              <p:cNvSpPr/>
              <p:nvPr/>
            </p:nvSpPr>
            <p:spPr>
              <a:xfrm rot="622665">
                <a:off x="4800119" y="27509024"/>
                <a:ext cx="694091" cy="6940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100" dirty="0"/>
                  <a:t>6</a:t>
                </a:r>
              </a:p>
            </p:txBody>
          </p:sp>
          <p:cxnSp>
            <p:nvCxnSpPr>
              <p:cNvPr id="195" name="Straight Connector 194"/>
              <p:cNvCxnSpPr>
                <a:endCxn id="192" idx="2"/>
              </p:cNvCxnSpPr>
              <p:nvPr/>
            </p:nvCxnSpPr>
            <p:spPr>
              <a:xfrm rot="622665" flipV="1">
                <a:off x="5494530" y="27730601"/>
                <a:ext cx="783357" cy="98780"/>
              </a:xfrm>
              <a:prstGeom prst="line">
                <a:avLst/>
              </a:prstGeom>
              <a:ln>
                <a:head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6965379" y="27856761"/>
                <a:ext cx="781090" cy="1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6965379" y="29341793"/>
                <a:ext cx="781090" cy="1"/>
              </a:xfrm>
              <a:prstGeom prst="line">
                <a:avLst/>
              </a:prstGeom>
              <a:ln>
                <a:headEnd type="triangle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7702969" y="28604204"/>
                <a:ext cx="781090" cy="1"/>
              </a:xfrm>
              <a:prstGeom prst="line">
                <a:avLst/>
              </a:prstGeom>
              <a:ln>
                <a:headEnd type="triangle" w="lg" len="lg"/>
                <a:tailEnd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90" idx="6"/>
                <a:endCxn id="189" idx="1"/>
              </p:cNvCxnSpPr>
              <p:nvPr/>
            </p:nvCxnSpPr>
            <p:spPr>
              <a:xfrm rot="622665">
                <a:off x="8404592" y="27974515"/>
                <a:ext cx="646156" cy="277628"/>
              </a:xfrm>
              <a:prstGeom prst="line">
                <a:avLst/>
              </a:prstGeom>
              <a:ln>
                <a:headEnd type="none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89" idx="3"/>
                <a:endCxn id="191" idx="7"/>
              </p:cNvCxnSpPr>
              <p:nvPr/>
            </p:nvCxnSpPr>
            <p:spPr>
              <a:xfrm rot="622665" flipH="1">
                <a:off x="8415491" y="28743930"/>
                <a:ext cx="480169" cy="447595"/>
              </a:xfrm>
              <a:prstGeom prst="line">
                <a:avLst/>
              </a:prstGeom>
              <a:ln>
                <a:headEnd type="none"/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Box 200"/>
          <p:cNvSpPr txBox="1"/>
          <p:nvPr/>
        </p:nvSpPr>
        <p:spPr>
          <a:xfrm>
            <a:off x="232872" y="35262533"/>
            <a:ext cx="6607947" cy="977590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2900" dirty="0"/>
              <a:t>A </a:t>
            </a:r>
            <a:r>
              <a:rPr lang="en-US" sz="2900" i="1" dirty="0"/>
              <a:t>directed acyclic graph</a:t>
            </a:r>
            <a:r>
              <a:rPr lang="en-US" sz="2900" dirty="0"/>
              <a:t>, or DAG, is a digraph with no cycles.</a:t>
            </a:r>
            <a:endParaRPr lang="en-US" sz="2900" dirty="0"/>
          </a:p>
        </p:txBody>
      </p:sp>
      <p:grpSp>
        <p:nvGrpSpPr>
          <p:cNvPr id="204" name="Group 203"/>
          <p:cNvGrpSpPr/>
          <p:nvPr/>
        </p:nvGrpSpPr>
        <p:grpSpPr>
          <a:xfrm rot="20977335">
            <a:off x="1218612" y="33244486"/>
            <a:ext cx="3711413" cy="1912237"/>
            <a:chOff x="4735243" y="27055415"/>
            <a:chExt cx="4494374" cy="2009802"/>
          </a:xfrm>
        </p:grpSpPr>
        <p:sp>
          <p:nvSpPr>
            <p:cNvPr id="205" name="Oval 204"/>
            <p:cNvSpPr/>
            <p:nvPr/>
          </p:nvSpPr>
          <p:spPr>
            <a:xfrm rot="622665">
              <a:off x="8535526" y="27695965"/>
              <a:ext cx="694091" cy="694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/>
                <a:t>1</a:t>
              </a:r>
              <a:endParaRPr lang="en-US" sz="4100" dirty="0"/>
            </a:p>
          </p:txBody>
        </p:sp>
        <p:sp>
          <p:nvSpPr>
            <p:cNvPr id="206" name="Oval 205"/>
            <p:cNvSpPr/>
            <p:nvPr/>
          </p:nvSpPr>
          <p:spPr>
            <a:xfrm rot="622665">
              <a:off x="7353505" y="28287490"/>
              <a:ext cx="694091" cy="694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/>
                <a:t>5</a:t>
              </a:r>
            </a:p>
          </p:txBody>
        </p:sp>
        <p:sp>
          <p:nvSpPr>
            <p:cNvPr id="207" name="Oval 206"/>
            <p:cNvSpPr/>
            <p:nvPr/>
          </p:nvSpPr>
          <p:spPr>
            <a:xfrm rot="622665">
              <a:off x="6300626" y="27287092"/>
              <a:ext cx="694091" cy="694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/>
                <a:t>2</a:t>
              </a:r>
            </a:p>
          </p:txBody>
        </p:sp>
        <p:sp>
          <p:nvSpPr>
            <p:cNvPr id="208" name="Oval 207"/>
            <p:cNvSpPr/>
            <p:nvPr/>
          </p:nvSpPr>
          <p:spPr>
            <a:xfrm rot="622665">
              <a:off x="6085658" y="28371126"/>
              <a:ext cx="694091" cy="694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/>
                <a:t>4</a:t>
              </a:r>
              <a:endParaRPr lang="en-US" sz="4100" dirty="0"/>
            </a:p>
          </p:txBody>
        </p:sp>
        <p:sp>
          <p:nvSpPr>
            <p:cNvPr id="209" name="Oval 208"/>
            <p:cNvSpPr/>
            <p:nvPr/>
          </p:nvSpPr>
          <p:spPr>
            <a:xfrm rot="622665">
              <a:off x="4950210" y="27055415"/>
              <a:ext cx="694091" cy="694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/>
                <a:t>3</a:t>
              </a:r>
            </a:p>
          </p:txBody>
        </p:sp>
        <p:sp>
          <p:nvSpPr>
            <p:cNvPr id="210" name="Oval 209"/>
            <p:cNvSpPr/>
            <p:nvPr/>
          </p:nvSpPr>
          <p:spPr>
            <a:xfrm rot="622665">
              <a:off x="4735243" y="28139449"/>
              <a:ext cx="694091" cy="6940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100" dirty="0"/>
                <a:t>6</a:t>
              </a:r>
            </a:p>
          </p:txBody>
        </p:sp>
        <p:cxnSp>
          <p:nvCxnSpPr>
            <p:cNvPr id="211" name="Straight Connector 210"/>
            <p:cNvCxnSpPr>
              <a:stCxn id="210" idx="6"/>
              <a:endCxn id="208" idx="2"/>
            </p:cNvCxnSpPr>
            <p:nvPr/>
          </p:nvCxnSpPr>
          <p:spPr>
            <a:xfrm rot="622665" flipV="1">
              <a:off x="5418105" y="28602333"/>
              <a:ext cx="678782" cy="1"/>
            </a:xfrm>
            <a:prstGeom prst="line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08" idx="6"/>
            </p:cNvCxnSpPr>
            <p:nvPr/>
          </p:nvCxnSpPr>
          <p:spPr>
            <a:xfrm rot="622665" flipV="1">
              <a:off x="6788628" y="28626575"/>
              <a:ext cx="536932" cy="19708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09" idx="6"/>
              <a:endCxn id="207" idx="2"/>
            </p:cNvCxnSpPr>
            <p:nvPr/>
          </p:nvCxnSpPr>
          <p:spPr>
            <a:xfrm rot="622665" flipV="1">
              <a:off x="5633072" y="27518299"/>
              <a:ext cx="678782" cy="1"/>
            </a:xfrm>
            <a:prstGeom prst="line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06" idx="1"/>
              <a:endCxn id="207" idx="5"/>
            </p:cNvCxnSpPr>
            <p:nvPr/>
          </p:nvCxnSpPr>
          <p:spPr>
            <a:xfrm rot="622665" flipH="1" flipV="1">
              <a:off x="6805499" y="27976557"/>
              <a:ext cx="737224" cy="315560"/>
            </a:xfrm>
            <a:prstGeom prst="line">
              <a:avLst/>
            </a:prstGeom>
            <a:ln>
              <a:headEnd type="triangle" w="lg" len="lg"/>
              <a:tailEnd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06" idx="6"/>
              <a:endCxn id="205" idx="3"/>
            </p:cNvCxnSpPr>
            <p:nvPr/>
          </p:nvCxnSpPr>
          <p:spPr>
            <a:xfrm rot="622665" flipV="1">
              <a:off x="8089710" y="28200081"/>
              <a:ext cx="456498" cy="535922"/>
            </a:xfrm>
            <a:prstGeom prst="line">
              <a:avLst/>
            </a:prstGeom>
            <a:ln>
              <a:headEnd type="none"/>
              <a:tailEnd type="triangl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05" idx="2"/>
              <a:endCxn id="207" idx="6"/>
            </p:cNvCxnSpPr>
            <p:nvPr/>
          </p:nvCxnSpPr>
          <p:spPr>
            <a:xfrm rot="622665" flipH="1" flipV="1">
              <a:off x="6973685" y="27826057"/>
              <a:ext cx="1582872" cy="2503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>
            <a:stCxn id="210" idx="7"/>
            <a:endCxn id="207" idx="3"/>
          </p:cNvCxnSpPr>
          <p:nvPr/>
        </p:nvCxnSpPr>
        <p:spPr>
          <a:xfrm flipV="1">
            <a:off x="1801189" y="34088983"/>
            <a:ext cx="730891" cy="582083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6523160" y="34319198"/>
            <a:ext cx="6671601" cy="1870142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2900" dirty="0"/>
              <a:t>A </a:t>
            </a:r>
            <a:r>
              <a:rPr lang="en-US" sz="2900" i="1" dirty="0"/>
              <a:t>topological sort </a:t>
            </a:r>
            <a:r>
              <a:rPr lang="en-US" sz="2900" dirty="0"/>
              <a:t>on a DAG is a linear ordering of its vertices such that each node appears before every node with which it has outbound edges.</a:t>
            </a:r>
            <a:endParaRPr lang="en-US" sz="2900" dirty="0"/>
          </a:p>
        </p:txBody>
      </p:sp>
      <p:sp>
        <p:nvSpPr>
          <p:cNvPr id="2092" name="Rectangle 2091"/>
          <p:cNvSpPr/>
          <p:nvPr/>
        </p:nvSpPr>
        <p:spPr>
          <a:xfrm>
            <a:off x="7519569" y="33204588"/>
            <a:ext cx="3586077" cy="854480"/>
          </a:xfrm>
          <a:prstGeom prst="rect">
            <a:avLst/>
          </a:prstGeom>
          <a:noFill/>
        </p:spPr>
        <p:txBody>
          <a:bodyPr wrap="none" lIns="84216" tIns="42108" rIns="84216" bIns="42108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000" b="1" dirty="0">
                <a:ln/>
                <a:solidFill>
                  <a:schemeClr val="accent4"/>
                </a:solidFill>
              </a:rPr>
              <a:t>&lt;6,4,3,2,5,1&gt;</a:t>
            </a:r>
            <a:endParaRPr lang="en-US" sz="5000" b="1" dirty="0">
              <a:ln/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3" name="TextBox 2092"/>
              <p:cNvSpPr txBox="1"/>
              <p:nvPr/>
            </p:nvSpPr>
            <p:spPr>
              <a:xfrm>
                <a:off x="14088402" y="25649808"/>
                <a:ext cx="13373879" cy="3839912"/>
              </a:xfrm>
              <a:prstGeom prst="rect">
                <a:avLst/>
              </a:prstGeom>
              <a:noFill/>
            </p:spPr>
            <p:txBody>
              <a:bodyPr wrap="square" lIns="84216" tIns="42108" rIns="84216" bIns="42108" rtlCol="0">
                <a:spAutoFit/>
              </a:bodyPr>
              <a:lstStyle/>
              <a:p>
                <a:r>
                  <a:rPr lang="en-US" sz="4100" dirty="0"/>
                  <a:t>Intuition for the algorithm</a:t>
                </a:r>
              </a:p>
              <a:p>
                <a:pPr marL="473716" indent="-473716">
                  <a:buFont typeface="+mj-lt"/>
                  <a:buAutoNum type="arabicPeriod"/>
                </a:pPr>
                <a:r>
                  <a:rPr lang="en-US" sz="2900" dirty="0"/>
                  <a:t>If a permutation of the players satisfies player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900" dirty="0"/>
                  <a:t>’s constraints, then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00" dirty="0"/>
                  <a:t> appear in that order or its reverse.</a:t>
                </a:r>
              </a:p>
              <a:p>
                <a:pPr marL="473716" indent="-473716">
                  <a:buFont typeface="+mj-lt"/>
                  <a:buAutoNum type="arabicPeriod"/>
                </a:pPr>
                <a:r>
                  <a:rPr lang="en-US" sz="2900" dirty="0"/>
                  <a:t>We will build a DAG where a path exists from player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900" dirty="0"/>
                  <a:t> to player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900" dirty="0"/>
                  <a:t> if “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900" dirty="0"/>
                  <a:t> appears to the left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900" dirty="0"/>
                  <a:t> in a solution to the Ninja Assassin </a:t>
                </a:r>
                <a:r>
                  <a:rPr lang="en-US" sz="2900" dirty="0" err="1"/>
                  <a:t>Wonderwall</a:t>
                </a:r>
                <a:r>
                  <a:rPr lang="en-US" sz="2900" dirty="0"/>
                  <a:t> problem”.</a:t>
                </a:r>
              </a:p>
              <a:p>
                <a:pPr marL="473716" indent="-473716">
                  <a:buFont typeface="+mj-lt"/>
                  <a:buAutoNum type="arabicPeriod"/>
                </a:pPr>
                <a:r>
                  <a:rPr lang="en-US" sz="2900" dirty="0"/>
                  <a:t>We construct the edge set of our graph by taking either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00" dirty="0"/>
                  <a:t> or the reverse,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)←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00" dirty="0"/>
                  <a:t> for each player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900" dirty="0"/>
              </a:p>
              <a:p>
                <a:pPr marL="473716" indent="-473716">
                  <a:buFont typeface="+mj-lt"/>
                  <a:buAutoNum type="arabicPeriod"/>
                </a:pPr>
                <a:r>
                  <a:rPr lang="en-US" sz="2900" dirty="0"/>
                  <a:t>If the resulting graph is acyclic, a topological sort will produce a solution.</a:t>
                </a:r>
                <a:endParaRPr lang="en-US" sz="2900" dirty="0"/>
              </a:p>
            </p:txBody>
          </p:sp>
        </mc:Choice>
        <mc:Fallback xmlns="">
          <p:sp>
            <p:nvSpPr>
              <p:cNvPr id="2093" name="TextBox 20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855" y="26932298"/>
                <a:ext cx="15157063" cy="4216539"/>
              </a:xfrm>
              <a:prstGeom prst="rect">
                <a:avLst/>
              </a:prstGeom>
              <a:blipFill rotWithShape="0">
                <a:blip r:embed="rId12"/>
                <a:stretch>
                  <a:fillRect l="-1608" t="-2890" b="-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1" name="Table 2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940171"/>
                  </p:ext>
                </p:extLst>
              </p:nvPr>
            </p:nvGraphicFramePr>
            <p:xfrm>
              <a:off x="14498698" y="29881571"/>
              <a:ext cx="3042204" cy="291743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4068"/>
                    <a:gridCol w="1014068"/>
                    <a:gridCol w="1014068"/>
                  </a:tblGrid>
                  <a:tr h="61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 smtClean="0"/>
                            <a:t>B</a:t>
                          </a:r>
                          <a:endParaRPr lang="en-US" sz="3000" b="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1" name="Table 2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940171"/>
                  </p:ext>
                </p:extLst>
              </p:nvPr>
            </p:nvGraphicFramePr>
            <p:xfrm>
              <a:off x="16431857" y="31375649"/>
              <a:ext cx="3447831" cy="306330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149277"/>
                    <a:gridCol w="1149277"/>
                    <a:gridCol w="1149277"/>
                  </a:tblGrid>
                  <a:tr h="645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t="-1887" r="-2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100000" t="-1887" r="-1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3"/>
                          <a:stretch>
                            <a:fillRect l="-200000" t="-1887" r="-1058" b="-401887"/>
                          </a:stretch>
                        </a:blipFill>
                      </a:tcPr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/>
                            <a:t>B</a:t>
                          </a:r>
                          <a:endParaRPr lang="en-US" sz="3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98" name="Group 2097"/>
          <p:cNvGrpSpPr/>
          <p:nvPr/>
        </p:nvGrpSpPr>
        <p:grpSpPr>
          <a:xfrm>
            <a:off x="15336321" y="30735108"/>
            <a:ext cx="1359520" cy="1804854"/>
            <a:chOff x="17348455" y="26972327"/>
            <a:chExt cx="1540789" cy="1895097"/>
          </a:xfrm>
        </p:grpSpPr>
        <p:sp>
          <p:nvSpPr>
            <p:cNvPr id="2097" name="Right Arrow 2096"/>
            <p:cNvSpPr/>
            <p:nvPr/>
          </p:nvSpPr>
          <p:spPr>
            <a:xfrm>
              <a:off x="17348455" y="26972327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ight Arrow 276"/>
            <p:cNvSpPr/>
            <p:nvPr/>
          </p:nvSpPr>
          <p:spPr>
            <a:xfrm>
              <a:off x="18500662" y="26972327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ight Arrow 277"/>
            <p:cNvSpPr/>
            <p:nvPr/>
          </p:nvSpPr>
          <p:spPr>
            <a:xfrm>
              <a:off x="17348455" y="27559576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ight Arrow 278"/>
            <p:cNvSpPr/>
            <p:nvPr/>
          </p:nvSpPr>
          <p:spPr>
            <a:xfrm>
              <a:off x="18500662" y="27559576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ight Arrow 279"/>
            <p:cNvSpPr/>
            <p:nvPr/>
          </p:nvSpPr>
          <p:spPr>
            <a:xfrm>
              <a:off x="17348455" y="28146825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ight Arrow 280"/>
            <p:cNvSpPr/>
            <p:nvPr/>
          </p:nvSpPr>
          <p:spPr>
            <a:xfrm>
              <a:off x="18500662" y="28146825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ight Arrow 281"/>
            <p:cNvSpPr/>
            <p:nvPr/>
          </p:nvSpPr>
          <p:spPr>
            <a:xfrm>
              <a:off x="17348455" y="28734074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ight Arrow 282"/>
            <p:cNvSpPr/>
            <p:nvPr/>
          </p:nvSpPr>
          <p:spPr>
            <a:xfrm>
              <a:off x="18500662" y="28734074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Oval 285"/>
          <p:cNvSpPr/>
          <p:nvPr/>
        </p:nvSpPr>
        <p:spPr>
          <a:xfrm>
            <a:off x="14705240" y="33679067"/>
            <a:ext cx="532921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A</a:t>
            </a:r>
            <a:endParaRPr lang="en-US" sz="3700" dirty="0"/>
          </a:p>
        </p:txBody>
      </p:sp>
      <p:sp>
        <p:nvSpPr>
          <p:cNvPr id="287" name="Oval 286"/>
          <p:cNvSpPr/>
          <p:nvPr/>
        </p:nvSpPr>
        <p:spPr>
          <a:xfrm>
            <a:off x="15552543" y="33422407"/>
            <a:ext cx="532921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sp>
        <p:nvSpPr>
          <p:cNvPr id="288" name="Oval 287"/>
          <p:cNvSpPr/>
          <p:nvPr/>
        </p:nvSpPr>
        <p:spPr>
          <a:xfrm>
            <a:off x="16469468" y="33910199"/>
            <a:ext cx="532921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sp>
        <p:nvSpPr>
          <p:cNvPr id="289" name="Oval 288"/>
          <p:cNvSpPr/>
          <p:nvPr/>
        </p:nvSpPr>
        <p:spPr>
          <a:xfrm>
            <a:off x="16508745" y="32972247"/>
            <a:ext cx="532921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2103" name="Straight Arrow Connector 2102"/>
          <p:cNvCxnSpPr>
            <a:stCxn id="286" idx="7"/>
            <a:endCxn id="287" idx="2"/>
          </p:cNvCxnSpPr>
          <p:nvPr/>
        </p:nvCxnSpPr>
        <p:spPr>
          <a:xfrm flipV="1">
            <a:off x="15160116" y="33710015"/>
            <a:ext cx="392426" cy="532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Arrow Connector 2104"/>
          <p:cNvCxnSpPr>
            <a:stCxn id="287" idx="3"/>
            <a:endCxn id="286" idx="6"/>
          </p:cNvCxnSpPr>
          <p:nvPr/>
        </p:nvCxnSpPr>
        <p:spPr>
          <a:xfrm flipH="1">
            <a:off x="15238161" y="33913385"/>
            <a:ext cx="392426" cy="532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Arrow Connector 2106"/>
          <p:cNvCxnSpPr>
            <a:stCxn id="288" idx="2"/>
            <a:endCxn id="287" idx="5"/>
          </p:cNvCxnSpPr>
          <p:nvPr/>
        </p:nvCxnSpPr>
        <p:spPr>
          <a:xfrm flipH="1" flipV="1">
            <a:off x="16007420" y="33913384"/>
            <a:ext cx="462049" cy="284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Arrow Connector 2108"/>
          <p:cNvCxnSpPr>
            <a:stCxn id="287" idx="6"/>
            <a:endCxn id="288" idx="1"/>
          </p:cNvCxnSpPr>
          <p:nvPr/>
        </p:nvCxnSpPr>
        <p:spPr>
          <a:xfrm>
            <a:off x="16085464" y="33710014"/>
            <a:ext cx="462049" cy="284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11" name="Straight Arrow Connector 2110"/>
          <p:cNvCxnSpPr>
            <a:stCxn id="288" idx="0"/>
            <a:endCxn id="289" idx="4"/>
          </p:cNvCxnSpPr>
          <p:nvPr/>
        </p:nvCxnSpPr>
        <p:spPr>
          <a:xfrm flipV="1">
            <a:off x="16735929" y="33547462"/>
            <a:ext cx="39276" cy="3627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89" idx="2"/>
            <a:endCxn id="287" idx="7"/>
          </p:cNvCxnSpPr>
          <p:nvPr/>
        </p:nvCxnSpPr>
        <p:spPr>
          <a:xfrm flipH="1">
            <a:off x="16007419" y="33259855"/>
            <a:ext cx="501325" cy="2467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" name="Table 3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330211"/>
                  </p:ext>
                </p:extLst>
              </p:nvPr>
            </p:nvGraphicFramePr>
            <p:xfrm>
              <a:off x="18731094" y="29867368"/>
              <a:ext cx="3042204" cy="291743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4068"/>
                    <a:gridCol w="1014068"/>
                    <a:gridCol w="1014068"/>
                  </a:tblGrid>
                  <a:tr h="61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 smtClean="0"/>
                            <a:t>B</a:t>
                          </a:r>
                          <a:endParaRPr lang="en-US" sz="3000" b="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9" name="Table 30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330211"/>
                  </p:ext>
                </p:extLst>
              </p:nvPr>
            </p:nvGraphicFramePr>
            <p:xfrm>
              <a:off x="21228573" y="31360736"/>
              <a:ext cx="3447831" cy="306330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149277"/>
                    <a:gridCol w="1149277"/>
                    <a:gridCol w="1149277"/>
                  </a:tblGrid>
                  <a:tr h="645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t="-1887" r="-2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00532" t="-1887" r="-10212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99471" t="-1887" r="-1587" b="-401887"/>
                          </a:stretch>
                        </a:blipFill>
                      </a:tcPr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/>
                            <a:t>B</a:t>
                          </a:r>
                          <a:endParaRPr lang="en-US" sz="3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10" name="Group 309"/>
          <p:cNvGrpSpPr/>
          <p:nvPr/>
        </p:nvGrpSpPr>
        <p:grpSpPr>
          <a:xfrm>
            <a:off x="19533101" y="30742417"/>
            <a:ext cx="1472166" cy="1804854"/>
            <a:chOff x="17348455" y="26972327"/>
            <a:chExt cx="1540789" cy="1895097"/>
          </a:xfrm>
        </p:grpSpPr>
        <p:sp>
          <p:nvSpPr>
            <p:cNvPr id="311" name="Right Arrow 310"/>
            <p:cNvSpPr/>
            <p:nvPr/>
          </p:nvSpPr>
          <p:spPr>
            <a:xfrm>
              <a:off x="17348455" y="26972327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ght Arrow 311"/>
            <p:cNvSpPr/>
            <p:nvPr/>
          </p:nvSpPr>
          <p:spPr>
            <a:xfrm>
              <a:off x="18500662" y="26972327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ight Arrow 312"/>
            <p:cNvSpPr/>
            <p:nvPr/>
          </p:nvSpPr>
          <p:spPr>
            <a:xfrm>
              <a:off x="17348455" y="27559576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ight Arrow 313"/>
            <p:cNvSpPr/>
            <p:nvPr/>
          </p:nvSpPr>
          <p:spPr>
            <a:xfrm>
              <a:off x="18500662" y="27559576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ight Arrow 314"/>
            <p:cNvSpPr/>
            <p:nvPr/>
          </p:nvSpPr>
          <p:spPr>
            <a:xfrm>
              <a:off x="17348455" y="28146825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ight Arrow 315"/>
            <p:cNvSpPr/>
            <p:nvPr/>
          </p:nvSpPr>
          <p:spPr>
            <a:xfrm>
              <a:off x="18500662" y="28146825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ight Arrow 316"/>
            <p:cNvSpPr/>
            <p:nvPr/>
          </p:nvSpPr>
          <p:spPr>
            <a:xfrm rot="10800000">
              <a:off x="17348455" y="28734074"/>
              <a:ext cx="388582" cy="13335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ight Arrow 317"/>
            <p:cNvSpPr/>
            <p:nvPr/>
          </p:nvSpPr>
          <p:spPr>
            <a:xfrm rot="10800000">
              <a:off x="18500662" y="28734074"/>
              <a:ext cx="388582" cy="13335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Oval 318"/>
          <p:cNvSpPr/>
          <p:nvPr/>
        </p:nvSpPr>
        <p:spPr>
          <a:xfrm>
            <a:off x="18936264" y="33686375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A</a:t>
            </a:r>
            <a:endParaRPr lang="en-US" sz="3700" dirty="0"/>
          </a:p>
        </p:txBody>
      </p:sp>
      <p:sp>
        <p:nvSpPr>
          <p:cNvPr id="320" name="Oval 319"/>
          <p:cNvSpPr/>
          <p:nvPr/>
        </p:nvSpPr>
        <p:spPr>
          <a:xfrm>
            <a:off x="19783567" y="33429715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sp>
        <p:nvSpPr>
          <p:cNvPr id="321" name="Oval 320"/>
          <p:cNvSpPr/>
          <p:nvPr/>
        </p:nvSpPr>
        <p:spPr>
          <a:xfrm>
            <a:off x="20700493" y="33917508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sp>
        <p:nvSpPr>
          <p:cNvPr id="322" name="Oval 321"/>
          <p:cNvSpPr/>
          <p:nvPr/>
        </p:nvSpPr>
        <p:spPr>
          <a:xfrm>
            <a:off x="20739769" y="32979555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23" name="Straight Arrow Connector 322"/>
          <p:cNvCxnSpPr>
            <a:stCxn id="319" idx="7"/>
            <a:endCxn id="320" idx="2"/>
          </p:cNvCxnSpPr>
          <p:nvPr/>
        </p:nvCxnSpPr>
        <p:spPr>
          <a:xfrm flipV="1">
            <a:off x="19427056" y="33717324"/>
            <a:ext cx="358285" cy="532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320" idx="3"/>
            <a:endCxn id="319" idx="6"/>
          </p:cNvCxnSpPr>
          <p:nvPr/>
        </p:nvCxnSpPr>
        <p:spPr>
          <a:xfrm flipH="1">
            <a:off x="19511567" y="33920693"/>
            <a:ext cx="358285" cy="532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21" idx="2"/>
            <a:endCxn id="320" idx="5"/>
          </p:cNvCxnSpPr>
          <p:nvPr/>
        </p:nvCxnSpPr>
        <p:spPr>
          <a:xfrm flipH="1" flipV="1">
            <a:off x="20274011" y="33920692"/>
            <a:ext cx="428603" cy="284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20" idx="6"/>
            <a:endCxn id="321" idx="1"/>
          </p:cNvCxnSpPr>
          <p:nvPr/>
        </p:nvCxnSpPr>
        <p:spPr>
          <a:xfrm>
            <a:off x="20358521" y="33717323"/>
            <a:ext cx="428603" cy="284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21" idx="0"/>
            <a:endCxn id="322" idx="4"/>
          </p:cNvCxnSpPr>
          <p:nvPr/>
        </p:nvCxnSpPr>
        <p:spPr>
          <a:xfrm flipV="1">
            <a:off x="20988834" y="33554771"/>
            <a:ext cx="39669" cy="3627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2" idx="2"/>
            <a:endCxn id="320" idx="7"/>
          </p:cNvCxnSpPr>
          <p:nvPr/>
        </p:nvCxnSpPr>
        <p:spPr>
          <a:xfrm flipH="1">
            <a:off x="20273815" y="33267163"/>
            <a:ext cx="468273" cy="24679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9" name="Table 3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05021"/>
                  </p:ext>
                </p:extLst>
              </p:nvPr>
            </p:nvGraphicFramePr>
            <p:xfrm>
              <a:off x="22981548" y="29879270"/>
              <a:ext cx="3042204" cy="291743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4068"/>
                    <a:gridCol w="1014068"/>
                    <a:gridCol w="1014068"/>
                  </a:tblGrid>
                  <a:tr h="614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300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C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0" dirty="0" smtClean="0"/>
                            <a:t>B</a:t>
                          </a:r>
                          <a:endParaRPr lang="en-US" sz="3000" b="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  <a:tr h="5756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D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B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 smtClean="0"/>
                            <a:t>A</a:t>
                          </a:r>
                          <a:endParaRPr lang="en-US" sz="3000" dirty="0"/>
                        </a:p>
                      </a:txBody>
                      <a:tcPr marL="80682" marR="80682" marT="43543" marB="43543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9" name="Table 3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05021"/>
                  </p:ext>
                </p:extLst>
              </p:nvPr>
            </p:nvGraphicFramePr>
            <p:xfrm>
              <a:off x="26045754" y="31373233"/>
              <a:ext cx="3447831" cy="3063305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149277"/>
                    <a:gridCol w="1149277"/>
                    <a:gridCol w="1149277"/>
                  </a:tblGrid>
                  <a:tr h="645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5"/>
                          <a:stretch>
                            <a:fillRect t="-1887" r="-2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5"/>
                          <a:stretch>
                            <a:fillRect l="-100000" t="-1887" r="-101058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5"/>
                          <a:stretch>
                            <a:fillRect l="-200000" t="-1887" r="-1058" b="-401887"/>
                          </a:stretch>
                        </a:blipFill>
                      </a:tcPr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C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0" dirty="0" smtClean="0"/>
                            <a:t>B</a:t>
                          </a:r>
                          <a:endParaRPr lang="en-US" sz="32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60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A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0" name="Group 329"/>
          <p:cNvGrpSpPr/>
          <p:nvPr/>
        </p:nvGrpSpPr>
        <p:grpSpPr>
          <a:xfrm>
            <a:off x="23794893" y="30769093"/>
            <a:ext cx="1472169" cy="1804854"/>
            <a:chOff x="17348453" y="26972327"/>
            <a:chExt cx="1540791" cy="1895097"/>
          </a:xfrm>
        </p:grpSpPr>
        <p:sp>
          <p:nvSpPr>
            <p:cNvPr id="331" name="Right Arrow 330"/>
            <p:cNvSpPr/>
            <p:nvPr/>
          </p:nvSpPr>
          <p:spPr>
            <a:xfrm>
              <a:off x="17348455" y="26972327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ight Arrow 331"/>
            <p:cNvSpPr/>
            <p:nvPr/>
          </p:nvSpPr>
          <p:spPr>
            <a:xfrm>
              <a:off x="18500662" y="26972327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ight Arrow 332"/>
            <p:cNvSpPr/>
            <p:nvPr/>
          </p:nvSpPr>
          <p:spPr>
            <a:xfrm>
              <a:off x="17348455" y="27559576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ight Arrow 333"/>
            <p:cNvSpPr/>
            <p:nvPr/>
          </p:nvSpPr>
          <p:spPr>
            <a:xfrm>
              <a:off x="18500662" y="27559576"/>
              <a:ext cx="388582" cy="13335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ight Arrow 334"/>
            <p:cNvSpPr/>
            <p:nvPr/>
          </p:nvSpPr>
          <p:spPr>
            <a:xfrm rot="10800000">
              <a:off x="17348453" y="28146825"/>
              <a:ext cx="388582" cy="13335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ight Arrow 335"/>
            <p:cNvSpPr/>
            <p:nvPr/>
          </p:nvSpPr>
          <p:spPr>
            <a:xfrm rot="10800000">
              <a:off x="18500659" y="28146825"/>
              <a:ext cx="388582" cy="13335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ight Arrow 336"/>
            <p:cNvSpPr/>
            <p:nvPr/>
          </p:nvSpPr>
          <p:spPr>
            <a:xfrm rot="10800000">
              <a:off x="17348453" y="28734074"/>
              <a:ext cx="388582" cy="13335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ight Arrow 337"/>
            <p:cNvSpPr/>
            <p:nvPr/>
          </p:nvSpPr>
          <p:spPr>
            <a:xfrm rot="10800000">
              <a:off x="18500659" y="28734074"/>
              <a:ext cx="388582" cy="13335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9" name="Oval 338"/>
          <p:cNvSpPr/>
          <p:nvPr/>
        </p:nvSpPr>
        <p:spPr>
          <a:xfrm>
            <a:off x="23198052" y="33713052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A</a:t>
            </a:r>
            <a:endParaRPr lang="en-US" sz="3700" dirty="0"/>
          </a:p>
        </p:txBody>
      </p:sp>
      <p:sp>
        <p:nvSpPr>
          <p:cNvPr id="340" name="Oval 339"/>
          <p:cNvSpPr/>
          <p:nvPr/>
        </p:nvSpPr>
        <p:spPr>
          <a:xfrm>
            <a:off x="24045355" y="33456392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sp>
        <p:nvSpPr>
          <p:cNvPr id="341" name="Oval 340"/>
          <p:cNvSpPr/>
          <p:nvPr/>
        </p:nvSpPr>
        <p:spPr>
          <a:xfrm>
            <a:off x="24962280" y="33944184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sp>
        <p:nvSpPr>
          <p:cNvPr id="342" name="Oval 341"/>
          <p:cNvSpPr/>
          <p:nvPr/>
        </p:nvSpPr>
        <p:spPr>
          <a:xfrm>
            <a:off x="25001556" y="33006232"/>
            <a:ext cx="577076" cy="5752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43" name="Straight Arrow Connector 342"/>
          <p:cNvCxnSpPr>
            <a:endCxn id="340" idx="2"/>
          </p:cNvCxnSpPr>
          <p:nvPr/>
        </p:nvCxnSpPr>
        <p:spPr>
          <a:xfrm flipV="1">
            <a:off x="23761904" y="33743999"/>
            <a:ext cx="283451" cy="136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24609206" y="33859535"/>
            <a:ext cx="366466" cy="25934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41" idx="0"/>
            <a:endCxn id="342" idx="4"/>
          </p:cNvCxnSpPr>
          <p:nvPr/>
        </p:nvCxnSpPr>
        <p:spPr>
          <a:xfrm flipV="1">
            <a:off x="25250621" y="33581447"/>
            <a:ext cx="39669" cy="3627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42" idx="2"/>
            <a:endCxn id="340" idx="7"/>
          </p:cNvCxnSpPr>
          <p:nvPr/>
        </p:nvCxnSpPr>
        <p:spPr>
          <a:xfrm flipH="1">
            <a:off x="24535603" y="33293839"/>
            <a:ext cx="468273" cy="24679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14088402" y="34650288"/>
            <a:ext cx="13064092" cy="1143170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3700" dirty="0"/>
              <a:t>That one is acyclic!</a:t>
            </a:r>
          </a:p>
          <a:p>
            <a:r>
              <a:rPr lang="en-US" sz="2900" dirty="0"/>
              <a:t>A topological sort gives                   , which (sure enough) is a solution! </a:t>
            </a:r>
            <a:endParaRPr lang="en-US" sz="2900" dirty="0"/>
          </a:p>
        </p:txBody>
      </p:sp>
      <p:sp>
        <p:nvSpPr>
          <p:cNvPr id="292" name="Bent Arrow 291"/>
          <p:cNvSpPr/>
          <p:nvPr/>
        </p:nvSpPr>
        <p:spPr>
          <a:xfrm rot="16200000" flipV="1">
            <a:off x="20971133" y="31478006"/>
            <a:ext cx="571805" cy="6502187"/>
          </a:xfrm>
          <a:prstGeom prst="bentArrow">
            <a:avLst>
              <a:gd name="adj1" fmla="val 1317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16" tIns="42108" rIns="84216" bIns="4210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7517991" y="35236530"/>
            <a:ext cx="1661704" cy="531314"/>
          </a:xfrm>
          <a:prstGeom prst="rect">
            <a:avLst/>
          </a:prstGeom>
          <a:noFill/>
        </p:spPr>
        <p:txBody>
          <a:bodyPr wrap="none" lIns="84216" tIns="42108" rIns="84216" bIns="42108">
            <a:spAutoFit/>
          </a:bodyPr>
          <a:lstStyle/>
          <a:p>
            <a:pPr algn="ctr"/>
            <a:r>
              <a:rPr lang="en-US" sz="29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&lt;A,B,C,D&gt;</a:t>
            </a:r>
            <a:endParaRPr lang="en-US" sz="29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08" name="Chart 307"/>
          <p:cNvGraphicFramePr/>
          <p:nvPr>
            <p:extLst>
              <p:ext uri="{D42A27DB-BD31-4B8C-83A1-F6EECF244321}">
                <p14:modId xmlns:p14="http://schemas.microsoft.com/office/powerpoint/2010/main" val="3385640319"/>
              </p:ext>
            </p:extLst>
          </p:nvPr>
        </p:nvGraphicFramePr>
        <p:xfrm>
          <a:off x="14282066" y="15922388"/>
          <a:ext cx="12664659" cy="8324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21704" y="8689577"/>
            <a:ext cx="2573696" cy="3255137"/>
          </a:xfrm>
          <a:prstGeom prst="rect">
            <a:avLst/>
          </a:prstGeom>
          <a:gradFill>
            <a:gsLst>
              <a:gs pos="0">
                <a:srgbClr val="D8E2F3"/>
              </a:gs>
              <a:gs pos="100000">
                <a:srgbClr val="CBD8F0"/>
              </a:gs>
            </a:gsLst>
            <a:lin ang="5400000" scaled="1"/>
          </a:gradFill>
          <a:ln w="28575">
            <a:gradFill flip="none" rotWithShape="1">
              <a:gsLst>
                <a:gs pos="0">
                  <a:srgbClr val="D8E2F3"/>
                </a:gs>
                <a:gs pos="100000">
                  <a:srgbClr val="CBD8F0"/>
                </a:gs>
              </a:gsLst>
              <a:lin ang="5400000" scaled="1"/>
              <a:tileRect/>
            </a:gradFill>
          </a:ln>
        </p:spPr>
        <p:txBody>
          <a:bodyPr wrap="square" lIns="84216" tIns="42108" rIns="84216" bIns="42108" rtlCol="0">
            <a:spAutoFit/>
          </a:bodyPr>
          <a:lstStyle/>
          <a:p>
            <a:pPr algn="ctr"/>
            <a:r>
              <a:rPr lang="en-US" sz="2200" dirty="0"/>
              <a:t>Fork me on </a:t>
            </a:r>
            <a:r>
              <a:rPr lang="en-US" sz="2200" dirty="0" err="1"/>
              <a:t>GitHub</a:t>
            </a:r>
            <a:r>
              <a:rPr lang="en-US" sz="2200" dirty="0"/>
              <a:t>!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 </a:t>
            </a:r>
          </a:p>
          <a:p>
            <a:pPr algn="ctr"/>
            <a:endParaRPr lang="en-US" sz="2200" dirty="0">
              <a:hlinkClick r:id="rId17"/>
            </a:endParaRPr>
          </a:p>
          <a:p>
            <a:pPr algn="ctr"/>
            <a:endParaRPr lang="en-US" sz="2200" dirty="0">
              <a:hlinkClick r:id="rId17"/>
            </a:endParaRPr>
          </a:p>
          <a:p>
            <a:pPr algn="ctr"/>
            <a:endParaRPr lang="en-US" sz="2200" dirty="0">
              <a:hlinkClick r:id="rId17"/>
            </a:endParaRPr>
          </a:p>
          <a:p>
            <a:pPr algn="ctr"/>
            <a:endParaRPr lang="en-US" sz="2200" dirty="0" smtClean="0">
              <a:hlinkClick r:id="rId17"/>
            </a:endParaRPr>
          </a:p>
          <a:p>
            <a:pPr algn="ctr"/>
            <a:endParaRPr lang="en-US" sz="800" dirty="0">
              <a:hlinkClick r:id="rId17"/>
            </a:endParaRPr>
          </a:p>
          <a:p>
            <a:pPr algn="ctr"/>
            <a:r>
              <a:rPr lang="en-US" sz="2200" dirty="0"/>
              <a:t>c</a:t>
            </a:r>
            <a:r>
              <a:rPr lang="en-US" sz="2200" dirty="0"/>
              <a:t>ode and thesis at:</a:t>
            </a:r>
          </a:p>
          <a:p>
            <a:pPr algn="ctr"/>
            <a:r>
              <a:rPr lang="en-US" sz="2200" dirty="0">
                <a:hlinkClick r:id="rId17"/>
              </a:rPr>
              <a:t>http</a:t>
            </a:r>
            <a:r>
              <a:rPr lang="en-US" sz="2200" dirty="0">
                <a:hlinkClick r:id="rId17"/>
              </a:rPr>
              <a:t>://goo.gl/VZnH6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038" y="9066060"/>
            <a:ext cx="1996659" cy="21551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223678" y="15242000"/>
            <a:ext cx="12928816" cy="2022531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pPr algn="ctr"/>
            <a:r>
              <a:rPr lang="en-US" sz="5000" dirty="0"/>
              <a:t>Proportion of solvable games</a:t>
            </a:r>
          </a:p>
          <a:p>
            <a:pPr algn="ctr"/>
            <a:endParaRPr lang="en-US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5532201" y="15212399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522875" y="25451580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305080" y="21828851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10746" y="17780055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05080" y="15104463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05080" y="11242724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953" y="3421818"/>
            <a:ext cx="12884401" cy="2374276"/>
          </a:xfrm>
          <a:prstGeom prst="rect">
            <a:avLst/>
          </a:prstGeom>
          <a:noFill/>
        </p:spPr>
        <p:txBody>
          <a:bodyPr wrap="square" lIns="84216" tIns="42108" rIns="84216" bIns="42108" rtlCol="0">
            <a:spAutoFit/>
          </a:bodyPr>
          <a:lstStyle/>
          <a:p>
            <a:r>
              <a:rPr lang="en-US" sz="3300" dirty="0"/>
              <a:t>Abstract</a:t>
            </a:r>
          </a:p>
          <a:p>
            <a:r>
              <a:rPr lang="en-US" sz="2200" dirty="0"/>
              <a:t>    </a:t>
            </a:r>
            <a:r>
              <a:rPr lang="en-US" sz="2200" dirty="0"/>
              <a:t>In </a:t>
            </a:r>
            <a:r>
              <a:rPr lang="en-US" sz="2200" dirty="0"/>
              <a:t>this summer camp game, each of n players chooses one person to be their Ninja Assassin and another to be their </a:t>
            </a:r>
            <a:r>
              <a:rPr lang="en-US" sz="2200" dirty="0" err="1"/>
              <a:t>Wonderwall</a:t>
            </a:r>
            <a:r>
              <a:rPr lang="en-US" sz="2200" dirty="0"/>
              <a:t>. When the game starts, each player runs to try to keep their </a:t>
            </a:r>
            <a:r>
              <a:rPr lang="en-US" sz="2200" dirty="0" err="1"/>
              <a:t>Wonderwall</a:t>
            </a:r>
            <a:r>
              <a:rPr lang="en-US" sz="2200" dirty="0"/>
              <a:t> on the line between themself and their Ninja </a:t>
            </a:r>
            <a:r>
              <a:rPr lang="en-US" sz="2200" dirty="0"/>
              <a:t>Assassin.</a:t>
            </a:r>
            <a:r>
              <a:rPr lang="en-US" sz="2200" dirty="0"/>
              <a:t> </a:t>
            </a:r>
            <a:r>
              <a:rPr lang="en-US" sz="2200" dirty="0"/>
              <a:t>We </a:t>
            </a:r>
            <a:r>
              <a:rPr lang="en-US" sz="2200" dirty="0"/>
              <a:t>create an algorithm, based on finding cycles in directed graphs, that creates a configuration satisfying every player's constraints or says that no such configuration exists. We also use a computer model to estimate the probability that a given game has such a configuration</a:t>
            </a:r>
            <a:r>
              <a:rPr lang="en-US" sz="2200" dirty="0"/>
              <a:t>.</a:t>
            </a:r>
            <a:endParaRPr lang="en-US" sz="2200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305080" y="5959464"/>
            <a:ext cx="11656422" cy="0"/>
          </a:xfrm>
          <a:prstGeom prst="line">
            <a:avLst/>
          </a:prstGeom>
          <a:ln w="25400">
            <a:gradFill>
              <a:gsLst>
                <a:gs pos="0">
                  <a:srgbClr val="E1E8F5"/>
                </a:gs>
                <a:gs pos="50000">
                  <a:srgbClr val="9AB5E4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1061</Words>
  <Application>Microsoft Office PowerPoint</Application>
  <PresentationFormat>Custom</PresentationFormat>
  <Paragraphs>242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Western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schillb</dc:creator>
  <cp:lastModifiedBy>ATUS Labs</cp:lastModifiedBy>
  <cp:revision>100</cp:revision>
  <cp:lastPrinted>2012-05-10T00:50:11Z</cp:lastPrinted>
  <dcterms:created xsi:type="dcterms:W3CDTF">2012-05-05T00:24:51Z</dcterms:created>
  <dcterms:modified xsi:type="dcterms:W3CDTF">2013-05-15T02:08:54Z</dcterms:modified>
</cp:coreProperties>
</file>