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" y="1181438"/>
            <a:ext cx="10680687" cy="39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758" y="2016125"/>
            <a:ext cx="631080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end-to-end COREF model to outperform</a:t>
            </a:r>
          </a:p>
          <a:p>
            <a:r>
              <a:rPr lang="en-US" dirty="0" smtClean="0"/>
              <a:t>No syntactic parser or mention-detector</a:t>
            </a:r>
          </a:p>
          <a:p>
            <a:r>
              <a:rPr lang="en-US" dirty="0" smtClean="0"/>
              <a:t>All spans may be mentions, learn distributions</a:t>
            </a:r>
          </a:p>
          <a:p>
            <a:r>
              <a:rPr lang="en-US" dirty="0" smtClean="0"/>
              <a:t>Context embeddings with head-finding attention mechanisms</a:t>
            </a:r>
          </a:p>
          <a:p>
            <a:r>
              <a:rPr lang="en-US" dirty="0" smtClean="0"/>
              <a:t>Maximize antecedent from </a:t>
            </a:r>
            <a:r>
              <a:rPr lang="en-US" dirty="0" err="1" smtClean="0"/>
              <a:t>coref</a:t>
            </a:r>
            <a:r>
              <a:rPr lang="en-US" dirty="0" smtClean="0"/>
              <a:t> clusters</a:t>
            </a:r>
          </a:p>
          <a:p>
            <a:r>
              <a:rPr lang="en-US" dirty="0" smtClean="0"/>
              <a:t>Aggressive </a:t>
            </a:r>
            <a:r>
              <a:rPr lang="en-US" dirty="0" err="1" smtClean="0"/>
              <a:t>prunning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1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decisions for each span </a:t>
            </a:r>
            <a:r>
              <a:rPr lang="en-US" dirty="0" err="1" smtClean="0"/>
              <a:t>i</a:t>
            </a:r>
            <a:r>
              <a:rPr lang="en-US" dirty="0" smtClean="0"/>
              <a:t>:</a:t>
            </a:r>
          </a:p>
          <a:p>
            <a:r>
              <a:rPr lang="en-US" dirty="0" smtClean="0"/>
              <a:t>1 &lt;= Start(</a:t>
            </a:r>
            <a:r>
              <a:rPr lang="en-US" dirty="0" err="1" smtClean="0"/>
              <a:t>i</a:t>
            </a:r>
            <a:r>
              <a:rPr lang="en-US" dirty="0" smtClean="0"/>
              <a:t>) &lt;= End(</a:t>
            </a:r>
            <a:r>
              <a:rPr lang="en-US" dirty="0" err="1" smtClean="0"/>
              <a:t>i</a:t>
            </a:r>
            <a:r>
              <a:rPr lang="en-US" dirty="0" smtClean="0"/>
              <a:t>) &lt;= N = T(T+1) / 2</a:t>
            </a:r>
          </a:p>
          <a:p>
            <a:r>
              <a:rPr lang="mr-IN" dirty="0" err="1"/>
              <a:t>Y</a:t>
            </a:r>
            <a:r>
              <a:rPr lang="mr-IN" dirty="0"/>
              <a:t>(</a:t>
            </a:r>
            <a:r>
              <a:rPr lang="mr-IN" dirty="0" err="1"/>
              <a:t>i</a:t>
            </a:r>
            <a:r>
              <a:rPr lang="mr-IN" dirty="0"/>
              <a:t>) = </a:t>
            </a:r>
            <a:r>
              <a:rPr lang="mr-IN" dirty="0" smtClean="0"/>
              <a:t>{</a:t>
            </a:r>
            <a:r>
              <a:rPr lang="es-ES" dirty="0" err="1" smtClean="0"/>
              <a:t>eps</a:t>
            </a:r>
            <a:r>
              <a:rPr lang="mr-IN" dirty="0" smtClean="0"/>
              <a:t>, </a:t>
            </a:r>
            <a:r>
              <a:rPr lang="mr-IN" dirty="0"/>
              <a:t>1, . . . , </a:t>
            </a:r>
            <a:r>
              <a:rPr lang="mr-IN" dirty="0" err="1"/>
              <a:t>i</a:t>
            </a:r>
            <a:r>
              <a:rPr lang="mr-IN" dirty="0"/>
              <a:t> − 1</a:t>
            </a:r>
            <a:r>
              <a:rPr lang="mr-IN" dirty="0" smtClean="0"/>
              <a:t>}</a:t>
            </a:r>
            <a:endParaRPr lang="es-ES" dirty="0" smtClean="0"/>
          </a:p>
          <a:p>
            <a:r>
              <a:rPr lang="es-ES" dirty="0" err="1" smtClean="0"/>
              <a:t>Eps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Not</a:t>
            </a:r>
            <a:r>
              <a:rPr lang="es-ES" dirty="0" smtClean="0"/>
              <a:t> a </a:t>
            </a:r>
            <a:r>
              <a:rPr lang="es-ES" dirty="0" err="1" smtClean="0"/>
              <a:t>mention</a:t>
            </a:r>
            <a:endParaRPr lang="es-ES" dirty="0" smtClean="0"/>
          </a:p>
          <a:p>
            <a:pPr lvl="1"/>
            <a:r>
              <a:rPr lang="es-ES" dirty="0" err="1" smtClean="0"/>
              <a:t>Mention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coref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antecedent</a:t>
            </a:r>
            <a:endParaRPr lang="es-ES" dirty="0" smtClean="0"/>
          </a:p>
          <a:p>
            <a:r>
              <a:rPr lang="es-ES" dirty="0" smtClean="0"/>
              <a:t>Defines final </a:t>
            </a:r>
            <a:r>
              <a:rPr lang="es-ES" dirty="0" err="1" smtClean="0"/>
              <a:t>clustering</a:t>
            </a:r>
            <a:endParaRPr lang="es-E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CPD for correct clustering</a:t>
            </a:r>
          </a:p>
          <a:p>
            <a:r>
              <a:rPr lang="en-US" dirty="0" smtClean="0"/>
              <a:t>S(</a:t>
            </a:r>
            <a:r>
              <a:rPr lang="en-US" dirty="0" err="1" smtClean="0"/>
              <a:t>i,j</a:t>
            </a:r>
            <a:r>
              <a:rPr lang="en-US" dirty="0" smtClean="0"/>
              <a:t>) = score for spans 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endParaRPr lang="en-US" dirty="0" smtClean="0"/>
          </a:p>
          <a:p>
            <a:r>
              <a:rPr lang="en-US" dirty="0"/>
              <a:t>(1) </a:t>
            </a:r>
            <a:r>
              <a:rPr lang="en-US" dirty="0" smtClean="0"/>
              <a:t>span </a:t>
            </a:r>
            <a:r>
              <a:rPr lang="en-US" dirty="0" err="1"/>
              <a:t>i</a:t>
            </a:r>
            <a:r>
              <a:rPr lang="en-US" dirty="0"/>
              <a:t> is a </a:t>
            </a:r>
            <a:r>
              <a:rPr lang="en-US" dirty="0" smtClean="0"/>
              <a:t>mention ?</a:t>
            </a:r>
          </a:p>
          <a:p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dirty="0" smtClean="0"/>
              <a:t>span </a:t>
            </a:r>
            <a:r>
              <a:rPr lang="en-US" dirty="0"/>
              <a:t>j is a </a:t>
            </a:r>
            <a:r>
              <a:rPr lang="en-US" dirty="0" smtClean="0"/>
              <a:t>mention ?</a:t>
            </a:r>
          </a:p>
          <a:p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j </a:t>
            </a:r>
            <a:r>
              <a:rPr lang="en-US" dirty="0"/>
              <a:t>is an antecedent of </a:t>
            </a:r>
            <a:r>
              <a:rPr lang="en-US" dirty="0" err="1"/>
              <a:t>i</a:t>
            </a:r>
            <a:r>
              <a:rPr lang="en-US" dirty="0" smtClean="0"/>
              <a:t> ?</a:t>
            </a:r>
          </a:p>
          <a:p>
            <a:r>
              <a:rPr lang="en-US" dirty="0" smtClean="0"/>
              <a:t>Sm(</a:t>
            </a:r>
            <a:r>
              <a:rPr lang="en-US" dirty="0" err="1" smtClean="0"/>
              <a:t>i</a:t>
            </a:r>
            <a:r>
              <a:rPr lang="en-US" dirty="0" smtClean="0"/>
              <a:t>) = unary score for mention</a:t>
            </a:r>
          </a:p>
          <a:p>
            <a:r>
              <a:rPr lang="en-US" dirty="0" smtClean="0"/>
              <a:t>Sa(</a:t>
            </a:r>
            <a:r>
              <a:rPr lang="en-US" dirty="0" err="1" smtClean="0"/>
              <a:t>i,j</a:t>
            </a:r>
            <a:r>
              <a:rPr lang="en-US" dirty="0" smtClean="0"/>
              <a:t>) = score for j antecedent of I		Problem?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39" y="2015732"/>
            <a:ext cx="37719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39" y="3549310"/>
            <a:ext cx="3746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4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1: Mention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22" y="2112551"/>
            <a:ext cx="5271950" cy="3524456"/>
          </a:xfrm>
        </p:spPr>
        <p:txBody>
          <a:bodyPr/>
          <a:lstStyle/>
          <a:p>
            <a:r>
              <a:rPr lang="en-US" dirty="0" smtClean="0"/>
              <a:t>Span representation and mention score</a:t>
            </a:r>
          </a:p>
          <a:p>
            <a:r>
              <a:rPr lang="en-US" dirty="0" smtClean="0"/>
              <a:t>Prune low scores</a:t>
            </a:r>
          </a:p>
          <a:p>
            <a:r>
              <a:rPr lang="en-US" dirty="0" smtClean="0"/>
              <a:t>Maximum width</a:t>
            </a:r>
          </a:p>
          <a:p>
            <a:r>
              <a:rPr lang="en-US" dirty="0" smtClean="0"/>
              <a:t>Sm(</a:t>
            </a:r>
            <a:r>
              <a:rPr lang="en-US" dirty="0" err="1" smtClean="0"/>
              <a:t>i</a:t>
            </a:r>
            <a:r>
              <a:rPr lang="en-US" dirty="0"/>
              <a:t>) = </a:t>
            </a:r>
            <a:r>
              <a:rPr lang="en-US" dirty="0" err="1" smtClean="0"/>
              <a:t>Wm</a:t>
            </a:r>
            <a:r>
              <a:rPr lang="en-US" dirty="0" smtClean="0"/>
              <a:t> </a:t>
            </a:r>
            <a:r>
              <a:rPr lang="en-US" dirty="0"/>
              <a:t>· </a:t>
            </a:r>
            <a:r>
              <a:rPr lang="en-US" dirty="0" err="1"/>
              <a:t>FFNNm</a:t>
            </a:r>
            <a:r>
              <a:rPr lang="en-US" dirty="0"/>
              <a:t>(</a:t>
            </a:r>
            <a:r>
              <a:rPr lang="en-US" dirty="0" err="1"/>
              <a:t>gi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621" y="2483738"/>
            <a:ext cx="6604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2:  antecedent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Correference</a:t>
            </a:r>
            <a:r>
              <a:rPr lang="en-US" dirty="0" smtClean="0"/>
              <a:t> score = sum</a:t>
            </a:r>
          </a:p>
          <a:p>
            <a:r>
              <a:rPr lang="nb-NO" dirty="0" smtClean="0"/>
              <a:t>Sa(i</a:t>
            </a:r>
            <a:r>
              <a:rPr lang="nb-NO" dirty="0"/>
              <a:t>, j) = </a:t>
            </a:r>
            <a:r>
              <a:rPr lang="nb-NO" dirty="0" err="1" smtClean="0"/>
              <a:t>Wa</a:t>
            </a:r>
            <a:r>
              <a:rPr lang="nb-NO" dirty="0" smtClean="0"/>
              <a:t> </a:t>
            </a:r>
            <a:r>
              <a:rPr lang="nb-NO" dirty="0"/>
              <a:t>· </a:t>
            </a:r>
            <a:r>
              <a:rPr lang="nb-NO" dirty="0" err="1"/>
              <a:t>FFNNa</a:t>
            </a:r>
            <a:r>
              <a:rPr lang="nb-NO" dirty="0"/>
              <a:t>([gi , </a:t>
            </a:r>
            <a:r>
              <a:rPr lang="nb-NO" dirty="0" err="1"/>
              <a:t>gj</a:t>
            </a:r>
            <a:r>
              <a:rPr lang="nb-NO" dirty="0"/>
              <a:t> , gi ◦ </a:t>
            </a:r>
            <a:r>
              <a:rPr lang="nb-NO" dirty="0" err="1"/>
              <a:t>gj</a:t>
            </a:r>
            <a:r>
              <a:rPr lang="nb-NO" dirty="0"/>
              <a:t> , </a:t>
            </a:r>
            <a:r>
              <a:rPr lang="nb-NO" dirty="0" err="1"/>
              <a:t>φ</a:t>
            </a:r>
            <a:r>
              <a:rPr lang="nb-NO" dirty="0"/>
              <a:t>(i, j</a:t>
            </a:r>
            <a:r>
              <a:rPr lang="nb-NO" dirty="0" smtClean="0"/>
              <a:t>)])</a:t>
            </a:r>
          </a:p>
          <a:p>
            <a:r>
              <a:rPr lang="nb-NO" dirty="0" smtClean="0"/>
              <a:t>Element-</a:t>
            </a:r>
            <a:r>
              <a:rPr lang="nb-NO" dirty="0" err="1" smtClean="0"/>
              <a:t>wise</a:t>
            </a:r>
            <a:r>
              <a:rPr lang="nb-NO" dirty="0" smtClean="0"/>
              <a:t> </a:t>
            </a:r>
            <a:r>
              <a:rPr lang="nb-NO" dirty="0" err="1" smtClean="0"/>
              <a:t>similarity</a:t>
            </a:r>
            <a:endParaRPr lang="nb-NO" dirty="0" smtClean="0"/>
          </a:p>
          <a:p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vector</a:t>
            </a:r>
            <a:endParaRPr lang="nb-NO" dirty="0" smtClean="0"/>
          </a:p>
          <a:p>
            <a:pPr lvl="1"/>
            <a:r>
              <a:rPr lang="nb-NO" dirty="0" smtClean="0"/>
              <a:t>Speaker and genre info</a:t>
            </a:r>
          </a:p>
          <a:p>
            <a:pPr lvl="1"/>
            <a:r>
              <a:rPr lang="nb-NO" dirty="0" err="1" smtClean="0"/>
              <a:t>Distance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spans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95" y="2015732"/>
            <a:ext cx="3848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structure of span</a:t>
            </a:r>
          </a:p>
          <a:p>
            <a:r>
              <a:rPr lang="en-US" dirty="0" smtClean="0"/>
              <a:t>Surrounding context</a:t>
            </a:r>
          </a:p>
          <a:p>
            <a:r>
              <a:rPr lang="en-US" dirty="0" smtClean="0"/>
              <a:t>Attention mechanism to model head words</a:t>
            </a:r>
          </a:p>
          <a:p>
            <a:r>
              <a:rPr lang="en-US" dirty="0" smtClean="0"/>
              <a:t>Pre-trained embeddings and 1-D CNN over chars</a:t>
            </a:r>
          </a:p>
          <a:p>
            <a:r>
              <a:rPr lang="en-US" dirty="0" smtClean="0"/>
              <a:t>Concatenated output</a:t>
            </a:r>
          </a:p>
          <a:p>
            <a:r>
              <a:rPr lang="en-US" dirty="0" smtClean="0"/>
              <a:t>Independent LSTM, cross-sentence not helpful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857" y="2558676"/>
            <a:ext cx="3263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 headedness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mr-I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s-ES" b="0" i="0" baseline="-25000" smtClean="0">
                        <a:latin typeface="Cambria Math" charset="0"/>
                      </a:rPr>
                      <m:t>i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weighted sum of word vectors </a:t>
                </a:r>
                <a:endParaRPr lang="en-US" dirty="0" smtClean="0"/>
              </a:p>
              <a:p>
                <a:r>
                  <a:rPr lang="en-US" dirty="0"/>
                  <a:t>The weights 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i,t</a:t>
                </a:r>
                <a:r>
                  <a:rPr lang="en-US" dirty="0"/>
                  <a:t> are automatically </a:t>
                </a:r>
                <a:r>
                  <a:rPr lang="en-US" dirty="0" smtClean="0"/>
                  <a:t>learned</a:t>
                </a:r>
              </a:p>
              <a:p>
                <a:r>
                  <a:rPr lang="en-US" dirty="0" smtClean="0"/>
                  <a:t>Correlates with traditional definition</a:t>
                </a:r>
              </a:p>
              <a:p>
                <a:r>
                  <a:rPr lang="en-US" dirty="0" smtClean="0"/>
                  <a:t>Boundary representation (QA)</a:t>
                </a:r>
              </a:p>
              <a:p>
                <a:r>
                  <a:rPr lang="en-US" dirty="0" smtClean="0"/>
                  <a:t>Head word vector + size of span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216" y="2183205"/>
            <a:ext cx="2692400" cy="208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56" y="4605825"/>
            <a:ext cx="28829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8133485" cy="3502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Optimize marginal log-</a:t>
            </a:r>
            <a:r>
              <a:rPr lang="en-US" dirty="0" err="1" smtClean="0"/>
              <a:t>likelyhood</a:t>
            </a:r>
            <a:r>
              <a:rPr lang="en-US" dirty="0" smtClean="0"/>
              <a:t> by gold clustering</a:t>
            </a:r>
          </a:p>
          <a:p>
            <a:r>
              <a:rPr lang="en-US" dirty="0"/>
              <a:t>GOLD(</a:t>
            </a:r>
            <a:r>
              <a:rPr lang="en-US" dirty="0" err="1"/>
              <a:t>i</a:t>
            </a:r>
            <a:r>
              <a:rPr lang="en-US" dirty="0"/>
              <a:t>) is the set of </a:t>
            </a:r>
            <a:r>
              <a:rPr lang="en-US" dirty="0" smtClean="0"/>
              <a:t>spans </a:t>
            </a:r>
            <a:r>
              <a:rPr lang="en-US" dirty="0"/>
              <a:t>in the gold cluster containing span </a:t>
            </a:r>
            <a:r>
              <a:rPr lang="en-US" dirty="0" err="1"/>
              <a:t>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mr-IN" dirty="0"/>
              <a:t>GOLD(</a:t>
            </a:r>
            <a:r>
              <a:rPr lang="mr-IN" dirty="0" err="1"/>
              <a:t>i</a:t>
            </a:r>
            <a:r>
              <a:rPr lang="mr-IN" dirty="0"/>
              <a:t>) = </a:t>
            </a:r>
            <a:r>
              <a:rPr lang="mr-IN" dirty="0" smtClean="0"/>
              <a:t>{</a:t>
            </a:r>
            <a:r>
              <a:rPr lang="es-ES" dirty="0" err="1" smtClean="0"/>
              <a:t>eps</a:t>
            </a:r>
            <a:r>
              <a:rPr lang="mr-IN" dirty="0" smtClean="0"/>
              <a:t>}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antecedents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pruned</a:t>
            </a:r>
            <a:endParaRPr lang="es-ES" dirty="0" smtClean="0"/>
          </a:p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pruning</a:t>
            </a:r>
            <a:r>
              <a:rPr lang="es-ES" dirty="0" smtClean="0"/>
              <a:t>,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gold</a:t>
            </a:r>
            <a:r>
              <a:rPr lang="es-ES" dirty="0" smtClean="0"/>
              <a:t> </a:t>
            </a:r>
            <a:r>
              <a:rPr lang="es-ES" dirty="0" err="1" smtClean="0"/>
              <a:t>mentions</a:t>
            </a:r>
            <a:r>
              <a:rPr lang="es-ES" dirty="0" smtClean="0"/>
              <a:t> positive</a:t>
            </a:r>
          </a:p>
          <a:p>
            <a:r>
              <a:rPr lang="en-US" dirty="0" smtClean="0"/>
              <a:t>Noise prevention</a:t>
            </a:r>
          </a:p>
          <a:p>
            <a:pPr lvl="1"/>
            <a:r>
              <a:rPr lang="en-US" dirty="0" smtClean="0"/>
              <a:t>Single gold antecedent pruned</a:t>
            </a:r>
          </a:p>
          <a:p>
            <a:pPr lvl="1"/>
            <a:r>
              <a:rPr lang="en-US" dirty="0" smtClean="0"/>
              <a:t>Non-gold antecedents lower</a:t>
            </a:r>
          </a:p>
          <a:p>
            <a:pPr lvl="1"/>
            <a:r>
              <a:rPr lang="en-US" dirty="0" smtClean="0"/>
              <a:t>Cant dummy antecedent higher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134" y="2262318"/>
            <a:ext cx="2273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17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Galería</Template>
  <TotalTime>641</TotalTime>
  <Words>291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Gill Sans MT</vt:lpstr>
      <vt:lpstr>Mangal</vt:lpstr>
      <vt:lpstr>Arial</vt:lpstr>
      <vt:lpstr>Gallery</vt:lpstr>
      <vt:lpstr>PowerPoint Presentation</vt:lpstr>
      <vt:lpstr>intro</vt:lpstr>
      <vt:lpstr>Task</vt:lpstr>
      <vt:lpstr>model</vt:lpstr>
      <vt:lpstr>Architecture 1: Mention </vt:lpstr>
      <vt:lpstr>Architecture 2:  antecedent</vt:lpstr>
      <vt:lpstr>Span representation</vt:lpstr>
      <vt:lpstr>attention</vt:lpstr>
      <vt:lpstr>learning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Coves, Jose</dc:creator>
  <cp:lastModifiedBy>Coves, Jose</cp:lastModifiedBy>
  <cp:revision>9</cp:revision>
  <dcterms:created xsi:type="dcterms:W3CDTF">2018-10-01T02:56:19Z</dcterms:created>
  <dcterms:modified xsi:type="dcterms:W3CDTF">2018-10-01T13:37:44Z</dcterms:modified>
</cp:coreProperties>
</file>