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7" r:id="rId6"/>
    <p:sldId id="256" r:id="rId7"/>
    <p:sldId id="258" r:id="rId8"/>
    <p:sldId id="276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5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22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69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88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34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11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00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0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89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3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74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48EE-1DA8-45FD-8126-40411EDCF7DD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0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9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BoreholeTrajectory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295629" y="2004427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the </a:t>
            </a:r>
            <a:r>
              <a:rPr lang="fr-FR" b="1" dirty="0" err="1" smtClean="0">
                <a:solidFill>
                  <a:srgbClr val="FF66FF"/>
                </a:solidFill>
              </a:rPr>
              <a:t>Borehole</a:t>
            </a:r>
            <a:r>
              <a:rPr lang="fr-FR" b="1" dirty="0" smtClean="0">
                <a:solidFill>
                  <a:srgbClr val="FF66FF"/>
                </a:solidFill>
              </a:rPr>
              <a:t> </a:t>
            </a:r>
            <a:r>
              <a:rPr lang="fr-FR" b="1" dirty="0" err="1" smtClean="0">
                <a:solidFill>
                  <a:srgbClr val="FF66FF"/>
                </a:solidFill>
              </a:rPr>
              <a:t>Geometry</a:t>
            </a:r>
            <a:endParaRPr lang="fr-FR" b="1" dirty="0" smtClean="0">
              <a:solidFill>
                <a:srgbClr val="FF66FF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399631" y="2193308"/>
            <a:ext cx="1861445" cy="4461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209824" y="992114"/>
            <a:ext cx="4122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</a:rPr>
              <a:t>THE</a:t>
            </a:r>
            <a:r>
              <a:rPr lang="fr-FR" b="1" dirty="0" smtClean="0">
                <a:solidFill>
                  <a:srgbClr val="0070C0"/>
                </a:solidFill>
              </a:rPr>
              <a:t> </a:t>
            </a:r>
            <a:r>
              <a:rPr lang="fr-FR" b="1" dirty="0" err="1" smtClean="0">
                <a:solidFill>
                  <a:srgbClr val="0070C0"/>
                </a:solidFill>
              </a:rPr>
              <a:t>BoreholeCollar</a:t>
            </a:r>
            <a:r>
              <a:rPr lang="fr-FR" b="1" dirty="0" smtClean="0">
                <a:solidFill>
                  <a:srgbClr val="0070C0"/>
                </a:solidFill>
              </a:rPr>
              <a:t> (GWML2) description</a:t>
            </a:r>
          </a:p>
          <a:p>
            <a:r>
              <a:rPr lang="fr-FR" b="1" dirty="0" smtClean="0">
                <a:solidFill>
                  <a:srgbClr val="0070C0"/>
                </a:solidFill>
              </a:rPr>
              <a:t>or the </a:t>
            </a:r>
            <a:r>
              <a:rPr lang="fr-FR" b="1" dirty="0" err="1" smtClean="0">
                <a:solidFill>
                  <a:srgbClr val="0070C0"/>
                </a:solidFill>
              </a:rPr>
              <a:t>WellHead</a:t>
            </a:r>
            <a:r>
              <a:rPr lang="fr-FR" b="1" dirty="0" smtClean="0">
                <a:solidFill>
                  <a:srgbClr val="0070C0"/>
                </a:solidFill>
              </a:rPr>
              <a:t> (WITSML)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5285143" y="1269018"/>
            <a:ext cx="1906098" cy="438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 rot="20675564">
            <a:off x="6155118" y="1107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 rot="20675564">
            <a:off x="5677680" y="110715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Reference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743068" y="187970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Reference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608820" y="43254"/>
            <a:ext cx="258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Applied</a:t>
            </a:r>
            <a:r>
              <a:rPr lang="fr-FR" dirty="0" smtClean="0"/>
              <a:t> to </a:t>
            </a:r>
            <a:r>
              <a:rPr lang="fr-FR" dirty="0" err="1" smtClean="0"/>
              <a:t>geological</a:t>
            </a:r>
            <a:r>
              <a:rPr lang="fr-FR" dirty="0" smtClean="0"/>
              <a:t> log</a:t>
            </a:r>
            <a:endParaRPr lang="fr-FR" dirty="0"/>
          </a:p>
        </p:txBody>
      </p:sp>
      <p:cxnSp>
        <p:nvCxnSpPr>
          <p:cNvPr id="84" name="Connecteur droit 83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6747493" y="5301041"/>
            <a:ext cx="238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6"/>
                </a:solidFill>
              </a:rPr>
              <a:t>boreholeEventLocation</a:t>
            </a:r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b="1" dirty="0" smtClean="0">
                <a:solidFill>
                  <a:schemeClr val="accent6"/>
                </a:solidFill>
              </a:rPr>
              <a:t>(</a:t>
            </a:r>
            <a:r>
              <a:rPr lang="fr-FR" b="1" dirty="0" err="1" smtClean="0">
                <a:solidFill>
                  <a:schemeClr val="accent6"/>
                </a:solidFill>
              </a:rPr>
              <a:t>from</a:t>
            </a:r>
            <a:r>
              <a:rPr lang="fr-FR" b="1" dirty="0" smtClean="0">
                <a:solidFill>
                  <a:schemeClr val="accent6"/>
                </a:solidFill>
              </a:rPr>
              <a:t>/to)</a:t>
            </a:r>
          </a:p>
          <a:p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93" name="Connecteur droit 92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10303263" y="4930387"/>
            <a:ext cx="2005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logResultElement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(ex : the earth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Material </a:t>
            </a:r>
            <a:r>
              <a:rPr lang="en-US" b="1" dirty="0">
                <a:solidFill>
                  <a:srgbClr val="FF0000"/>
                </a:solidFill>
              </a:rPr>
              <a:t>observed)</a:t>
            </a:r>
          </a:p>
        </p:txBody>
      </p:sp>
      <p:cxnSp>
        <p:nvCxnSpPr>
          <p:cNvPr id="96" name="Connecteur droit avec flèche 95"/>
          <p:cNvCxnSpPr/>
          <p:nvPr/>
        </p:nvCxnSpPr>
        <p:spPr>
          <a:xfrm>
            <a:off x="8203602" y="5173856"/>
            <a:ext cx="1861445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/>
          <p:cNvSpPr txBox="1"/>
          <p:nvPr/>
        </p:nvSpPr>
        <p:spPr>
          <a:xfrm>
            <a:off x="8225004" y="4831947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locatedFeature</a:t>
            </a:r>
            <a:r>
              <a:rPr lang="fr-FR" b="1" dirty="0" smtClean="0">
                <a:solidFill>
                  <a:srgbClr val="FF0000"/>
                </a:solidFill>
              </a:rPr>
              <a:t> (URI)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6068378" y="4867666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endParaRPr lang="fr-FR" b="1" dirty="0"/>
          </a:p>
        </p:txBody>
      </p:sp>
      <p:sp>
        <p:nvSpPr>
          <p:cNvPr id="99" name="Rectangle 98"/>
          <p:cNvSpPr/>
          <p:nvPr/>
        </p:nvSpPr>
        <p:spPr>
          <a:xfrm>
            <a:off x="5671234" y="4900475"/>
            <a:ext cx="2315554" cy="36776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10497955" y="5853717"/>
            <a:ext cx="951410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717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BoreholeTrajectory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295629" y="2004427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the </a:t>
            </a:r>
            <a:r>
              <a:rPr lang="fr-FR" b="1" dirty="0" err="1" smtClean="0">
                <a:solidFill>
                  <a:srgbClr val="FF66FF"/>
                </a:solidFill>
              </a:rPr>
              <a:t>Borehole</a:t>
            </a:r>
            <a:r>
              <a:rPr lang="fr-FR" b="1" dirty="0" smtClean="0">
                <a:solidFill>
                  <a:srgbClr val="FF66FF"/>
                </a:solidFill>
              </a:rPr>
              <a:t> </a:t>
            </a:r>
            <a:r>
              <a:rPr lang="fr-FR" b="1" dirty="0" err="1" smtClean="0">
                <a:solidFill>
                  <a:srgbClr val="FF66FF"/>
                </a:solidFill>
              </a:rPr>
              <a:t>Geometry</a:t>
            </a:r>
            <a:endParaRPr lang="fr-FR" b="1" dirty="0" smtClean="0">
              <a:solidFill>
                <a:srgbClr val="FF66FF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399631" y="2193308"/>
            <a:ext cx="1861445" cy="4461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209824" y="992114"/>
            <a:ext cx="315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</a:rPr>
              <a:t>THE</a:t>
            </a:r>
            <a:r>
              <a:rPr lang="fr-FR" b="1" dirty="0" smtClean="0">
                <a:solidFill>
                  <a:srgbClr val="0070C0"/>
                </a:solidFill>
              </a:rPr>
              <a:t> </a:t>
            </a:r>
            <a:r>
              <a:rPr lang="fr-FR" b="1" dirty="0" err="1" smtClean="0">
                <a:solidFill>
                  <a:srgbClr val="0070C0"/>
                </a:solidFill>
              </a:rPr>
              <a:t>BoreholeCollar</a:t>
            </a:r>
            <a:r>
              <a:rPr lang="fr-FR" b="1" dirty="0" smtClean="0">
                <a:solidFill>
                  <a:srgbClr val="0070C0"/>
                </a:solidFill>
              </a:rPr>
              <a:t> description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5285143" y="1269018"/>
            <a:ext cx="1906098" cy="438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 rot="20675564">
            <a:off x="6155118" y="1107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 rot="20675564">
            <a:off x="5677680" y="110715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Reference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743068" y="187970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Reference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608820" y="43254"/>
            <a:ext cx="258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Applied</a:t>
            </a:r>
            <a:r>
              <a:rPr lang="fr-FR" dirty="0" smtClean="0"/>
              <a:t> to </a:t>
            </a:r>
            <a:r>
              <a:rPr lang="fr-FR" dirty="0" err="1" smtClean="0"/>
              <a:t>geological</a:t>
            </a:r>
            <a:r>
              <a:rPr lang="fr-FR" dirty="0" smtClean="0"/>
              <a:t> log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1683395" y="2592326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r>
              <a:rPr lang="fr-FR" b="1" dirty="0" smtClean="0"/>
              <a:t> 2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3260823" y="274472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3</a:t>
            </a:r>
            <a:endParaRPr lang="fr-FR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3408967" y="288277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4</a:t>
            </a:r>
            <a:endParaRPr lang="fr-FR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2952372" y="2045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</a:t>
            </a:r>
            <a:endParaRPr lang="fr-FR" b="1" dirty="0"/>
          </a:p>
        </p:txBody>
      </p:sp>
      <p:sp>
        <p:nvSpPr>
          <p:cNvPr id="59" name="ZoneTexte 58"/>
          <p:cNvSpPr txBox="1"/>
          <p:nvPr/>
        </p:nvSpPr>
        <p:spPr>
          <a:xfrm>
            <a:off x="3734579" y="321984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6</a:t>
            </a:r>
            <a:endParaRPr lang="fr-FR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3979817" y="337117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7</a:t>
            </a:r>
            <a:endParaRPr lang="fr-FR" b="1" dirty="0"/>
          </a:p>
        </p:txBody>
      </p:sp>
      <p:sp>
        <p:nvSpPr>
          <p:cNvPr id="61" name="ZoneTexte 60"/>
          <p:cNvSpPr txBox="1"/>
          <p:nvPr/>
        </p:nvSpPr>
        <p:spPr>
          <a:xfrm>
            <a:off x="4211652" y="352316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8</a:t>
            </a:r>
            <a:endParaRPr lang="fr-FR" b="1" dirty="0"/>
          </a:p>
        </p:txBody>
      </p:sp>
      <p:sp>
        <p:nvSpPr>
          <p:cNvPr id="62" name="ZoneTexte 61"/>
          <p:cNvSpPr txBox="1"/>
          <p:nvPr/>
        </p:nvSpPr>
        <p:spPr>
          <a:xfrm>
            <a:off x="4340384" y="3571302"/>
            <a:ext cx="2913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2" name="Accolade ouvrante 1"/>
          <p:cNvSpPr/>
          <p:nvPr/>
        </p:nvSpPr>
        <p:spPr>
          <a:xfrm>
            <a:off x="1223724" y="1679373"/>
            <a:ext cx="600918" cy="437834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302347" y="3707833"/>
            <a:ext cx="2897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 Log</a:t>
            </a:r>
          </a:p>
          <a:p>
            <a:r>
              <a:rPr lang="fr-FR" b="1" dirty="0" smtClean="0"/>
              <a:t>(a </a:t>
            </a:r>
            <a:r>
              <a:rPr lang="fr-FR" b="1" dirty="0" err="1" smtClean="0"/>
              <a:t>BoreholeEventCollection</a:t>
            </a:r>
            <a:r>
              <a:rPr lang="fr-FR" b="1" dirty="0" smtClean="0"/>
              <a:t>) </a:t>
            </a:r>
            <a:endParaRPr lang="fr-FR" b="1" dirty="0"/>
          </a:p>
        </p:txBody>
      </p:sp>
      <p:cxnSp>
        <p:nvCxnSpPr>
          <p:cNvPr id="65" name="Connecteur droit 64"/>
          <p:cNvCxnSpPr/>
          <p:nvPr/>
        </p:nvCxnSpPr>
        <p:spPr>
          <a:xfrm flipH="1">
            <a:off x="3043396" y="1649247"/>
            <a:ext cx="253876" cy="30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3561367" y="303517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5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121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576164" y="5261015"/>
            <a:ext cx="238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6"/>
                </a:solidFill>
              </a:rPr>
              <a:t>boreholeEventLocation</a:t>
            </a:r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b="1" dirty="0" smtClean="0">
                <a:solidFill>
                  <a:schemeClr val="accent6"/>
                </a:solidFill>
              </a:rPr>
              <a:t>(at </a:t>
            </a:r>
            <a:r>
              <a:rPr lang="fr-FR" b="1" dirty="0" err="1" smtClean="0">
                <a:solidFill>
                  <a:schemeClr val="accent6"/>
                </a:solidFill>
              </a:rPr>
              <a:t>Depth</a:t>
            </a:r>
            <a:r>
              <a:rPr lang="fr-FR" b="1" dirty="0" smtClean="0">
                <a:solidFill>
                  <a:schemeClr val="accent6"/>
                </a:solidFill>
              </a:rPr>
              <a:t>)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BoreholeTrajectory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295629" y="2004427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the </a:t>
            </a:r>
            <a:r>
              <a:rPr lang="fr-FR" b="1" dirty="0" err="1" smtClean="0">
                <a:solidFill>
                  <a:srgbClr val="FF66FF"/>
                </a:solidFill>
              </a:rPr>
              <a:t>Borehole</a:t>
            </a:r>
            <a:r>
              <a:rPr lang="fr-FR" b="1" dirty="0" smtClean="0">
                <a:solidFill>
                  <a:srgbClr val="FF66FF"/>
                </a:solidFill>
              </a:rPr>
              <a:t> </a:t>
            </a:r>
            <a:r>
              <a:rPr lang="fr-FR" b="1" dirty="0" err="1" smtClean="0">
                <a:solidFill>
                  <a:srgbClr val="FF66FF"/>
                </a:solidFill>
              </a:rPr>
              <a:t>Geometry</a:t>
            </a:r>
            <a:endParaRPr lang="fr-FR" b="1" dirty="0" smtClean="0">
              <a:solidFill>
                <a:srgbClr val="FF66FF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399631" y="2193308"/>
            <a:ext cx="1861445" cy="4461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209824" y="992114"/>
            <a:ext cx="4122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rgbClr val="0070C0"/>
                </a:solidFill>
              </a:rPr>
              <a:t>THE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BoreholeCollar</a:t>
            </a:r>
            <a:r>
              <a:rPr lang="fr-FR" b="1" dirty="0">
                <a:solidFill>
                  <a:srgbClr val="0070C0"/>
                </a:solidFill>
              </a:rPr>
              <a:t> (GWML2) description</a:t>
            </a:r>
          </a:p>
          <a:p>
            <a:r>
              <a:rPr lang="fr-FR" b="1" dirty="0">
                <a:solidFill>
                  <a:srgbClr val="0070C0"/>
                </a:solidFill>
              </a:rPr>
              <a:t>or the </a:t>
            </a:r>
            <a:r>
              <a:rPr lang="fr-FR" b="1" dirty="0" err="1">
                <a:solidFill>
                  <a:srgbClr val="0070C0"/>
                </a:solidFill>
              </a:rPr>
              <a:t>WellHead</a:t>
            </a:r>
            <a:r>
              <a:rPr lang="fr-FR" b="1" dirty="0">
                <a:solidFill>
                  <a:srgbClr val="0070C0"/>
                </a:solidFill>
              </a:rPr>
              <a:t> (WITSML)</a:t>
            </a:r>
          </a:p>
        </p:txBody>
      </p: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5285143" y="1269018"/>
            <a:ext cx="1906098" cy="438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 rot="20675564">
            <a:off x="6155118" y="1107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 rot="20675564">
            <a:off x="5677680" y="110715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Reference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743068" y="187970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Reference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608820" y="43254"/>
            <a:ext cx="258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Applied</a:t>
            </a:r>
            <a:r>
              <a:rPr lang="fr-FR" dirty="0" smtClean="0"/>
              <a:t> to </a:t>
            </a:r>
            <a:r>
              <a:rPr lang="fr-FR" dirty="0" err="1" smtClean="0"/>
              <a:t>Sample</a:t>
            </a:r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6105159" y="4848309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endParaRPr lang="fr-FR" b="1" dirty="0"/>
          </a:p>
        </p:txBody>
      </p:sp>
      <p:sp>
        <p:nvSpPr>
          <p:cNvPr id="68" name="Rectangle 67"/>
          <p:cNvSpPr/>
          <p:nvPr/>
        </p:nvSpPr>
        <p:spPr>
          <a:xfrm>
            <a:off x="5708015" y="4881118"/>
            <a:ext cx="2315554" cy="36776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8203602" y="5173856"/>
            <a:ext cx="1861445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8249562" y="4826499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locatedFeature</a:t>
            </a:r>
            <a:r>
              <a:rPr lang="fr-FR" b="1" dirty="0" smtClean="0">
                <a:solidFill>
                  <a:srgbClr val="FF0000"/>
                </a:solidFill>
              </a:rPr>
              <a:t> (URI)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0303263" y="4930387"/>
            <a:ext cx="1606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Sample (O&amp;M)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taken </a:t>
            </a:r>
            <a:r>
              <a:rPr lang="en-US" b="1" dirty="0" smtClean="0">
                <a:solidFill>
                  <a:srgbClr val="FF0000"/>
                </a:solidFill>
              </a:rPr>
              <a:t>at </a:t>
            </a:r>
            <a:r>
              <a:rPr lang="en-US" b="1">
                <a:solidFill>
                  <a:srgbClr val="FF0000"/>
                </a:solidFill>
              </a:rPr>
              <a:t>that </a:t>
            </a:r>
            <a:endParaRPr lang="en-US" b="1" smtClean="0">
              <a:solidFill>
                <a:srgbClr val="FF0000"/>
              </a:solidFill>
            </a:endParaRPr>
          </a:p>
          <a:p>
            <a:r>
              <a:rPr lang="en-US" b="1" smtClean="0">
                <a:solidFill>
                  <a:srgbClr val="FF0000"/>
                </a:solidFill>
              </a:rPr>
              <a:t>depth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10402780" y="5921954"/>
            <a:ext cx="1201783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Sample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8611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576164" y="5261015"/>
            <a:ext cx="238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6"/>
                </a:solidFill>
              </a:rPr>
              <a:t>boreholeEventLocation</a:t>
            </a:r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b="1" dirty="0" smtClean="0">
                <a:solidFill>
                  <a:schemeClr val="accent6"/>
                </a:solidFill>
              </a:rPr>
              <a:t>(at </a:t>
            </a:r>
            <a:r>
              <a:rPr lang="fr-FR" b="1" dirty="0" err="1" smtClean="0">
                <a:solidFill>
                  <a:schemeClr val="accent6"/>
                </a:solidFill>
              </a:rPr>
              <a:t>Depth</a:t>
            </a:r>
            <a:r>
              <a:rPr lang="fr-FR" b="1" dirty="0" smtClean="0">
                <a:solidFill>
                  <a:schemeClr val="accent6"/>
                </a:solidFill>
              </a:rPr>
              <a:t>)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BoreholeTrajectory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295629" y="2004427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the </a:t>
            </a:r>
            <a:r>
              <a:rPr lang="fr-FR" b="1" dirty="0" err="1" smtClean="0">
                <a:solidFill>
                  <a:srgbClr val="FF66FF"/>
                </a:solidFill>
              </a:rPr>
              <a:t>Borehole</a:t>
            </a:r>
            <a:r>
              <a:rPr lang="fr-FR" b="1" dirty="0" smtClean="0">
                <a:solidFill>
                  <a:srgbClr val="FF66FF"/>
                </a:solidFill>
              </a:rPr>
              <a:t> </a:t>
            </a:r>
            <a:r>
              <a:rPr lang="fr-FR" b="1" dirty="0" err="1" smtClean="0">
                <a:solidFill>
                  <a:srgbClr val="FF66FF"/>
                </a:solidFill>
              </a:rPr>
              <a:t>Geometry</a:t>
            </a:r>
            <a:endParaRPr lang="fr-FR" b="1" dirty="0" smtClean="0">
              <a:solidFill>
                <a:srgbClr val="FF66FF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399631" y="2193308"/>
            <a:ext cx="1861445" cy="4461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209824" y="992114"/>
            <a:ext cx="315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</a:rPr>
              <a:t>THE</a:t>
            </a:r>
            <a:r>
              <a:rPr lang="fr-FR" b="1" dirty="0" smtClean="0">
                <a:solidFill>
                  <a:srgbClr val="0070C0"/>
                </a:solidFill>
              </a:rPr>
              <a:t> </a:t>
            </a:r>
            <a:r>
              <a:rPr lang="fr-FR" b="1" dirty="0" err="1" smtClean="0">
                <a:solidFill>
                  <a:srgbClr val="0070C0"/>
                </a:solidFill>
              </a:rPr>
              <a:t>BoreholeCollar</a:t>
            </a:r>
            <a:r>
              <a:rPr lang="fr-FR" b="1" dirty="0" smtClean="0">
                <a:solidFill>
                  <a:srgbClr val="0070C0"/>
                </a:solidFill>
              </a:rPr>
              <a:t> description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5285143" y="1269018"/>
            <a:ext cx="1906098" cy="438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 rot="20675564">
            <a:off x="6155118" y="1107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 rot="20675564">
            <a:off x="5677680" y="110715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Reference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743068" y="187970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Reference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608820" y="43254"/>
            <a:ext cx="258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Applied</a:t>
            </a:r>
            <a:r>
              <a:rPr lang="fr-FR" dirty="0"/>
              <a:t> to </a:t>
            </a:r>
            <a:r>
              <a:rPr lang="fr-FR" dirty="0" err="1"/>
              <a:t>trajectory</a:t>
            </a:r>
            <a:r>
              <a:rPr lang="fr-FR" dirty="0"/>
              <a:t> observation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6105159" y="4848309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endParaRPr lang="fr-FR" b="1" dirty="0"/>
          </a:p>
        </p:txBody>
      </p:sp>
      <p:sp>
        <p:nvSpPr>
          <p:cNvPr id="68" name="Rectangle 67"/>
          <p:cNvSpPr/>
          <p:nvPr/>
        </p:nvSpPr>
        <p:spPr>
          <a:xfrm>
            <a:off x="5708015" y="4881118"/>
            <a:ext cx="2315554" cy="36776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8203602" y="5173856"/>
            <a:ext cx="1861445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8249562" y="4826499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locatedFeature</a:t>
            </a:r>
            <a:r>
              <a:rPr lang="fr-FR" b="1" dirty="0" smtClean="0">
                <a:solidFill>
                  <a:srgbClr val="FF0000"/>
                </a:solidFill>
              </a:rPr>
              <a:t> (URI)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9540785" y="5273099"/>
            <a:ext cx="26641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OM_Observation</a:t>
            </a:r>
            <a:r>
              <a:rPr lang="en-US" b="1" dirty="0" smtClean="0">
                <a:solidFill>
                  <a:srgbClr val="FF0000"/>
                </a:solidFill>
              </a:rPr>
              <a:t> (O&amp;M)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-&gt; </a:t>
            </a:r>
            <a:r>
              <a:rPr lang="en-US" b="1" dirty="0" err="1">
                <a:solidFill>
                  <a:srgbClr val="FF0000"/>
                </a:solidFill>
              </a:rPr>
              <a:t>x,y,z</a:t>
            </a:r>
            <a:r>
              <a:rPr lang="en-US" b="1" dirty="0">
                <a:solidFill>
                  <a:srgbClr val="FF0000"/>
                </a:solidFill>
              </a:rPr>
              <a:t> values</a:t>
            </a:r>
          </a:p>
          <a:p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b="1" dirty="0" smtClean="0">
                <a:solidFill>
                  <a:srgbClr val="FF0000"/>
                </a:solidFill>
              </a:rPr>
              <a:t>procedure: </a:t>
            </a:r>
            <a:r>
              <a:rPr lang="en-US" b="1" dirty="0">
                <a:solidFill>
                  <a:srgbClr val="FF0000"/>
                </a:solidFill>
              </a:rPr>
              <a:t>observed by </a:t>
            </a:r>
          </a:p>
          <a:p>
            <a:r>
              <a:rPr lang="en-US" b="1" dirty="0">
                <a:solidFill>
                  <a:srgbClr val="FF0000"/>
                </a:solidFill>
              </a:rPr>
              <a:t>a ‘sensor’ or calculated by</a:t>
            </a:r>
          </a:p>
          <a:p>
            <a:r>
              <a:rPr lang="en-US" b="1" dirty="0">
                <a:solidFill>
                  <a:srgbClr val="FF0000"/>
                </a:solidFill>
              </a:rPr>
              <a:t>an </a:t>
            </a:r>
            <a:r>
              <a:rPr lang="en-US" b="1" dirty="0" err="1">
                <a:solidFill>
                  <a:srgbClr val="FF0000"/>
                </a:solidFill>
              </a:rPr>
              <a:t>algotithm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2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BoreholeTrajectory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295629" y="2004427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the </a:t>
            </a:r>
            <a:r>
              <a:rPr lang="fr-FR" b="1" dirty="0" err="1" smtClean="0">
                <a:solidFill>
                  <a:srgbClr val="FF66FF"/>
                </a:solidFill>
              </a:rPr>
              <a:t>Borehole</a:t>
            </a:r>
            <a:r>
              <a:rPr lang="fr-FR" b="1" dirty="0" smtClean="0">
                <a:solidFill>
                  <a:srgbClr val="FF66FF"/>
                </a:solidFill>
              </a:rPr>
              <a:t> </a:t>
            </a:r>
            <a:r>
              <a:rPr lang="fr-FR" b="1" dirty="0" err="1" smtClean="0">
                <a:solidFill>
                  <a:srgbClr val="FF66FF"/>
                </a:solidFill>
              </a:rPr>
              <a:t>Geometry</a:t>
            </a:r>
            <a:endParaRPr lang="fr-FR" b="1" dirty="0" smtClean="0">
              <a:solidFill>
                <a:srgbClr val="FF66FF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399631" y="2193308"/>
            <a:ext cx="1861445" cy="4461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209824" y="992114"/>
            <a:ext cx="315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</a:rPr>
              <a:t>THE</a:t>
            </a:r>
            <a:r>
              <a:rPr lang="fr-FR" b="1" dirty="0" smtClean="0">
                <a:solidFill>
                  <a:srgbClr val="0070C0"/>
                </a:solidFill>
              </a:rPr>
              <a:t> </a:t>
            </a:r>
            <a:r>
              <a:rPr lang="fr-FR" b="1" dirty="0" err="1" smtClean="0">
                <a:solidFill>
                  <a:srgbClr val="0070C0"/>
                </a:solidFill>
              </a:rPr>
              <a:t>BoreholeCollar</a:t>
            </a:r>
            <a:r>
              <a:rPr lang="fr-FR" b="1" dirty="0" smtClean="0">
                <a:solidFill>
                  <a:srgbClr val="0070C0"/>
                </a:solidFill>
              </a:rPr>
              <a:t> description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5285143" y="1269018"/>
            <a:ext cx="1906098" cy="438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 rot="20675564">
            <a:off x="6155118" y="1107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 rot="20675564">
            <a:off x="5677680" y="110715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Reference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743068" y="187970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Reference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608820" y="43254"/>
            <a:ext cx="258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Applied</a:t>
            </a:r>
            <a:r>
              <a:rPr lang="fr-FR" dirty="0"/>
              <a:t> to </a:t>
            </a:r>
            <a:r>
              <a:rPr lang="fr-FR" dirty="0" err="1"/>
              <a:t>trajectory</a:t>
            </a:r>
            <a:r>
              <a:rPr lang="fr-FR" dirty="0"/>
              <a:t> observation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6105159" y="4848309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endParaRPr lang="fr-FR" b="1" dirty="0"/>
          </a:p>
        </p:txBody>
      </p:sp>
      <p:sp>
        <p:nvSpPr>
          <p:cNvPr id="47" name="Accolade ouvrante 46"/>
          <p:cNvSpPr/>
          <p:nvPr/>
        </p:nvSpPr>
        <p:spPr>
          <a:xfrm>
            <a:off x="1223724" y="1679373"/>
            <a:ext cx="600918" cy="437834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229588" y="4177219"/>
            <a:ext cx="3246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 </a:t>
            </a:r>
            <a:r>
              <a:rPr lang="fr-FR" b="1" dirty="0" err="1" smtClean="0"/>
              <a:t>computed</a:t>
            </a:r>
            <a:r>
              <a:rPr lang="fr-FR" b="1" dirty="0" smtClean="0"/>
              <a:t> </a:t>
            </a:r>
            <a:r>
              <a:rPr lang="fr-FR" b="1" dirty="0" err="1" smtClean="0"/>
              <a:t>borehole</a:t>
            </a:r>
            <a:r>
              <a:rPr lang="fr-FR" b="1" dirty="0" smtClean="0"/>
              <a:t> </a:t>
            </a:r>
            <a:r>
              <a:rPr lang="fr-FR" b="1" dirty="0" err="1" smtClean="0"/>
              <a:t>trajectory</a:t>
            </a:r>
            <a:endParaRPr lang="fr-FR" b="1" dirty="0" smtClean="0"/>
          </a:p>
          <a:p>
            <a:r>
              <a:rPr lang="fr-FR" b="1" dirty="0" smtClean="0"/>
              <a:t>(a </a:t>
            </a:r>
            <a:r>
              <a:rPr lang="fr-FR" b="1" dirty="0" err="1" smtClean="0"/>
              <a:t>BoreholeEventCollection</a:t>
            </a:r>
            <a:r>
              <a:rPr lang="fr-FR" b="1" dirty="0" smtClean="0"/>
              <a:t>) </a:t>
            </a:r>
            <a:endParaRPr lang="fr-FR" b="1" dirty="0"/>
          </a:p>
        </p:txBody>
      </p:sp>
      <p:cxnSp>
        <p:nvCxnSpPr>
          <p:cNvPr id="53" name="Connecteur droit 52"/>
          <p:cNvCxnSpPr/>
          <p:nvPr/>
        </p:nvCxnSpPr>
        <p:spPr>
          <a:xfrm flipH="1">
            <a:off x="3043396" y="1649247"/>
            <a:ext cx="253876" cy="30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rot="20784186">
            <a:off x="822786" y="1293224"/>
            <a:ext cx="10903131" cy="5726294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 fontAlgn="base"/>
            <a:r>
              <a:rPr lang="fr-FR" dirty="0" smtClean="0"/>
              <a:t>All the </a:t>
            </a:r>
            <a:r>
              <a:rPr lang="fr-FR" dirty="0" err="1" smtClean="0"/>
              <a:t>following</a:t>
            </a:r>
            <a:r>
              <a:rPr lang="fr-FR" dirty="0" smtClean="0"/>
              <a:t> slides are </a:t>
            </a:r>
            <a:r>
              <a:rPr lang="fr-FR" dirty="0" err="1" smtClean="0"/>
              <a:t>kept</a:t>
            </a:r>
            <a:r>
              <a:rPr lang="fr-FR" dirty="0" smtClean="0"/>
              <a:t> to </a:t>
            </a:r>
            <a:r>
              <a:rPr lang="fr-FR" dirty="0" err="1" smtClean="0"/>
              <a:t>keep</a:t>
            </a:r>
            <a:r>
              <a:rPr lang="fr-FR" dirty="0" smtClean="0"/>
              <a:t> memory of </a:t>
            </a:r>
            <a:r>
              <a:rPr lang="fr-FR" dirty="0" err="1" smtClean="0"/>
              <a:t>our</a:t>
            </a:r>
            <a:r>
              <a:rPr lang="fr-FR" dirty="0" smtClean="0"/>
              <a:t> discussions</a:t>
            </a:r>
          </a:p>
          <a:p>
            <a:pPr lvl="1" fontAlgn="base"/>
            <a:endParaRPr lang="fr-FR" dirty="0" smtClean="0"/>
          </a:p>
          <a:p>
            <a:pPr lvl="1" fontAlgn="base"/>
            <a:r>
              <a:rPr lang="fr-FR" dirty="0" err="1" smtClean="0"/>
              <a:t>They</a:t>
            </a:r>
            <a:r>
              <a:rPr lang="fr-FR" dirty="0" smtClean="0"/>
              <a:t> corresponds to the structure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revision</a:t>
            </a:r>
            <a:r>
              <a:rPr lang="fr-FR" dirty="0" smtClean="0"/>
              <a:t> 11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9756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3116" r="11775" b="5960"/>
          <a:stretch/>
        </p:blipFill>
        <p:spPr>
          <a:xfrm>
            <a:off x="1262744" y="209277"/>
            <a:ext cx="2681463" cy="257746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6225" r="4608" b="4508"/>
          <a:stretch/>
        </p:blipFill>
        <p:spPr>
          <a:xfrm>
            <a:off x="6897190" y="329564"/>
            <a:ext cx="4231812" cy="237009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43" y="2989160"/>
            <a:ext cx="5925729" cy="37425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85314" y="418010"/>
            <a:ext cx="1997166" cy="821509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458298" y="2283125"/>
            <a:ext cx="2290354" cy="21553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>
            <a:stCxn id="8" idx="3"/>
            <a:endCxn id="9" idx="1"/>
          </p:cNvCxnSpPr>
          <p:nvPr/>
        </p:nvCxnSpPr>
        <p:spPr>
          <a:xfrm flipV="1">
            <a:off x="3748652" y="828765"/>
            <a:ext cx="3936662" cy="15621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749181" y="1544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</a:t>
            </a:r>
            <a:endParaRPr lang="fr-FR" b="1" dirty="0"/>
          </a:p>
        </p:txBody>
      </p:sp>
      <p:grpSp>
        <p:nvGrpSpPr>
          <p:cNvPr id="33" name="Groupe 32"/>
          <p:cNvGrpSpPr/>
          <p:nvPr/>
        </p:nvGrpSpPr>
        <p:grpSpPr>
          <a:xfrm>
            <a:off x="5557520" y="2186634"/>
            <a:ext cx="5571482" cy="2588566"/>
            <a:chOff x="5557520" y="2186634"/>
            <a:chExt cx="5571482" cy="2588566"/>
          </a:xfrm>
        </p:grpSpPr>
        <p:sp>
          <p:nvSpPr>
            <p:cNvPr id="10" name="Rectangle 9"/>
            <p:cNvSpPr/>
            <p:nvPr/>
          </p:nvSpPr>
          <p:spPr>
            <a:xfrm>
              <a:off x="7823200" y="2186634"/>
              <a:ext cx="1047478" cy="408520"/>
            </a:xfrm>
            <a:prstGeom prst="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46640" y="2234532"/>
              <a:ext cx="1182362" cy="408520"/>
            </a:xfrm>
            <a:prstGeom prst="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57520" y="4127194"/>
              <a:ext cx="1339670" cy="648006"/>
            </a:xfrm>
            <a:prstGeom prst="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avec flèche 15"/>
            <p:cNvCxnSpPr>
              <a:stCxn id="10" idx="2"/>
              <a:endCxn id="12" idx="3"/>
            </p:cNvCxnSpPr>
            <p:nvPr/>
          </p:nvCxnSpPr>
          <p:spPr>
            <a:xfrm flipH="1">
              <a:off x="6897190" y="2595154"/>
              <a:ext cx="1449749" cy="185604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1" idx="2"/>
              <a:endCxn id="12" idx="3"/>
            </p:cNvCxnSpPr>
            <p:nvPr/>
          </p:nvCxnSpPr>
          <p:spPr>
            <a:xfrm flipH="1">
              <a:off x="6897190" y="2643052"/>
              <a:ext cx="3640631" cy="180814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7717141" y="34621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2</a:t>
              </a:r>
              <a:endParaRPr lang="fr-FR" b="1" dirty="0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5443302" y="4451197"/>
            <a:ext cx="2575525" cy="2280529"/>
            <a:chOff x="5443302" y="4451197"/>
            <a:chExt cx="2575525" cy="2280529"/>
          </a:xfrm>
        </p:grpSpPr>
        <p:sp>
          <p:nvSpPr>
            <p:cNvPr id="26" name="Rectangle 25"/>
            <p:cNvSpPr/>
            <p:nvPr/>
          </p:nvSpPr>
          <p:spPr>
            <a:xfrm>
              <a:off x="5443302" y="5824526"/>
              <a:ext cx="1577258" cy="907200"/>
            </a:xfrm>
            <a:prstGeom prst="rect">
              <a:avLst/>
            </a:prstGeom>
            <a:noFill/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7717141" y="56221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3</a:t>
              </a:r>
              <a:endParaRPr lang="fr-FR" b="1" dirty="0"/>
            </a:p>
          </p:txBody>
        </p:sp>
        <p:cxnSp>
          <p:nvCxnSpPr>
            <p:cNvPr id="30" name="Connecteur en arc 29"/>
            <p:cNvCxnSpPr>
              <a:stCxn id="12" idx="3"/>
              <a:endCxn id="26" idx="3"/>
            </p:cNvCxnSpPr>
            <p:nvPr/>
          </p:nvCxnSpPr>
          <p:spPr>
            <a:xfrm>
              <a:off x="6897190" y="4451197"/>
              <a:ext cx="123370" cy="1826929"/>
            </a:xfrm>
            <a:prstGeom prst="curvedConnector3">
              <a:avLst>
                <a:gd name="adj1" fmla="val 63941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458298" y="2504789"/>
            <a:ext cx="2290354" cy="216973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305493" y="1851660"/>
            <a:ext cx="2542606" cy="9499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 rot="19745441">
            <a:off x="-114137" y="233344"/>
            <a:ext cx="14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rev:10 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27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2" y="425884"/>
            <a:ext cx="9409094" cy="594258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720956" y="4898391"/>
            <a:ext cx="2585881" cy="1470079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4" name="Groupe 43"/>
          <p:cNvGrpSpPr/>
          <p:nvPr/>
        </p:nvGrpSpPr>
        <p:grpSpPr>
          <a:xfrm>
            <a:off x="144792" y="425884"/>
            <a:ext cx="9187098" cy="5942586"/>
            <a:chOff x="144792" y="425884"/>
            <a:chExt cx="9187098" cy="5942586"/>
          </a:xfrm>
        </p:grpSpPr>
        <p:sp>
          <p:nvSpPr>
            <p:cNvPr id="26" name="Rectangle 25"/>
            <p:cNvSpPr/>
            <p:nvPr/>
          </p:nvSpPr>
          <p:spPr>
            <a:xfrm>
              <a:off x="144792" y="425884"/>
              <a:ext cx="3851011" cy="1139869"/>
            </a:xfrm>
            <a:prstGeom prst="rect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53612" y="6037545"/>
              <a:ext cx="1578278" cy="330925"/>
            </a:xfrm>
            <a:prstGeom prst="rect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avec flèche 36"/>
            <p:cNvCxnSpPr/>
            <p:nvPr/>
          </p:nvCxnSpPr>
          <p:spPr>
            <a:xfrm flipH="1" flipV="1">
              <a:off x="2342368" y="1565754"/>
              <a:ext cx="6200383" cy="44717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140873" y="33971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4</a:t>
              </a: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63206" y="1565753"/>
            <a:ext cx="2655983" cy="3006247"/>
            <a:chOff x="563206" y="1565753"/>
            <a:chExt cx="2655983" cy="3006247"/>
          </a:xfrm>
        </p:grpSpPr>
        <p:sp>
          <p:nvSpPr>
            <p:cNvPr id="39" name="Rectangle 38"/>
            <p:cNvSpPr/>
            <p:nvPr/>
          </p:nvSpPr>
          <p:spPr>
            <a:xfrm>
              <a:off x="883681" y="3355754"/>
              <a:ext cx="2335508" cy="1216246"/>
            </a:xfrm>
            <a:prstGeom prst="rect">
              <a:avLst/>
            </a:prstGeom>
            <a:noFill/>
            <a:ln w="63500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63206" y="36893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5</a:t>
              </a:r>
              <a:endParaRPr lang="fr-FR" b="1" dirty="0"/>
            </a:p>
          </p:txBody>
        </p:sp>
        <p:cxnSp>
          <p:nvCxnSpPr>
            <p:cNvPr id="41" name="Connecteur droit avec flèche 40"/>
            <p:cNvCxnSpPr>
              <a:stCxn id="26" idx="2"/>
            </p:cNvCxnSpPr>
            <p:nvPr/>
          </p:nvCxnSpPr>
          <p:spPr>
            <a:xfrm flipH="1">
              <a:off x="2051438" y="1565753"/>
              <a:ext cx="18860" cy="1790001"/>
            </a:xfrm>
            <a:prstGeom prst="straightConnector1">
              <a:avLst/>
            </a:prstGeom>
            <a:ln w="38100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ZoneTexte 12"/>
          <p:cNvSpPr txBox="1"/>
          <p:nvPr/>
        </p:nvSpPr>
        <p:spPr>
          <a:xfrm rot="19745441">
            <a:off x="-250061" y="23279"/>
            <a:ext cx="14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rev:10 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04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068378" y="4867666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endParaRPr lang="fr-FR" b="1" dirty="0"/>
          </a:p>
        </p:txBody>
      </p:sp>
      <p:sp>
        <p:nvSpPr>
          <p:cNvPr id="33" name="Rectangle 32"/>
          <p:cNvSpPr/>
          <p:nvPr/>
        </p:nvSpPr>
        <p:spPr>
          <a:xfrm>
            <a:off x="5671234" y="4900475"/>
            <a:ext cx="2315554" cy="36776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3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5781833" y="4867666"/>
            <a:ext cx="2671942" cy="369332"/>
            <a:chOff x="5781833" y="4867666"/>
            <a:chExt cx="2671942" cy="369332"/>
          </a:xfrm>
        </p:grpSpPr>
        <p:sp>
          <p:nvSpPr>
            <p:cNvPr id="32" name="ZoneTexte 31"/>
            <p:cNvSpPr txBox="1"/>
            <p:nvPr/>
          </p:nvSpPr>
          <p:spPr>
            <a:xfrm>
              <a:off x="6068378" y="4867666"/>
              <a:ext cx="238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>
                  <a:solidFill>
                    <a:schemeClr val="accent6"/>
                  </a:solidFill>
                </a:rPr>
                <a:t>boreholeEventLocation</a:t>
              </a:r>
              <a:endParaRPr lang="fr-FR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42" name="Connecteur droit 41"/>
            <p:cNvCxnSpPr/>
            <p:nvPr/>
          </p:nvCxnSpPr>
          <p:spPr>
            <a:xfrm flipV="1">
              <a:off x="5781833" y="4972178"/>
              <a:ext cx="287338" cy="714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V="1">
              <a:off x="5853271" y="5115053"/>
              <a:ext cx="287337" cy="73025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/>
          <p:cNvGrpSpPr/>
          <p:nvPr/>
        </p:nvGrpSpPr>
        <p:grpSpPr>
          <a:xfrm>
            <a:off x="3044189" y="1523319"/>
            <a:ext cx="2240954" cy="369332"/>
            <a:chOff x="3044189" y="1523319"/>
            <a:chExt cx="2240954" cy="369332"/>
          </a:xfrm>
        </p:grpSpPr>
        <p:sp>
          <p:nvSpPr>
            <p:cNvPr id="39" name="Oval 4"/>
            <p:cNvSpPr/>
            <p:nvPr/>
          </p:nvSpPr>
          <p:spPr bwMode="auto">
            <a:xfrm>
              <a:off x="3044189" y="1588407"/>
              <a:ext cx="233776" cy="2298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322618" y="1523319"/>
              <a:ext cx="1962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>
                  <a:solidFill>
                    <a:schemeClr val="accent5"/>
                  </a:solidFill>
                </a:rPr>
                <a:t>TrajectoryReferent</a:t>
              </a:r>
              <a:endParaRPr lang="fr-FR" b="1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16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068378" y="4867666"/>
            <a:ext cx="238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6"/>
                </a:solidFill>
              </a:rPr>
              <a:t>boreholeEventLocation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BoreholeTrajectory</a:t>
            </a:r>
            <a:endParaRPr lang="fr-FR" b="1" dirty="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2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627780" y="18105"/>
            <a:ext cx="2583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BhML</a:t>
            </a:r>
            <a:r>
              <a:rPr lang="fr-FR" dirty="0" smtClean="0"/>
              <a:t> </a:t>
            </a:r>
            <a:r>
              <a:rPr lang="fr-FR" dirty="0" err="1" smtClean="0"/>
              <a:t>flavoured</a:t>
            </a:r>
            <a:r>
              <a:rPr lang="fr-FR" dirty="0" smtClean="0"/>
              <a:t> ISO 19148 figure 1 to 4 (</a:t>
            </a:r>
            <a:r>
              <a:rPr lang="fr-FR" dirty="0" err="1" smtClean="0"/>
              <a:t>vertically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1463040" y="765572"/>
            <a:ext cx="53340" cy="339852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4"/>
          <p:cNvSpPr/>
          <p:nvPr/>
        </p:nvSpPr>
        <p:spPr bwMode="auto">
          <a:xfrm>
            <a:off x="1369012" y="711628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101516" y="65431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R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218829" y="409312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Start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71094" y="36107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End</a:t>
            </a:r>
            <a:endParaRPr lang="fr-FR" b="1" dirty="0">
              <a:solidFill>
                <a:schemeClr val="accent5"/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>
            <a:off x="1337693" y="3150632"/>
            <a:ext cx="308451" cy="393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052504" y="290679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A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28" name="Connecteur droit 27"/>
          <p:cNvCxnSpPr>
            <a:stCxn id="15" idx="6"/>
          </p:cNvCxnSpPr>
          <p:nvPr/>
        </p:nvCxnSpPr>
        <p:spPr>
          <a:xfrm flipV="1">
            <a:off x="1602788" y="819751"/>
            <a:ext cx="1513792" cy="6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2529840" y="1744980"/>
            <a:ext cx="288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distanceAlong</a:t>
            </a:r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 flipV="1">
            <a:off x="1563394" y="3150632"/>
            <a:ext cx="1513792" cy="6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951220" y="765572"/>
            <a:ext cx="53340" cy="339852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4"/>
          <p:cNvSpPr/>
          <p:nvPr/>
        </p:nvSpPr>
        <p:spPr bwMode="auto">
          <a:xfrm>
            <a:off x="5857192" y="711628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589696" y="65431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R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707009" y="409312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Start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259274" y="36107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End</a:t>
            </a:r>
            <a:endParaRPr lang="fr-FR" b="1" dirty="0">
              <a:solidFill>
                <a:schemeClr val="accent5"/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5825873" y="3150632"/>
            <a:ext cx="308451" cy="393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540684" y="290679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A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47" name="Connecteur droit 46"/>
          <p:cNvCxnSpPr>
            <a:stCxn id="40" idx="6"/>
          </p:cNvCxnSpPr>
          <p:nvPr/>
        </p:nvCxnSpPr>
        <p:spPr>
          <a:xfrm>
            <a:off x="6090968" y="826532"/>
            <a:ext cx="1910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6051574" y="3157413"/>
            <a:ext cx="14604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5825873" y="3455010"/>
            <a:ext cx="308451" cy="393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5540684" y="32111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B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030655" y="3465730"/>
            <a:ext cx="202368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7833360" y="838985"/>
            <a:ext cx="30480" cy="2616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 rot="5400000">
            <a:off x="5661310" y="2355207"/>
            <a:ext cx="288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distanceAlong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 rot="5400000">
            <a:off x="6544287" y="2439027"/>
            <a:ext cx="288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distanceAlong</a:t>
            </a:r>
            <a:endParaRPr lang="fr-FR" dirty="0"/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6887186" y="819751"/>
            <a:ext cx="35808" cy="2337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2503180" y="826531"/>
            <a:ext cx="34280" cy="2366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974" t="5602" r="3048" b="3836"/>
          <a:stretch/>
        </p:blipFill>
        <p:spPr>
          <a:xfrm>
            <a:off x="1312095" y="506624"/>
            <a:ext cx="6837186" cy="572156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895479" y="2573464"/>
            <a:ext cx="2406325" cy="1267390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04606" y="45129"/>
            <a:ext cx="279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collection </a:t>
            </a:r>
            <a:r>
              <a:rPr lang="fr-FR" dirty="0" err="1" smtClean="0"/>
              <a:t>defines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/>
              <a:t>and </a:t>
            </a:r>
            <a:r>
              <a:rPr lang="fr-FR" dirty="0" err="1"/>
              <a:t>TrajectoryReferent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2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2765" t="6795" r="1990" b="4995"/>
          <a:stretch/>
        </p:blipFill>
        <p:spPr>
          <a:xfrm>
            <a:off x="507943" y="1127511"/>
            <a:ext cx="10917928" cy="561166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331719" y="5269093"/>
            <a:ext cx="2585881" cy="1470079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4" name="Groupe 43"/>
          <p:cNvGrpSpPr/>
          <p:nvPr/>
        </p:nvGrpSpPr>
        <p:grpSpPr>
          <a:xfrm>
            <a:off x="434838" y="1161449"/>
            <a:ext cx="8482762" cy="5479875"/>
            <a:chOff x="849128" y="888595"/>
            <a:chExt cx="8482762" cy="5479875"/>
          </a:xfrm>
        </p:grpSpPr>
        <p:sp>
          <p:nvSpPr>
            <p:cNvPr id="26" name="Rectangle 25"/>
            <p:cNvSpPr/>
            <p:nvPr/>
          </p:nvSpPr>
          <p:spPr>
            <a:xfrm>
              <a:off x="849128" y="888595"/>
              <a:ext cx="3851011" cy="1139869"/>
            </a:xfrm>
            <a:prstGeom prst="rect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53612" y="6037545"/>
              <a:ext cx="1578278" cy="330925"/>
            </a:xfrm>
            <a:prstGeom prst="rect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avec flèche 36"/>
            <p:cNvCxnSpPr>
              <a:endCxn id="26" idx="2"/>
            </p:cNvCxnSpPr>
            <p:nvPr/>
          </p:nvCxnSpPr>
          <p:spPr>
            <a:xfrm flipH="1" flipV="1">
              <a:off x="2774634" y="2028464"/>
              <a:ext cx="5768118" cy="399889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1079049" y="2335256"/>
            <a:ext cx="2335508" cy="2681312"/>
            <a:chOff x="883681" y="1890688"/>
            <a:chExt cx="2335508" cy="2681312"/>
          </a:xfrm>
        </p:grpSpPr>
        <p:sp>
          <p:nvSpPr>
            <p:cNvPr id="39" name="Rectangle 38"/>
            <p:cNvSpPr/>
            <p:nvPr/>
          </p:nvSpPr>
          <p:spPr>
            <a:xfrm>
              <a:off x="883681" y="3355754"/>
              <a:ext cx="2335508" cy="1216246"/>
            </a:xfrm>
            <a:prstGeom prst="rect">
              <a:avLst/>
            </a:prstGeom>
            <a:noFill/>
            <a:ln w="63500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avec flèche 40"/>
            <p:cNvCxnSpPr/>
            <p:nvPr/>
          </p:nvCxnSpPr>
          <p:spPr>
            <a:xfrm flipH="1">
              <a:off x="2032575" y="1890688"/>
              <a:ext cx="18860" cy="1465066"/>
            </a:xfrm>
            <a:prstGeom prst="straightConnector1">
              <a:avLst/>
            </a:prstGeom>
            <a:ln w="38100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ZoneTexte 12"/>
          <p:cNvSpPr txBox="1"/>
          <p:nvPr/>
        </p:nvSpPr>
        <p:spPr>
          <a:xfrm>
            <a:off x="304606" y="42218"/>
            <a:ext cx="6318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TrajectoryReferent</a:t>
            </a:r>
            <a:r>
              <a:rPr lang="fr-FR" dirty="0" smtClean="0"/>
              <a:t> </a:t>
            </a:r>
            <a:r>
              <a:rPr lang="fr-FR" dirty="0" err="1" smtClean="0"/>
              <a:t>makes</a:t>
            </a:r>
            <a:r>
              <a:rPr lang="fr-FR" dirty="0" smtClean="0"/>
              <a:t> the </a:t>
            </a:r>
            <a:r>
              <a:rPr lang="fr-FR" dirty="0" err="1" smtClean="0"/>
              <a:t>connection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local </a:t>
            </a:r>
            <a:r>
              <a:rPr lang="fr-FR" dirty="0" err="1" smtClean="0"/>
              <a:t>reference</a:t>
            </a:r>
            <a:r>
              <a:rPr lang="fr-FR" dirty="0" smtClean="0"/>
              <a:t> system (</a:t>
            </a:r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referencing</a:t>
            </a:r>
            <a:r>
              <a:rPr lang="fr-FR" dirty="0" smtClean="0"/>
              <a:t>) and the 3D </a:t>
            </a:r>
            <a:r>
              <a:rPr lang="fr-FR" dirty="0" err="1" smtClean="0"/>
              <a:t>geometry</a:t>
            </a:r>
            <a:r>
              <a:rPr lang="fr-FR" dirty="0" smtClean="0"/>
              <a:t> 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60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105" t="8599" r="1515" b="5570"/>
          <a:stretch/>
        </p:blipFill>
        <p:spPr>
          <a:xfrm>
            <a:off x="720263" y="1624559"/>
            <a:ext cx="11291204" cy="48067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0844" y="4099519"/>
            <a:ext cx="2290354" cy="21553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130844" y="4333590"/>
            <a:ext cx="2290354" cy="216973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770914" y="2957323"/>
            <a:ext cx="1997166" cy="821509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7" idx="1"/>
          </p:cNvCxnSpPr>
          <p:nvPr/>
        </p:nvCxnSpPr>
        <p:spPr>
          <a:xfrm flipV="1">
            <a:off x="3421198" y="3368078"/>
            <a:ext cx="3349716" cy="105564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04606" y="42218"/>
            <a:ext cx="733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Within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referencing</a:t>
            </a:r>
            <a:r>
              <a:rPr lang="fr-FR" dirty="0" smtClean="0"/>
              <a:t> system, </a:t>
            </a:r>
            <a:r>
              <a:rPr lang="fr-FR" dirty="0" err="1" smtClean="0"/>
              <a:t>events</a:t>
            </a:r>
            <a:r>
              <a:rPr lang="fr-FR" dirty="0" smtClean="0"/>
              <a:t> </a:t>
            </a:r>
            <a:r>
              <a:rPr lang="fr-FR" dirty="0" err="1" smtClean="0"/>
              <a:t>locate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at 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BoreholeEventLocation</a:t>
            </a:r>
            <a:r>
              <a:rPr lang="fr-FR" dirty="0" smtClean="0"/>
              <a:t> (at, </a:t>
            </a:r>
            <a:r>
              <a:rPr lang="fr-FR" dirty="0" err="1" smtClean="0"/>
              <a:t>fromMeasure</a:t>
            </a:r>
            <a:r>
              <a:rPr lang="fr-FR" dirty="0" smtClean="0"/>
              <a:t>/</a:t>
            </a:r>
            <a:r>
              <a:rPr lang="fr-FR" dirty="0" err="1" smtClean="0"/>
              <a:t>toMeasure</a:t>
            </a:r>
            <a:r>
              <a:rPr lang="fr-FR" dirty="0" smtClean="0"/>
              <a:t>, </a:t>
            </a:r>
            <a:r>
              <a:rPr lang="fr-FR" dirty="0" err="1" smtClean="0"/>
              <a:t>fromEvent</a:t>
            </a:r>
            <a:r>
              <a:rPr lang="fr-FR" dirty="0" smtClean="0"/>
              <a:t>/</a:t>
            </a:r>
            <a:r>
              <a:rPr lang="fr-FR" dirty="0" err="1" smtClean="0"/>
              <a:t>toEvent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78591" y="3600574"/>
            <a:ext cx="2995251" cy="99614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91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747493" y="5301041"/>
            <a:ext cx="238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6"/>
                </a:solidFill>
              </a:rPr>
              <a:t>boreholeEventLocation</a:t>
            </a:r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b="1" dirty="0" smtClean="0">
                <a:solidFill>
                  <a:schemeClr val="accent6"/>
                </a:solidFill>
              </a:rPr>
              <a:t>(</a:t>
            </a:r>
            <a:r>
              <a:rPr lang="fr-FR" b="1" dirty="0" err="1" smtClean="0">
                <a:solidFill>
                  <a:schemeClr val="accent6"/>
                </a:solidFill>
              </a:rPr>
              <a:t>from</a:t>
            </a:r>
            <a:r>
              <a:rPr lang="fr-FR" b="1" dirty="0" smtClean="0">
                <a:solidFill>
                  <a:schemeClr val="accent6"/>
                </a:solidFill>
              </a:rPr>
              <a:t>/to)</a:t>
            </a:r>
          </a:p>
          <a:p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BoreholeTrajectory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407968" y="1851325"/>
            <a:ext cx="3938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Geometry</a:t>
            </a:r>
            <a:r>
              <a:rPr lang="fr-FR" b="1" dirty="0" smtClean="0">
                <a:solidFill>
                  <a:srgbClr val="FF66FF"/>
                </a:solidFill>
              </a:rPr>
              <a:t> or </a:t>
            </a:r>
          </a:p>
          <a:p>
            <a:r>
              <a:rPr lang="fr-FR" b="1" dirty="0" err="1" smtClean="0">
                <a:solidFill>
                  <a:srgbClr val="FF66FF"/>
                </a:solidFill>
              </a:rPr>
              <a:t>Feature</a:t>
            </a:r>
            <a:r>
              <a:rPr lang="fr-FR" b="1" dirty="0" smtClean="0">
                <a:solidFill>
                  <a:srgbClr val="FF66FF"/>
                </a:solidFill>
              </a:rPr>
              <a:t> (URI) for </a:t>
            </a:r>
            <a:r>
              <a:rPr lang="fr-FR" b="1" dirty="0" err="1" smtClean="0">
                <a:solidFill>
                  <a:srgbClr val="FF66FF"/>
                </a:solidFill>
              </a:rPr>
              <a:t>complete</a:t>
            </a:r>
            <a:r>
              <a:rPr lang="fr-FR" b="1" dirty="0" smtClean="0">
                <a:solidFill>
                  <a:srgbClr val="FF66FF"/>
                </a:solidFill>
              </a:rPr>
              <a:t> description</a:t>
            </a:r>
            <a:endParaRPr lang="fr-FR" b="1" dirty="0">
              <a:solidFill>
                <a:srgbClr val="FF66FF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399631" y="2193308"/>
            <a:ext cx="1861445" cy="4461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743068" y="187970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Reference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0303263" y="4930387"/>
            <a:ext cx="1293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Feature</a:t>
            </a:r>
            <a:r>
              <a:rPr lang="fr-FR" b="1" dirty="0" smtClean="0">
                <a:solidFill>
                  <a:srgbClr val="FF0000"/>
                </a:solidFill>
              </a:rPr>
              <a:t> for </a:t>
            </a:r>
          </a:p>
          <a:p>
            <a:r>
              <a:rPr lang="fr-FR" b="1" dirty="0" err="1" smtClean="0">
                <a:solidFill>
                  <a:srgbClr val="FF0000"/>
                </a:solidFill>
              </a:rPr>
              <a:t>complete</a:t>
            </a:r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smtClean="0">
                <a:solidFill>
                  <a:srgbClr val="FF0000"/>
                </a:solidFill>
              </a:rPr>
              <a:t>description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8203602" y="5173856"/>
            <a:ext cx="1861445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8249562" y="4826499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locatedFeature</a:t>
            </a:r>
            <a:r>
              <a:rPr lang="fr-FR" b="1" dirty="0" smtClean="0">
                <a:solidFill>
                  <a:srgbClr val="FF0000"/>
                </a:solidFill>
              </a:rPr>
              <a:t> (URI)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232535" y="886422"/>
            <a:ext cx="384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0070C0"/>
                </a:solidFill>
              </a:rPr>
              <a:t>Geometry</a:t>
            </a:r>
            <a:r>
              <a:rPr lang="fr-FR" b="1" dirty="0" smtClean="0">
                <a:solidFill>
                  <a:srgbClr val="0070C0"/>
                </a:solidFill>
              </a:rPr>
              <a:t> or </a:t>
            </a:r>
          </a:p>
          <a:p>
            <a:r>
              <a:rPr lang="fr-FR" b="1" dirty="0" err="1" smtClean="0">
                <a:solidFill>
                  <a:srgbClr val="0070C0"/>
                </a:solidFill>
              </a:rPr>
              <a:t>Feature</a:t>
            </a:r>
            <a:r>
              <a:rPr lang="fr-FR" b="1" dirty="0" smtClean="0">
                <a:solidFill>
                  <a:srgbClr val="0070C0"/>
                </a:solidFill>
              </a:rPr>
              <a:t> (URI) for </a:t>
            </a:r>
            <a:r>
              <a:rPr lang="fr-FR" b="1" dirty="0" err="1" smtClean="0">
                <a:solidFill>
                  <a:srgbClr val="0070C0"/>
                </a:solidFill>
              </a:rPr>
              <a:t>complete</a:t>
            </a:r>
            <a:r>
              <a:rPr lang="fr-FR" b="1" dirty="0" smtClean="0">
                <a:solidFill>
                  <a:srgbClr val="0070C0"/>
                </a:solidFill>
              </a:rPr>
              <a:t> description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5285143" y="1269018"/>
            <a:ext cx="1906098" cy="438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 rot="20675564">
            <a:off x="5677680" y="110715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Reference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068378" y="4867666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endParaRPr lang="fr-FR" b="1" dirty="0"/>
          </a:p>
        </p:txBody>
      </p:sp>
      <p:sp>
        <p:nvSpPr>
          <p:cNvPr id="52" name="Rectangle 51"/>
          <p:cNvSpPr/>
          <p:nvPr/>
        </p:nvSpPr>
        <p:spPr>
          <a:xfrm>
            <a:off x="5671234" y="4900475"/>
            <a:ext cx="2315554" cy="36776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9608820" y="43254"/>
            <a:ext cx="258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Applied</a:t>
            </a:r>
            <a:r>
              <a:rPr lang="fr-FR" dirty="0" smtClean="0"/>
              <a:t> to </a:t>
            </a:r>
            <a:r>
              <a:rPr lang="fr-FR" dirty="0" err="1" smtClean="0"/>
              <a:t>geological</a:t>
            </a:r>
            <a:r>
              <a:rPr lang="fr-FR" dirty="0" smtClean="0"/>
              <a:t> log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6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324</Words>
  <Application>Microsoft Office PowerPoint</Application>
  <PresentationFormat>Grand écran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BRGM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Grellet Sylvain</dc:creator>
  <cp:lastModifiedBy>Grellet Sylvain</cp:lastModifiedBy>
  <cp:revision>66</cp:revision>
  <dcterms:created xsi:type="dcterms:W3CDTF">2019-05-14T09:04:55Z</dcterms:created>
  <dcterms:modified xsi:type="dcterms:W3CDTF">2019-06-11T13:28:18Z</dcterms:modified>
</cp:coreProperties>
</file>