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4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30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62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9162-F77B-4F26-BB4B-3724DD8521CB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2354-9AE2-40D4-8A14-4092FB5C9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oscan.nrcan.gc.ca/starweb/geoscan/servlet.starweb?path=geoscan/fulle.web&amp;search1=R=20995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775860" y="88392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04460" y="1258392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Well</a:t>
            </a:r>
            <a:endParaRPr lang="fr-FR" sz="1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339049" y="88392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r>
              <a:rPr lang="fr-FR" sz="1400" dirty="0" smtClean="0"/>
              <a:t>-Segment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225835" y="331687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Reference(s) Z / </a:t>
            </a:r>
            <a:r>
              <a:rPr lang="fr-FR" sz="1400" dirty="0" err="1" smtClean="0"/>
              <a:t>origin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847910" y="1252948"/>
            <a:ext cx="69668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Logs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40883" y="3013716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Observations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73638" y="88392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Sample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807634" y="2352689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</a:t>
            </a:r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847910" y="3377303"/>
            <a:ext cx="1197428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</a:t>
            </a:r>
            <a:r>
              <a:rPr lang="fr-FR" sz="1400" dirty="0" err="1" smtClean="0"/>
              <a:t>sample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8807634" y="4394567"/>
            <a:ext cx="1473924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monitoring </a:t>
            </a:r>
            <a:r>
              <a:rPr lang="fr-FR" sz="1400" dirty="0" err="1" smtClean="0"/>
              <a:t>facility</a:t>
            </a:r>
            <a:endParaRPr lang="fr-FR" sz="1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16383" y="4652558"/>
            <a:ext cx="1904999" cy="7739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BoreholeTrajectory</a:t>
            </a:r>
            <a:r>
              <a:rPr lang="fr-FR" sz="1400" dirty="0" smtClean="0"/>
              <a:t> – how to position </a:t>
            </a:r>
            <a:r>
              <a:rPr lang="fr-FR" sz="1400" dirty="0" err="1" smtClean="0"/>
              <a:t>stuff</a:t>
            </a:r>
            <a:r>
              <a:rPr lang="fr-FR" sz="1400" dirty="0" smtClean="0"/>
              <a:t> down the </a:t>
            </a:r>
            <a:r>
              <a:rPr lang="fr-FR" sz="1400" dirty="0" err="1" smtClean="0"/>
              <a:t>hole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77240" y="2048695"/>
            <a:ext cx="1399903" cy="5159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Drilling</a:t>
            </a:r>
            <a:r>
              <a:rPr lang="fr-FR" sz="1400" dirty="0" smtClean="0"/>
              <a:t> </a:t>
            </a:r>
            <a:r>
              <a:rPr lang="fr-FR" sz="1400" dirty="0" err="1" smtClean="0"/>
              <a:t>details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875421" y="5857611"/>
            <a:ext cx="1201783" cy="51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Georesource</a:t>
            </a:r>
            <a:endParaRPr lang="fr-FR" sz="1400" dirty="0" smtClean="0"/>
          </a:p>
        </p:txBody>
      </p:sp>
      <p:sp>
        <p:nvSpPr>
          <p:cNvPr id="18" name="Rectangle à coins arrondis 17"/>
          <p:cNvSpPr/>
          <p:nvPr/>
        </p:nvSpPr>
        <p:spPr>
          <a:xfrm>
            <a:off x="182879" y="4809317"/>
            <a:ext cx="1904999" cy="7739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r>
              <a:rPr lang="fr-FR" sz="1400" dirty="0" smtClean="0"/>
              <a:t> « </a:t>
            </a:r>
            <a:r>
              <a:rPr lang="fr-FR" sz="1400" dirty="0" err="1" smtClean="0"/>
              <a:t>context</a:t>
            </a:r>
            <a:r>
              <a:rPr lang="fr-FR" sz="1400" dirty="0" smtClean="0"/>
              <a:t> »: administrative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82879" y="5778146"/>
            <a:ext cx="1904999" cy="7739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r>
              <a:rPr lang="fr-FR" sz="1400" dirty="0" smtClean="0"/>
              <a:t> « </a:t>
            </a:r>
            <a:r>
              <a:rPr lang="fr-FR" sz="1400" dirty="0" err="1" smtClean="0"/>
              <a:t>context</a:t>
            </a:r>
            <a:r>
              <a:rPr lang="fr-FR" sz="1400" dirty="0" smtClean="0"/>
              <a:t> »: </a:t>
            </a:r>
            <a:r>
              <a:rPr lang="fr-FR" sz="1400" dirty="0" err="1" smtClean="0"/>
              <a:t>platform</a:t>
            </a:r>
            <a:endParaRPr lang="fr-FR" sz="14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265608" y="3253744"/>
            <a:ext cx="1822270" cy="5159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constructionElement</a:t>
            </a:r>
            <a:endParaRPr lang="fr-FR" sz="14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9446624" y="1399906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078777" y="2800897"/>
            <a:ext cx="1399902" cy="5159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smtClean="0"/>
              <a:t>Construction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448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3799023" y="358276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27623" y="73274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Well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806" y="510267"/>
            <a:ext cx="32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disambiguation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5245010" y="3318130"/>
            <a:ext cx="1628093" cy="325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BoreholeTrajectory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591" y="2251938"/>
            <a:ext cx="1359795" cy="2944857"/>
          </a:xfrm>
          <a:prstGeom prst="rect">
            <a:avLst/>
          </a:prstGeom>
        </p:spPr>
      </p:pic>
      <p:cxnSp>
        <p:nvCxnSpPr>
          <p:cNvPr id="48" name="Straight Connector 48"/>
          <p:cNvCxnSpPr/>
          <p:nvPr/>
        </p:nvCxnSpPr>
        <p:spPr>
          <a:xfrm flipV="1">
            <a:off x="6947263" y="3480707"/>
            <a:ext cx="2177143" cy="1959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017471" y="3180670"/>
            <a:ext cx="108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geometry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9249591" y="1703639"/>
            <a:ext cx="325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Baseline »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</a:p>
          <a:p>
            <a:r>
              <a:rPr lang="fr-FR" dirty="0" err="1" smtClean="0"/>
              <a:t>temporary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2316571" y="1985554"/>
            <a:ext cx="0" cy="358140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72"/>
          <p:cNvGrpSpPr>
            <a:grpSpLocks/>
          </p:cNvGrpSpPr>
          <p:nvPr/>
        </p:nvGrpSpPr>
        <p:grpSpPr bwMode="auto">
          <a:xfrm>
            <a:off x="2199096" y="2290354"/>
            <a:ext cx="234950" cy="2744788"/>
            <a:chOff x="3727866" y="2133600"/>
            <a:chExt cx="234534" cy="2744372"/>
          </a:xfrm>
        </p:grpSpPr>
        <p:sp>
          <p:nvSpPr>
            <p:cNvPr id="8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2" name="Right Brace 8"/>
          <p:cNvSpPr/>
          <p:nvPr/>
        </p:nvSpPr>
        <p:spPr>
          <a:xfrm>
            <a:off x="2467384" y="244275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662646" y="274755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22" name="Straight Connector 48"/>
          <p:cNvCxnSpPr/>
          <p:nvPr/>
        </p:nvCxnSpPr>
        <p:spPr>
          <a:xfrm>
            <a:off x="2719281" y="2370908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1390963" y="1377034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? &lt;&lt;</a:t>
            </a:r>
            <a:r>
              <a:rPr lang="fr-FR" sz="1400" dirty="0" err="1" smtClean="0"/>
              <a:t>FeatureType</a:t>
            </a:r>
            <a:r>
              <a:rPr lang="fr-FR" sz="1400" dirty="0" smtClean="0"/>
              <a:t>&gt;&gt; </a:t>
            </a:r>
            <a:r>
              <a:rPr lang="fr-FR" sz="1400" dirty="0" smtClean="0"/>
              <a:t> ? Baseline</a:t>
            </a:r>
            <a:endParaRPr lang="fr-FR" sz="1400" dirty="0"/>
          </a:p>
        </p:txBody>
      </p:sp>
      <p:cxnSp>
        <p:nvCxnSpPr>
          <p:cNvPr id="42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5203371" y="2612699"/>
            <a:ext cx="1614822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&lt;&lt;</a:t>
            </a:r>
            <a:r>
              <a:rPr lang="fr-FR" sz="1400" dirty="0" err="1" smtClean="0"/>
              <a:t>FeatureTypes</a:t>
            </a:r>
            <a:r>
              <a:rPr lang="fr-FR" sz="1400" dirty="0" smtClean="0"/>
              <a:t>&gt;&gt;</a:t>
            </a:r>
          </a:p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8225361" y="3477704"/>
            <a:ext cx="2211862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Borehole-Segment:samplingFeature</a:t>
            </a:r>
            <a:endParaRPr lang="fr-FR" sz="14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7742034" y="1425153"/>
            <a:ext cx="2695189" cy="6154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constructionElement</a:t>
            </a:r>
            <a:r>
              <a:rPr lang="fr-FR" sz="1400" dirty="0" smtClean="0"/>
              <a:t>: ?</a:t>
            </a:r>
            <a:r>
              <a:rPr lang="fr-FR" sz="1400" dirty="0" err="1" smtClean="0"/>
              <a:t>bhConstruction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8118684" y="2647609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371" y="3089364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cxnSp>
        <p:nvCxnSpPr>
          <p:cNvPr id="48" name="Straight Connector 48"/>
          <p:cNvCxnSpPr>
            <a:endCxn id="43" idx="3"/>
          </p:cNvCxnSpPr>
          <p:nvPr/>
        </p:nvCxnSpPr>
        <p:spPr>
          <a:xfrm flipH="1">
            <a:off x="6818193" y="2101263"/>
            <a:ext cx="1728152" cy="76942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087594" y="26126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sp>
        <p:nvSpPr>
          <p:cNvPr id="52" name="ZoneTexte 51"/>
          <p:cNvSpPr txBox="1"/>
          <p:nvPr/>
        </p:nvSpPr>
        <p:spPr>
          <a:xfrm rot="20394431">
            <a:off x="6621267" y="2258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55" name="Straight Connector 48"/>
          <p:cNvCxnSpPr>
            <a:stCxn id="46" idx="1"/>
            <a:endCxn id="43" idx="3"/>
          </p:cNvCxnSpPr>
          <p:nvPr/>
        </p:nvCxnSpPr>
        <p:spPr>
          <a:xfrm flipH="1" flipV="1">
            <a:off x="6818193" y="2870690"/>
            <a:ext cx="1300491" cy="349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8"/>
          <p:cNvCxnSpPr>
            <a:stCxn id="44" idx="1"/>
            <a:endCxn id="43" idx="3"/>
          </p:cNvCxnSpPr>
          <p:nvPr/>
        </p:nvCxnSpPr>
        <p:spPr>
          <a:xfrm flipH="1" flipV="1">
            <a:off x="6818193" y="2870690"/>
            <a:ext cx="1407168" cy="8650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2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2316571" y="1985554"/>
            <a:ext cx="0" cy="358140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72"/>
          <p:cNvGrpSpPr>
            <a:grpSpLocks/>
          </p:cNvGrpSpPr>
          <p:nvPr/>
        </p:nvGrpSpPr>
        <p:grpSpPr bwMode="auto">
          <a:xfrm>
            <a:off x="2199096" y="2290354"/>
            <a:ext cx="234950" cy="2744788"/>
            <a:chOff x="3727866" y="2133600"/>
            <a:chExt cx="234534" cy="2744372"/>
          </a:xfrm>
        </p:grpSpPr>
        <p:sp>
          <p:nvSpPr>
            <p:cNvPr id="8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2" name="Right Brace 8"/>
          <p:cNvSpPr/>
          <p:nvPr/>
        </p:nvSpPr>
        <p:spPr>
          <a:xfrm>
            <a:off x="2467384" y="244275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662646" y="274755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42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8142354" y="2610561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901782" y="25628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55" name="Straight Connector 48"/>
          <p:cNvCxnSpPr>
            <a:stCxn id="46" idx="1"/>
            <a:endCxn id="43" idx="3"/>
          </p:cNvCxnSpPr>
          <p:nvPr/>
        </p:nvCxnSpPr>
        <p:spPr>
          <a:xfrm flipH="1">
            <a:off x="6405154" y="2868552"/>
            <a:ext cx="1737200" cy="21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69719" y="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Focus on logs</a:t>
            </a:r>
          </a:p>
        </p:txBody>
      </p:sp>
      <p:sp>
        <p:nvSpPr>
          <p:cNvPr id="25" name="Right Brace 8"/>
          <p:cNvSpPr/>
          <p:nvPr/>
        </p:nvSpPr>
        <p:spPr>
          <a:xfrm>
            <a:off x="2447946" y="3312445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643208" y="3617245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27" name="Straight Connector 49"/>
          <p:cNvCxnSpPr/>
          <p:nvPr/>
        </p:nvCxnSpPr>
        <p:spPr>
          <a:xfrm>
            <a:off x="3499943" y="3771232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183933" y="3482390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099246" y="3497707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882344" y="343257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1" name="Straight Connector 48"/>
          <p:cNvCxnSpPr>
            <a:stCxn id="29" idx="1"/>
            <a:endCxn id="28" idx="3"/>
          </p:cNvCxnSpPr>
          <p:nvPr/>
        </p:nvCxnSpPr>
        <p:spPr>
          <a:xfrm flipH="1" flipV="1">
            <a:off x="6385716" y="3740381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8"/>
          <p:cNvSpPr/>
          <p:nvPr/>
        </p:nvSpPr>
        <p:spPr>
          <a:xfrm>
            <a:off x="2467384" y="4122351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662646" y="4427151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34" name="Straight Connector 49"/>
          <p:cNvCxnSpPr/>
          <p:nvPr/>
        </p:nvCxnSpPr>
        <p:spPr>
          <a:xfrm>
            <a:off x="3519381" y="4581138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03371" y="4292296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8118684" y="4307613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901782" y="42424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8" name="Straight Connector 48"/>
          <p:cNvCxnSpPr>
            <a:stCxn id="36" idx="1"/>
            <a:endCxn id="35" idx="3"/>
          </p:cNvCxnSpPr>
          <p:nvPr/>
        </p:nvCxnSpPr>
        <p:spPr>
          <a:xfrm flipH="1" flipV="1">
            <a:off x="6405154" y="4550287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1390963" y="1377034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? &lt;&lt;</a:t>
            </a:r>
            <a:r>
              <a:rPr lang="fr-FR" sz="1400" dirty="0" err="1" smtClean="0"/>
              <a:t>FeatureType</a:t>
            </a:r>
            <a:r>
              <a:rPr lang="fr-FR" sz="1400" dirty="0" smtClean="0"/>
              <a:t>&gt;&gt; </a:t>
            </a:r>
            <a:r>
              <a:rPr lang="fr-FR" sz="1400" dirty="0" smtClean="0"/>
              <a:t> ? Baseline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3371" y="4729723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23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2316571" y="1985554"/>
            <a:ext cx="0" cy="358140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72"/>
          <p:cNvGrpSpPr>
            <a:grpSpLocks/>
          </p:cNvGrpSpPr>
          <p:nvPr/>
        </p:nvGrpSpPr>
        <p:grpSpPr bwMode="auto">
          <a:xfrm>
            <a:off x="2199096" y="2290354"/>
            <a:ext cx="234950" cy="2744788"/>
            <a:chOff x="3727866" y="2133600"/>
            <a:chExt cx="234534" cy="2744372"/>
          </a:xfrm>
        </p:grpSpPr>
        <p:sp>
          <p:nvSpPr>
            <p:cNvPr id="8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2" name="Right Brace 8"/>
          <p:cNvSpPr/>
          <p:nvPr/>
        </p:nvSpPr>
        <p:spPr>
          <a:xfrm>
            <a:off x="2467384" y="2442754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662646" y="274755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42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8142354" y="2610561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371" y="4729723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901782" y="25628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55" name="Straight Connector 48"/>
          <p:cNvCxnSpPr>
            <a:stCxn id="46" idx="1"/>
            <a:endCxn id="43" idx="3"/>
          </p:cNvCxnSpPr>
          <p:nvPr/>
        </p:nvCxnSpPr>
        <p:spPr>
          <a:xfrm flipH="1">
            <a:off x="6405154" y="2868552"/>
            <a:ext cx="1737200" cy="21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69719" y="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Focus on logs</a:t>
            </a:r>
          </a:p>
        </p:txBody>
      </p:sp>
      <p:sp>
        <p:nvSpPr>
          <p:cNvPr id="25" name="Right Brace 8"/>
          <p:cNvSpPr/>
          <p:nvPr/>
        </p:nvSpPr>
        <p:spPr>
          <a:xfrm>
            <a:off x="2447946" y="3312445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643208" y="3617245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27" name="Straight Connector 49"/>
          <p:cNvCxnSpPr/>
          <p:nvPr/>
        </p:nvCxnSpPr>
        <p:spPr>
          <a:xfrm>
            <a:off x="3499943" y="3771232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183933" y="3482390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099246" y="3497707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882344" y="343257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1" name="Straight Connector 48"/>
          <p:cNvCxnSpPr>
            <a:stCxn id="29" idx="1"/>
            <a:endCxn id="28" idx="3"/>
          </p:cNvCxnSpPr>
          <p:nvPr/>
        </p:nvCxnSpPr>
        <p:spPr>
          <a:xfrm flipH="1" flipV="1">
            <a:off x="6385716" y="3740381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8"/>
          <p:cNvSpPr/>
          <p:nvPr/>
        </p:nvSpPr>
        <p:spPr>
          <a:xfrm>
            <a:off x="2467384" y="4122351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662646" y="4427151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INTERVAL</a:t>
            </a:r>
          </a:p>
        </p:txBody>
      </p:sp>
      <p:cxnSp>
        <p:nvCxnSpPr>
          <p:cNvPr id="34" name="Straight Connector 49"/>
          <p:cNvCxnSpPr/>
          <p:nvPr/>
        </p:nvCxnSpPr>
        <p:spPr>
          <a:xfrm>
            <a:off x="3519381" y="4581138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03371" y="4292296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8118684" y="4307613"/>
            <a:ext cx="175683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901782" y="42424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38" name="Straight Connector 48"/>
          <p:cNvCxnSpPr>
            <a:stCxn id="36" idx="1"/>
            <a:endCxn id="35" idx="3"/>
          </p:cNvCxnSpPr>
          <p:nvPr/>
        </p:nvCxnSpPr>
        <p:spPr>
          <a:xfrm flipH="1" flipV="1">
            <a:off x="6405154" y="4550287"/>
            <a:ext cx="1713530" cy="153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10968725" y="3447746"/>
            <a:ext cx="696686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 1</a:t>
            </a:r>
            <a:endParaRPr lang="fr-FR" sz="1400" dirty="0"/>
          </a:p>
        </p:txBody>
      </p:sp>
      <p:sp>
        <p:nvSpPr>
          <p:cNvPr id="2" name="Accolade fermante 1"/>
          <p:cNvSpPr/>
          <p:nvPr/>
        </p:nvSpPr>
        <p:spPr>
          <a:xfrm>
            <a:off x="10051869" y="2727961"/>
            <a:ext cx="764177" cy="1987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3"/>
          <p:cNvSpPr/>
          <p:nvPr/>
        </p:nvSpPr>
        <p:spPr bwMode="auto">
          <a:xfrm>
            <a:off x="2193831" y="2712637"/>
            <a:ext cx="230180" cy="22980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390963" y="1377034"/>
            <a:ext cx="1861688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? &lt;&lt;</a:t>
            </a:r>
            <a:r>
              <a:rPr lang="fr-FR" sz="1400" dirty="0" err="1" smtClean="0"/>
              <a:t>FeatureType</a:t>
            </a:r>
            <a:r>
              <a:rPr lang="fr-FR" sz="1400" dirty="0" smtClean="0"/>
              <a:t>&gt;&gt; </a:t>
            </a:r>
            <a:r>
              <a:rPr lang="fr-FR" sz="1400" dirty="0" smtClean="0"/>
              <a:t> ? Baseline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1630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4269719" y="0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Focus on logs: </a:t>
            </a:r>
            <a:r>
              <a:rPr lang="fr-FR" dirty="0" err="1" smtClean="0"/>
              <a:t>WellboreFrame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0" y="629500"/>
            <a:ext cx="5847367" cy="257656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44" y="3206063"/>
            <a:ext cx="6810193" cy="29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72"/>
          <p:cNvGrpSpPr>
            <a:grpSpLocks/>
          </p:cNvGrpSpPr>
          <p:nvPr/>
        </p:nvGrpSpPr>
        <p:grpSpPr bwMode="auto">
          <a:xfrm>
            <a:off x="5313439" y="3740684"/>
            <a:ext cx="234950" cy="2744788"/>
            <a:chOff x="3727866" y="2133600"/>
            <a:chExt cx="234534" cy="2744372"/>
          </a:xfrm>
        </p:grpSpPr>
        <p:sp>
          <p:nvSpPr>
            <p:cNvPr id="6" name="Oval 3"/>
            <p:cNvSpPr/>
            <p:nvPr/>
          </p:nvSpPr>
          <p:spPr>
            <a:xfrm>
              <a:off x="3732628" y="2133600"/>
              <a:ext cx="22977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7" name="Oval 4"/>
            <p:cNvSpPr/>
            <p:nvPr/>
          </p:nvSpPr>
          <p:spPr>
            <a:xfrm>
              <a:off x="3727866" y="29718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3727866" y="3733800"/>
              <a:ext cx="233362" cy="2304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Oval 6"/>
            <p:cNvSpPr/>
            <p:nvPr/>
          </p:nvSpPr>
          <p:spPr>
            <a:xfrm>
              <a:off x="3727866" y="4648200"/>
              <a:ext cx="233362" cy="2297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 dirty="0">
                <a:solidFill>
                  <a:schemeClr val="accent6">
                    <a:lumMod val="7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10" name="Right Brace 8"/>
          <p:cNvSpPr/>
          <p:nvPr/>
        </p:nvSpPr>
        <p:spPr>
          <a:xfrm>
            <a:off x="6209892" y="3914910"/>
            <a:ext cx="195262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cs typeface="Arial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410536" y="4156614"/>
            <a:ext cx="1065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INTERVAL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2288058" y="2643550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Baseline</a:t>
            </a:r>
            <a:endParaRPr lang="fr-FR" sz="1400" dirty="0"/>
          </a:p>
        </p:txBody>
      </p:sp>
      <p:cxnSp>
        <p:nvCxnSpPr>
          <p:cNvPr id="14" name="Straight Connector 49"/>
          <p:cNvCxnSpPr/>
          <p:nvPr/>
        </p:nvCxnSpPr>
        <p:spPr>
          <a:xfrm>
            <a:off x="3519381" y="2901541"/>
            <a:ext cx="1600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5203371" y="2612699"/>
            <a:ext cx="1201783" cy="515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connectionFeature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25361" y="3477704"/>
            <a:ext cx="2211862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Borehole-Segment:samplingFeature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118684" y="1422536"/>
            <a:ext cx="2695189" cy="6154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constructionElement</a:t>
            </a:r>
            <a:r>
              <a:rPr lang="fr-FR" sz="1400" dirty="0" smtClean="0"/>
              <a:t>: ?</a:t>
            </a:r>
            <a:r>
              <a:rPr lang="fr-FR" sz="1400" dirty="0" err="1" smtClean="0"/>
              <a:t>bhConstruction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8118684" y="2647609"/>
            <a:ext cx="2508734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logResultElement:Observation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3371" y="3089364"/>
            <a:ext cx="163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Pos° </a:t>
            </a:r>
          </a:p>
          <a:p>
            <a:r>
              <a:rPr lang="fr-FR" dirty="0" smtClean="0"/>
              <a:t>(pk VS </a:t>
            </a:r>
            <a:r>
              <a:rPr lang="fr-FR" dirty="0" err="1" smtClean="0"/>
              <a:t>from</a:t>
            </a:r>
            <a:r>
              <a:rPr lang="fr-FR" dirty="0" smtClean="0"/>
              <a:t>/to)</a:t>
            </a:r>
          </a:p>
          <a:p>
            <a:endParaRPr lang="fr-FR" dirty="0"/>
          </a:p>
        </p:txBody>
      </p:sp>
      <p:cxnSp>
        <p:nvCxnSpPr>
          <p:cNvPr id="20" name="Straight Connector 48"/>
          <p:cNvCxnSpPr>
            <a:endCxn id="15" idx="3"/>
          </p:cNvCxnSpPr>
          <p:nvPr/>
        </p:nvCxnSpPr>
        <p:spPr>
          <a:xfrm flipH="1">
            <a:off x="6405154" y="2101263"/>
            <a:ext cx="2141190" cy="76942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087594" y="26126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sp>
        <p:nvSpPr>
          <p:cNvPr id="22" name="ZoneTexte 21"/>
          <p:cNvSpPr txBox="1"/>
          <p:nvPr/>
        </p:nvSpPr>
        <p:spPr>
          <a:xfrm rot="20394431">
            <a:off x="6621267" y="2258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URI, type</a:t>
            </a:r>
          </a:p>
        </p:txBody>
      </p:sp>
      <p:cxnSp>
        <p:nvCxnSpPr>
          <p:cNvPr id="23" name="Straight Connector 48"/>
          <p:cNvCxnSpPr>
            <a:stCxn id="18" idx="1"/>
            <a:endCxn id="15" idx="3"/>
          </p:cNvCxnSpPr>
          <p:nvPr/>
        </p:nvCxnSpPr>
        <p:spPr>
          <a:xfrm flipH="1" flipV="1">
            <a:off x="6405154" y="2870690"/>
            <a:ext cx="1713530" cy="349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/>
          <p:cNvCxnSpPr>
            <a:stCxn id="16" idx="1"/>
            <a:endCxn id="15" idx="3"/>
          </p:cNvCxnSpPr>
          <p:nvPr/>
        </p:nvCxnSpPr>
        <p:spPr>
          <a:xfrm flipH="1" flipV="1">
            <a:off x="6405154" y="2870690"/>
            <a:ext cx="1820207" cy="8650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85657" y="1753246"/>
            <a:ext cx="1216613" cy="3834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Borehole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Trajectory</a:t>
            </a:r>
            <a:endParaRPr lang="fr-FR" sz="1400" dirty="0"/>
          </a:p>
        </p:txBody>
      </p:sp>
      <p:cxnSp>
        <p:nvCxnSpPr>
          <p:cNvPr id="28" name="Straight Connector 48"/>
          <p:cNvCxnSpPr>
            <a:endCxn id="13" idx="1"/>
          </p:cNvCxnSpPr>
          <p:nvPr/>
        </p:nvCxnSpPr>
        <p:spPr>
          <a:xfrm>
            <a:off x="677683" y="2202986"/>
            <a:ext cx="1610375" cy="69855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1576541">
            <a:off x="1067473" y="2260159"/>
            <a:ext cx="108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geometry</a:t>
            </a:r>
            <a:endParaRPr lang="fr-FR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568685" y="142122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3D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073090" y="21866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1D:LinearRef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182890" y="969535"/>
            <a:ext cx="2428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1D local </a:t>
            </a:r>
            <a:r>
              <a:rPr lang="fr-FR" sz="1600" dirty="0" smtClean="0"/>
              <a:t>? engineering</a:t>
            </a:r>
            <a:r>
              <a:rPr lang="fr-FR" sz="1600" dirty="0" smtClean="0"/>
              <a:t>? </a:t>
            </a:r>
            <a:endParaRPr lang="fr-FR" sz="1600" dirty="0"/>
          </a:p>
          <a:p>
            <a:r>
              <a:rPr lang="fr-FR" sz="1600" dirty="0" err="1" smtClean="0"/>
              <a:t>Coord</a:t>
            </a:r>
            <a:r>
              <a:rPr lang="fr-FR" sz="1600" dirty="0" smtClean="0"/>
              <a:t> System </a:t>
            </a:r>
          </a:p>
          <a:p>
            <a:r>
              <a:rPr lang="fr-FR" sz="1600" dirty="0" smtClean="0"/>
              <a:t>-&gt; check ISO </a:t>
            </a:r>
            <a:r>
              <a:rPr lang="fr-FR" sz="1600" dirty="0" smtClean="0"/>
              <a:t>19107</a:t>
            </a:r>
          </a:p>
          <a:p>
            <a:r>
              <a:rPr lang="fr-FR" sz="1600" dirty="0" smtClean="0"/>
              <a:t>-&gt; check ISO 19148</a:t>
            </a:r>
            <a:r>
              <a:rPr lang="fr-FR" sz="1600" dirty="0" smtClean="0"/>
              <a:t> 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92008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20" y="764178"/>
            <a:ext cx="10903131" cy="572629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 fontAlgn="base"/>
            <a:r>
              <a:rPr lang="en-US" dirty="0"/>
              <a:t>Refine </a:t>
            </a:r>
            <a:r>
              <a:rPr lang="en-US" dirty="0" err="1"/>
              <a:t>BaseLine</a:t>
            </a:r>
            <a:r>
              <a:rPr lang="en-US" dirty="0"/>
              <a:t> model</a:t>
            </a:r>
          </a:p>
          <a:p>
            <a:pPr lvl="2" fontAlgn="base"/>
            <a:r>
              <a:rPr lang="en-US" dirty="0"/>
              <a:t>1D local ?engineering?  / </a:t>
            </a:r>
            <a:r>
              <a:rPr lang="en-US" dirty="0" err="1"/>
              <a:t>Coord</a:t>
            </a:r>
            <a:r>
              <a:rPr lang="en-US" dirty="0"/>
              <a:t> System / -&gt; check ISO 19107 terms</a:t>
            </a:r>
          </a:p>
          <a:p>
            <a:pPr lvl="2" fontAlgn="base"/>
            <a:r>
              <a:rPr lang="en-US" dirty="0"/>
              <a:t>+ ISO 19148 terminology</a:t>
            </a:r>
          </a:p>
          <a:p>
            <a:pPr lvl="2" fontAlgn="base"/>
            <a:r>
              <a:rPr lang="en-US" dirty="0"/>
              <a:t>Is the baseline a </a:t>
            </a:r>
            <a:r>
              <a:rPr lang="en-US" dirty="0" err="1"/>
              <a:t>FeatureType</a:t>
            </a:r>
            <a:r>
              <a:rPr lang="en-US" dirty="0"/>
              <a:t> ? a SRS ?</a:t>
            </a:r>
          </a:p>
          <a:p>
            <a:pPr lvl="2"/>
            <a:r>
              <a:rPr lang="en-US" dirty="0"/>
              <a:t>=&gt; do we really need to create a specific concept or aren’t the Trajectory, ISO 19148 method and the ‘connected’ object sufficient ?</a:t>
            </a:r>
            <a:endParaRPr lang="en-US" dirty="0"/>
          </a:p>
          <a:p>
            <a:pPr lvl="1" fontAlgn="base"/>
            <a:r>
              <a:rPr lang="en-US" dirty="0" smtClean="0"/>
              <a:t>Topology </a:t>
            </a:r>
            <a:r>
              <a:rPr lang="en-US" dirty="0"/>
              <a:t>needed ? </a:t>
            </a:r>
          </a:p>
          <a:p>
            <a:pPr lvl="2" fontAlgn="base"/>
            <a:r>
              <a:rPr lang="en-US" dirty="0"/>
              <a:t>read “with its own constraints” = if you move a node then it has impacts...</a:t>
            </a:r>
          </a:p>
          <a:p>
            <a:pPr lvl="2" fontAlgn="base"/>
            <a:r>
              <a:rPr lang="en-US" dirty="0"/>
              <a:t>can node can have properties ?</a:t>
            </a:r>
          </a:p>
          <a:p>
            <a:pPr lvl="1" fontAlgn="base"/>
            <a:r>
              <a:rPr lang="en-US" dirty="0"/>
              <a:t>Bi-</a:t>
            </a:r>
            <a:r>
              <a:rPr lang="en-US" dirty="0" err="1"/>
              <a:t>directionnality</a:t>
            </a:r>
            <a:r>
              <a:rPr lang="en-US" dirty="0"/>
              <a:t> ?</a:t>
            </a:r>
          </a:p>
          <a:p>
            <a:pPr lvl="2" fontAlgn="base"/>
            <a:r>
              <a:rPr lang="en-US" dirty="0"/>
              <a:t>Elements connected to the baseline know it.</a:t>
            </a:r>
          </a:p>
          <a:p>
            <a:pPr lvl="2" fontAlgn="base"/>
            <a:r>
              <a:rPr lang="en-US" dirty="0"/>
              <a:t>BUT, should the baseline know all points and intervals that are attached to it ?</a:t>
            </a:r>
          </a:p>
          <a:p>
            <a:pPr lvl="1" fontAlgn="base"/>
            <a:r>
              <a:rPr lang="en-US" dirty="0"/>
              <a:t>Look at </a:t>
            </a:r>
            <a:r>
              <a:rPr lang="en-US" dirty="0" err="1"/>
              <a:t>NrCan</a:t>
            </a:r>
            <a:r>
              <a:rPr lang="en-US" dirty="0"/>
              <a:t> 1998 contribution (</a:t>
            </a:r>
            <a:r>
              <a:rPr lang="en-US" u="sng" dirty="0">
                <a:hlinkClick r:id="rId2"/>
              </a:rPr>
              <a:t>https://geoscan.nrcan.gc.ca/starweb/geoscan/servlet.starweb?path=geoscan/fulle.web&amp;search1=R=209958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Baseline VS Trajectory</a:t>
            </a:r>
          </a:p>
          <a:p>
            <a:pPr lvl="1" fontAlgn="base"/>
            <a:r>
              <a:rPr lang="en-US" dirty="0"/>
              <a:t>How when non discrete data  ?</a:t>
            </a:r>
          </a:p>
          <a:p>
            <a:pPr lvl="1" fontAlgn="base"/>
            <a:r>
              <a:rPr lang="en-US" dirty="0"/>
              <a:t>All relations bi-</a:t>
            </a:r>
            <a:r>
              <a:rPr lang="en-US" dirty="0" err="1"/>
              <a:t>directionnal</a:t>
            </a:r>
            <a:r>
              <a:rPr lang="en-US" dirty="0"/>
              <a:t> ?</a:t>
            </a:r>
          </a:p>
          <a:p>
            <a:pPr lvl="1" fontAlgn="base"/>
            <a:r>
              <a:rPr lang="en-US" dirty="0"/>
              <a:t>From Baseline to connectors? (is the baseline aware of all the things plugged to it ) ?</a:t>
            </a:r>
          </a:p>
          <a:p>
            <a:pPr lvl="1" fontAlgn="base"/>
            <a:r>
              <a:rPr lang="en-US" dirty="0"/>
              <a:t>Open segmentation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9719" y="0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1038657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prstDash val="sysDash"/>
          <a:headEnd type="arrow" w="med" len="med"/>
          <a:tailEnd type="none" w="med" len="me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208</Words>
  <Application>Microsoft Office PowerPoint</Application>
  <PresentationFormat>Grand écran</PresentationFormat>
  <Paragraphs>112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Grellet Sylvain</dc:creator>
  <cp:lastModifiedBy>Grellet Sylvain</cp:lastModifiedBy>
  <cp:revision>22</cp:revision>
  <dcterms:created xsi:type="dcterms:W3CDTF">2019-04-02T08:05:27Z</dcterms:created>
  <dcterms:modified xsi:type="dcterms:W3CDTF">2019-04-30T08:35:04Z</dcterms:modified>
</cp:coreProperties>
</file>