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8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84" r:id="rId10"/>
    <p:sldId id="280" r:id="rId11"/>
    <p:sldId id="285" r:id="rId12"/>
    <p:sldId id="268" r:id="rId13"/>
    <p:sldId id="283" r:id="rId14"/>
    <p:sldId id="281" r:id="rId15"/>
    <p:sldId id="271" r:id="rId16"/>
    <p:sldId id="273" r:id="rId17"/>
    <p:sldId id="272" r:id="rId18"/>
    <p:sldId id="286" r:id="rId19"/>
    <p:sldId id="270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59" r:id="rId2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C00000"/>
    <a:srgbClr val="000000"/>
    <a:srgbClr val="E98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75000" autoAdjust="0"/>
  </p:normalViewPr>
  <p:slideViewPr>
    <p:cSldViewPr snapToGrid="0" snapToObjects="1" showGuides="1">
      <p:cViewPr varScale="1">
        <p:scale>
          <a:sx n="130" d="100"/>
          <a:sy n="130" d="100"/>
        </p:scale>
        <p:origin x="124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C2B6-86D3-4D9F-A8F6-E4F5C06381F6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F17E4-2B4D-4428-9E25-E07F235B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top</a:t>
            </a:r>
            <a:r>
              <a:rPr lang="en-US" baseline="0" dirty="0" smtClean="0"/>
              <a:t> donor g</a:t>
            </a:r>
            <a:r>
              <a:rPr lang="en-US" dirty="0" smtClean="0"/>
              <a:t>roup represented about</a:t>
            </a:r>
            <a:r>
              <a:rPr lang="en-US" baseline="0" dirty="0" smtClean="0"/>
              <a:t> 0.6% of all eligible donors…accounted for 75% of dollars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5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13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97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provide some information</a:t>
            </a:r>
            <a:r>
              <a:rPr lang="en-US" baseline="0" dirty="0" smtClean="0"/>
              <a:t> about my background, then lay the foundation for talking about UL, and finally discuss</a:t>
            </a:r>
          </a:p>
          <a:p>
            <a:r>
              <a:rPr lang="en-US" baseline="0" dirty="0" smtClean="0"/>
              <a:t>How we’ve used it at WFAA to cluster our large donors, and why that group is so important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7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2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3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4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agglomerative clustering is good at identifying small clusters. Divisive hierarchical clustering is good at identifying large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28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98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65" y="3325091"/>
            <a:ext cx="8483140" cy="1402188"/>
          </a:xfrm>
        </p:spPr>
        <p:txBody>
          <a:bodyPr anchor="b"/>
          <a:lstStyle>
            <a:lvl1pPr algn="l" fontAlgn="t">
              <a:defRPr sz="45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65" y="2874016"/>
            <a:ext cx="8483140" cy="451075"/>
          </a:xfrm>
        </p:spPr>
        <p:txBody>
          <a:bodyPr>
            <a:normAutofit/>
          </a:bodyPr>
          <a:lstStyle>
            <a:lvl1pPr marL="0" indent="0" algn="l" fontAlgn="b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5A25-5F20-E044-89A5-AF4F640FC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507" y="163276"/>
            <a:ext cx="3524596" cy="9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4F505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98C22"/>
              </a:buClr>
              <a:defRPr baseline="0">
                <a:solidFill>
                  <a:srgbClr val="55565A"/>
                </a:solidFill>
              </a:defRPr>
            </a:lvl1pPr>
            <a:lvl2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2pPr>
            <a:lvl3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3pPr>
            <a:lvl4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4pPr>
            <a:lvl5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550188-3426-C849-BDCA-DF6CEEB626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62" y="249390"/>
            <a:ext cx="3757353" cy="609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3246355"/>
            <a:ext cx="8487295" cy="1445701"/>
          </a:xfrm>
        </p:spPr>
        <p:txBody>
          <a:bodyPr anchor="b"/>
          <a:lstStyle>
            <a:lvl1pPr>
              <a:defRPr sz="4500" b="1" i="0" cap="all" baseline="0">
                <a:solidFill>
                  <a:srgbClr val="B1681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22" y="2867894"/>
            <a:ext cx="8478981" cy="37846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34F249-827B-FA4A-9428-17ACC95CC5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1815" y="330520"/>
            <a:ext cx="1027988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1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783" y="1268016"/>
            <a:ext cx="4250529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312" y="1268016"/>
            <a:ext cx="4233904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784" y="273844"/>
            <a:ext cx="848443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784" y="1283006"/>
            <a:ext cx="8484432" cy="355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9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98C22"/>
        </a:buClr>
        <a:buFont typeface="Arial" panose="020B0604020202020204" pitchFamily="34" charset="0"/>
        <a:buChar char="•"/>
        <a:defRPr sz="2100" kern="1200" baseline="0">
          <a:solidFill>
            <a:srgbClr val="55565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800" kern="1200" baseline="0">
          <a:solidFill>
            <a:srgbClr val="55565A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500" kern="1200" baseline="0">
          <a:solidFill>
            <a:srgbClr val="55565A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uc-r.github.io/hc_cluster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hda.com/english/wiki/wiki.php?id_contents=794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A85-5CE6-544F-9614-E28E716BA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Insights from Clustering Large Donors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F968-3FE8-3F4B-AC55-7A5C7A581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665" y="2320006"/>
            <a:ext cx="8483140" cy="1125997"/>
          </a:xfrm>
        </p:spPr>
        <p:txBody>
          <a:bodyPr>
            <a:normAutofit/>
          </a:bodyPr>
          <a:lstStyle/>
          <a:p>
            <a:r>
              <a:rPr lang="en-US" sz="22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 smtClean="0"/>
              <a:t>Brad.Stieber@supportuw.org</a:t>
            </a:r>
            <a:r>
              <a:rPr lang="en-US" dirty="0" smtClean="0"/>
              <a:t> </a:t>
            </a:r>
            <a:r>
              <a:rPr lang="en-US" sz="2400" dirty="0" smtClean="0"/>
              <a:t>|</a:t>
            </a:r>
            <a:r>
              <a:rPr lang="en-US" dirty="0" smtClean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0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Control of how high or low you go on the hierarchy</a:t>
            </a:r>
          </a:p>
          <a:p>
            <a:r>
              <a:rPr lang="en-US" dirty="0" smtClean="0"/>
              <a:t>Learn to interpret a </a:t>
            </a:r>
            <a:r>
              <a:rPr lang="en-US" dirty="0" err="1" smtClean="0"/>
              <a:t>dendrogram</a:t>
            </a:r>
            <a:endParaRPr lang="en-US" dirty="0" smtClean="0"/>
          </a:p>
          <a:p>
            <a:r>
              <a:rPr lang="en-US" dirty="0" smtClean="0"/>
              <a:t>More flexible than K-Means, but harder to generate predictions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04029" y="1268016"/>
            <a:ext cx="4439971" cy="21683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51857" y="3751621"/>
            <a:ext cx="276235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https://uc-r.github.io/hc_clustering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6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advanced than K-Means or hierarchical clustering</a:t>
            </a:r>
          </a:p>
          <a:p>
            <a:r>
              <a:rPr lang="en-US" dirty="0" smtClean="0"/>
              <a:t>Useful in outlier detection and is flexible with respect to cluster shape</a:t>
            </a:r>
          </a:p>
          <a:p>
            <a:r>
              <a:rPr lang="en-US" dirty="0"/>
              <a:t>DBSCAN is “region-based”, trying to identify neighborhoods of densely packed data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Don’t specify number of clusters, but need to specify </a:t>
            </a:r>
            <a:r>
              <a:rPr lang="en-US" b="1" dirty="0" smtClean="0"/>
              <a:t>epsilon (radius) </a:t>
            </a:r>
            <a:r>
              <a:rPr lang="en-US" dirty="0" smtClean="0"/>
              <a:t>and </a:t>
            </a:r>
            <a:r>
              <a:rPr lang="en-US" b="1" dirty="0" smtClean="0"/>
              <a:t>minimum points (number of neighbors to be a core point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Implementations in R and Python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62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1165856"/>
            <a:ext cx="3259809" cy="30206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96829" y="2552648"/>
            <a:ext cx="1670050" cy="247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661" t="4219" r="5829" b="1896"/>
          <a:stretch/>
        </p:blipFill>
        <p:spPr>
          <a:xfrm>
            <a:off x="5474116" y="1101748"/>
            <a:ext cx="3489961" cy="33178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" y="4419600"/>
            <a:ext cx="54559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4"/>
              </a:rPr>
              <a:t>http://www.sthda.com/english/wiki/wiki.php?id_contents=7940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8558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data features (columns) makes standard data exploration hard</a:t>
            </a:r>
          </a:p>
          <a:p>
            <a:r>
              <a:rPr lang="en-US" dirty="0" smtClean="0"/>
              <a:t>Redundancy or correlation between variables will affect machine learning algorithms</a:t>
            </a:r>
          </a:p>
          <a:p>
            <a:r>
              <a:rPr lang="en-US" dirty="0" smtClean="0"/>
              <a:t>I’ve found it especially helpful for unstructured data</a:t>
            </a:r>
            <a:endParaRPr lang="en-US" dirty="0"/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Principal component analysis (“hello, world” of dimensionality reduction)</a:t>
            </a:r>
          </a:p>
          <a:p>
            <a:pPr lvl="1"/>
            <a:r>
              <a:rPr lang="en-US" dirty="0" smtClean="0"/>
              <a:t>t-SNE (more advanced algorithm, lots of cool examples on the web)</a:t>
            </a:r>
          </a:p>
          <a:p>
            <a:pPr lvl="1"/>
            <a:r>
              <a:rPr lang="en-US" dirty="0" smtClean="0"/>
              <a:t>LASSO (for regression tasks)</a:t>
            </a:r>
          </a:p>
          <a:p>
            <a:pPr lvl="1"/>
            <a:r>
              <a:rPr lang="en-US" dirty="0" smtClean="0"/>
              <a:t>By document word2vec summaries</a:t>
            </a:r>
          </a:p>
        </p:txBody>
      </p:sp>
    </p:spTree>
    <p:extLst>
      <p:ext uri="{BB962C8B-B14F-4D97-AF65-F5344CB8AC3E}">
        <p14:creationId xmlns:p14="http://schemas.microsoft.com/office/powerpoint/2010/main" val="353067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Analytics FAQ</a:t>
            </a:r>
          </a:p>
          <a:p>
            <a:pPr lvl="1"/>
            <a:r>
              <a:rPr lang="en-US" dirty="0" smtClean="0"/>
              <a:t>What other donors looks like X? Pathways?</a:t>
            </a:r>
          </a:p>
          <a:p>
            <a:r>
              <a:rPr lang="en-US" dirty="0" smtClean="0"/>
              <a:t>Exploratory analysis on trajectories for large donor society</a:t>
            </a:r>
          </a:p>
          <a:p>
            <a:r>
              <a:rPr lang="en-US" dirty="0" smtClean="0"/>
              <a:t>What else can we learn about these donors?</a:t>
            </a:r>
          </a:p>
          <a:p>
            <a:r>
              <a:rPr lang="en-US" dirty="0" smtClean="0"/>
              <a:t>Nothing to predict, what can we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28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Data/Methods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1,150 Households with at least $250K in new gifts and new </a:t>
            </a:r>
            <a:r>
              <a:rPr lang="en-US" sz="1600" dirty="0" smtClean="0"/>
              <a:t>pledges</a:t>
            </a:r>
          </a:p>
          <a:p>
            <a:pPr lvl="1"/>
            <a:r>
              <a:rPr lang="en-US" sz="1400" dirty="0" smtClean="0"/>
              <a:t>Giving </a:t>
            </a:r>
            <a:r>
              <a:rPr lang="en-US" sz="1400" dirty="0"/>
              <a:t>is adjusted for inflation (2016 </a:t>
            </a:r>
            <a:r>
              <a:rPr lang="en-US" sz="1400" dirty="0" smtClean="0"/>
              <a:t>$)</a:t>
            </a:r>
            <a:endParaRPr lang="en-US" sz="1400" dirty="0"/>
          </a:p>
          <a:p>
            <a:r>
              <a:rPr lang="en-US" sz="1600" dirty="0"/>
              <a:t>Giving data based on monthly sum of recognition for new gifts and new </a:t>
            </a:r>
            <a:r>
              <a:rPr lang="en-US" sz="1600" dirty="0" smtClean="0"/>
              <a:t>pledges</a:t>
            </a:r>
            <a:endParaRPr lang="en-US" sz="1600" dirty="0"/>
          </a:p>
          <a:p>
            <a:r>
              <a:rPr lang="en-US" sz="1600" dirty="0"/>
              <a:t>At least one member of household must have valid birth </a:t>
            </a:r>
            <a:r>
              <a:rPr lang="en-US" sz="1600" dirty="0" smtClean="0"/>
              <a:t>year</a:t>
            </a:r>
            <a:endParaRPr lang="en-US" sz="1600" dirty="0"/>
          </a:p>
          <a:p>
            <a:r>
              <a:rPr lang="en-US" sz="1600" dirty="0"/>
              <a:t>At least one member of household must be living, or if all members are deceased, at least one member must have valid death </a:t>
            </a:r>
            <a:r>
              <a:rPr lang="en-US" sz="1600" dirty="0" smtClean="0"/>
              <a:t>year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Lifetime giving</a:t>
            </a:r>
          </a:p>
          <a:p>
            <a:r>
              <a:rPr lang="en-US" sz="1200" dirty="0"/>
              <a:t>First gift amount</a:t>
            </a:r>
          </a:p>
          <a:p>
            <a:r>
              <a:rPr lang="en-US" sz="1200" dirty="0"/>
              <a:t>Most recent gift amount</a:t>
            </a:r>
          </a:p>
          <a:p>
            <a:r>
              <a:rPr lang="en-US" sz="1200" dirty="0"/>
              <a:t>Giving in first five years of giving career</a:t>
            </a:r>
          </a:p>
          <a:p>
            <a:r>
              <a:rPr lang="en-US" sz="1200" dirty="0"/>
              <a:t>Giving in last five years of giving career</a:t>
            </a:r>
          </a:p>
          <a:p>
            <a:r>
              <a:rPr lang="en-US" sz="1200" dirty="0"/>
              <a:t>Count </a:t>
            </a:r>
            <a:r>
              <a:rPr lang="en-US" sz="1200" dirty="0" smtClean="0"/>
              <a:t>gifts</a:t>
            </a:r>
          </a:p>
          <a:p>
            <a:r>
              <a:rPr lang="en-US" sz="1200" dirty="0" smtClean="0"/>
              <a:t>Largest </a:t>
            </a:r>
            <a:r>
              <a:rPr lang="en-US" sz="1200" dirty="0"/>
              <a:t>gift</a:t>
            </a:r>
          </a:p>
          <a:p>
            <a:r>
              <a:rPr lang="en-US" sz="1200" dirty="0"/>
              <a:t>Age at first gift</a:t>
            </a:r>
          </a:p>
          <a:p>
            <a:r>
              <a:rPr lang="en-US" sz="1200" dirty="0"/>
              <a:t>Age at most recent gift</a:t>
            </a:r>
          </a:p>
          <a:p>
            <a:r>
              <a:rPr lang="en-US" sz="1200" dirty="0"/>
              <a:t>Age at largest gift</a:t>
            </a:r>
          </a:p>
          <a:p>
            <a:r>
              <a:rPr lang="en-US" sz="1200" dirty="0"/>
              <a:t>Age at passing $250K threshold</a:t>
            </a:r>
          </a:p>
          <a:p>
            <a:r>
              <a:rPr lang="en-US" sz="1200" dirty="0"/>
              <a:t>Days between first gift and passing $250K threshold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5481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0"/>
            <a:ext cx="8484432" cy="994172"/>
          </a:xfrm>
        </p:spPr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283" y="994172"/>
            <a:ext cx="2443852" cy="394609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Used </a:t>
            </a:r>
            <a:r>
              <a:rPr lang="en-US" dirty="0" smtClean="0"/>
              <a:t>K-Means </a:t>
            </a:r>
            <a:r>
              <a:rPr lang="en-US" dirty="0" smtClean="0"/>
              <a:t>on scaled data (log almost everything!)</a:t>
            </a:r>
          </a:p>
          <a:p>
            <a:r>
              <a:rPr lang="en-US" dirty="0" smtClean="0"/>
              <a:t>Found four distinct and interpretable clusters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Cluster </a:t>
            </a:r>
            <a:r>
              <a:rPr lang="en-US" sz="2400" dirty="0">
                <a:solidFill>
                  <a:srgbClr val="7030A0"/>
                </a:solidFill>
              </a:rPr>
              <a:t>4: Young Whippersnappers (327)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Cluster 3: Take the Money and Run (or Walk) (127)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Cluster 2: Big Kahuna (217)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5D5D"/>
                </a:solidFill>
              </a:rPr>
              <a:t>Cluster 1: Oldie but a Goodie (478)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837298"/>
            <a:ext cx="5901439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22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0"/>
            <a:ext cx="8484432" cy="994172"/>
          </a:xfrm>
        </p:spPr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283" y="994172"/>
            <a:ext cx="2443852" cy="394609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Used </a:t>
            </a:r>
            <a:r>
              <a:rPr lang="en-US" dirty="0" smtClean="0"/>
              <a:t>K-Means </a:t>
            </a:r>
            <a:r>
              <a:rPr lang="en-US" dirty="0" smtClean="0"/>
              <a:t>on scaled data (log almost everything!)</a:t>
            </a:r>
          </a:p>
          <a:p>
            <a:r>
              <a:rPr lang="en-US" dirty="0" smtClean="0"/>
              <a:t>Found four distinct and interpretable clusters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Cluster </a:t>
            </a:r>
            <a:r>
              <a:rPr lang="en-US" sz="2400" dirty="0">
                <a:solidFill>
                  <a:srgbClr val="7030A0"/>
                </a:solidFill>
              </a:rPr>
              <a:t>4: Young Whippersnappers (327)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Cluster 3: Take the Money and Run (or Walk) (127)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Cluster 2: Big Kahuna (217)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5D5D"/>
                </a:solidFill>
              </a:rPr>
              <a:t>Cluster 1: Oldie but a Goodie (478)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837298"/>
            <a:ext cx="5901439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25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3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What is Unsupervised Learning</a:t>
            </a:r>
          </a:p>
          <a:p>
            <a:r>
              <a:rPr lang="en-US" dirty="0" smtClean="0"/>
              <a:t>Three Clustering Algorithms</a:t>
            </a:r>
          </a:p>
          <a:p>
            <a:r>
              <a:rPr lang="en-US" dirty="0" smtClean="0"/>
              <a:t>An Example from WFAA</a:t>
            </a:r>
          </a:p>
          <a:p>
            <a:r>
              <a:rPr lang="en-US" dirty="0" smtClean="0"/>
              <a:t>Bonus: Large Donor Disruption</a:t>
            </a:r>
          </a:p>
          <a:p>
            <a:r>
              <a:rPr lang="en-US" dirty="0" smtClean="0"/>
              <a:t>Wrapping Up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90566" y="1069258"/>
            <a:ext cx="4213395" cy="35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Headwinds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96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Opinions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76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78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7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20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115956"/>
            <a:ext cx="8484432" cy="99417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Questions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3764280"/>
            <a:ext cx="8484432" cy="1188720"/>
          </a:xfrm>
        </p:spPr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/>
              <a:t>Brad.Stieber@supportuw.org</a:t>
            </a:r>
            <a:r>
              <a:rPr lang="en-US" dirty="0"/>
              <a:t> </a:t>
            </a:r>
            <a:r>
              <a:rPr lang="en-US" sz="2800" dirty="0"/>
              <a:t>|</a:t>
            </a:r>
            <a:r>
              <a:rPr lang="en-US" dirty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110" y="1232748"/>
            <a:ext cx="4027780" cy="23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47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3869-359E-3B42-BC55-FED77675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71F-25D5-9643-B57A-5AE62969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300" dirty="0">
                <a:solidFill>
                  <a:srgbClr val="4F5054"/>
                </a:solidFill>
                <a:latin typeface="+mj-lt"/>
                <a:ea typeface="+mj-ea"/>
                <a:cs typeface="+mj-cs"/>
              </a:rPr>
              <a:t>Please complete your session evaluations in the mobile app.  </a:t>
            </a:r>
          </a:p>
        </p:txBody>
      </p:sp>
    </p:spTree>
    <p:extLst>
      <p:ext uri="{BB962C8B-B14F-4D97-AF65-F5344CB8AC3E}">
        <p14:creationId xmlns:p14="http://schemas.microsoft.com/office/powerpoint/2010/main" val="79449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115366"/>
            <a:ext cx="8484432" cy="3558817"/>
          </a:xfrm>
        </p:spPr>
        <p:txBody>
          <a:bodyPr/>
          <a:lstStyle/>
          <a:p>
            <a:r>
              <a:rPr lang="en-US" dirty="0" smtClean="0"/>
              <a:t>Data Scientist with experience in private finance, non-profit, and law enforcement</a:t>
            </a:r>
          </a:p>
          <a:p>
            <a:r>
              <a:rPr lang="en-US" dirty="0" smtClean="0"/>
              <a:t>Passionate about communicating quantitative information effectively</a:t>
            </a:r>
          </a:p>
          <a:p>
            <a:r>
              <a:rPr lang="en-US" dirty="0" smtClean="0"/>
              <a:t>Main tools are R, SQL, and Tableau</a:t>
            </a:r>
          </a:p>
          <a:p>
            <a:r>
              <a:rPr lang="en-US" dirty="0" smtClean="0"/>
              <a:t>Frequently quote Box, Tukey, and Wickham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4538" y="3124025"/>
            <a:ext cx="2131081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Condensed" panose="020B0606040200020203" pitchFamily="34" charset="0"/>
              </a:rPr>
              <a:t>Tidy datasets are all alike, but every messy dataset is messy in its own way</a:t>
            </a:r>
            <a:r>
              <a:rPr lang="en-US" sz="2000" dirty="0" smtClean="0">
                <a:latin typeface="Segoe Condensed" panose="020B0606040200020203" pitchFamily="34" charset="0"/>
              </a:rPr>
              <a:t>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Hadley Wickham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346" y="3124025"/>
            <a:ext cx="2131081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Condensed" panose="020B0606040200020203" pitchFamily="34" charset="0"/>
              </a:rPr>
              <a:t>All models are wrong, but some are useful.</a:t>
            </a:r>
          </a:p>
          <a:p>
            <a:pPr algn="ctr"/>
            <a:endParaRPr lang="en-US" sz="2000" dirty="0" smtClean="0">
              <a:latin typeface="Segoe Condensed" panose="020B0606040200020203" pitchFamily="34" charset="0"/>
            </a:endParaRP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George Box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3964" y="3124025"/>
            <a:ext cx="2304037" cy="1828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Condensed" panose="020B0606040200020203" pitchFamily="34" charset="0"/>
              </a:rPr>
              <a:t>The best thing about being a statistician is that you get to play in everyone’s backyard.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John Tukey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WFAA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Official </a:t>
            </a:r>
            <a:r>
              <a:rPr lang="en-US" dirty="0"/>
              <a:t>fundraising and gift-receiving organization for the </a:t>
            </a:r>
            <a:r>
              <a:rPr lang="en-US" dirty="0" smtClean="0"/>
              <a:t>UW–Madison</a:t>
            </a:r>
            <a:endParaRPr lang="en-US" dirty="0"/>
          </a:p>
          <a:p>
            <a:r>
              <a:rPr lang="en-US" dirty="0" smtClean="0"/>
              <a:t>In the midst of a $3.2B campaign, ending in 2020</a:t>
            </a:r>
          </a:p>
          <a:p>
            <a:r>
              <a:rPr lang="en-US" dirty="0" smtClean="0"/>
              <a:t>Staff of 300: 70 development officers, 13 in Data Solutions Team (DW, BI, DA), 13 in Research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4721" y="1268016"/>
            <a:ext cx="3085083" cy="1966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756" y="3329294"/>
            <a:ext cx="1489014" cy="16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9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dirty="0" smtClean="0"/>
              <a:t> (data set), but no </a:t>
            </a:r>
            <a:r>
              <a:rPr lang="en-US" dirty="0" smtClean="0">
                <a:latin typeface="Consolas" panose="020B0609020204030204" pitchFamily="49" charset="0"/>
              </a:rPr>
              <a:t>y</a:t>
            </a:r>
            <a:r>
              <a:rPr lang="en-US" dirty="0" smtClean="0"/>
              <a:t> for classification or regression</a:t>
            </a:r>
          </a:p>
          <a:p>
            <a:r>
              <a:rPr lang="en-US" dirty="0" smtClean="0"/>
              <a:t>What can we learn about the underlying structure of the data?</a:t>
            </a:r>
          </a:p>
          <a:p>
            <a:r>
              <a:rPr lang="en-US" dirty="0" smtClean="0"/>
              <a:t>Great for data exploration and initial analyses, but sometimes difficult to generate out-of-sample predictions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86949"/>
              </p:ext>
            </p:extLst>
          </p:nvPr>
        </p:nvGraphicFramePr>
        <p:xfrm>
          <a:off x="329783" y="2870367"/>
          <a:ext cx="4713987" cy="1453515"/>
        </p:xfrm>
        <a:graphic>
          <a:graphicData uri="http://schemas.openxmlformats.org/drawingml/2006/table">
            <a:tbl>
              <a:tblPr/>
              <a:tblGrid>
                <a:gridCol w="788797">
                  <a:extLst>
                    <a:ext uri="{9D8B030D-6E8A-4147-A177-3AD203B41FA5}">
                      <a16:colId xmlns:a16="http://schemas.microsoft.com/office/drawing/2014/main" val="4179934092"/>
                    </a:ext>
                  </a:extLst>
                </a:gridCol>
                <a:gridCol w="1031558">
                  <a:extLst>
                    <a:ext uri="{9D8B030D-6E8A-4147-A177-3AD203B41FA5}">
                      <a16:colId xmlns:a16="http://schemas.microsoft.com/office/drawing/2014/main" val="3096467080"/>
                    </a:ext>
                  </a:extLst>
                </a:gridCol>
                <a:gridCol w="968058">
                  <a:extLst>
                    <a:ext uri="{9D8B030D-6E8A-4147-A177-3AD203B41FA5}">
                      <a16:colId xmlns:a16="http://schemas.microsoft.com/office/drawing/2014/main" val="1650012958"/>
                    </a:ext>
                  </a:extLst>
                </a:gridCol>
                <a:gridCol w="994537">
                  <a:extLst>
                    <a:ext uri="{9D8B030D-6E8A-4147-A177-3AD203B41FA5}">
                      <a16:colId xmlns:a16="http://schemas.microsoft.com/office/drawing/2014/main" val="2615359438"/>
                    </a:ext>
                  </a:extLst>
                </a:gridCol>
                <a:gridCol w="931037">
                  <a:extLst>
                    <a:ext uri="{9D8B030D-6E8A-4147-A177-3AD203B41FA5}">
                      <a16:colId xmlns:a16="http://schemas.microsoft.com/office/drawing/2014/main" val="79803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65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Sepal.Width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Petal.Width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962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68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785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058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210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C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virginica</a:t>
                      </a:r>
                      <a:endParaRPr lang="en-US" sz="1300" b="0" i="0" u="sng" strike="noStrike" dirty="0">
                        <a:solidFill>
                          <a:srgbClr val="C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3798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418" y="4392307"/>
            <a:ext cx="362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Supervised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learning (iris): </a:t>
            </a: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predict y from 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78339"/>
              </p:ext>
            </p:extLst>
          </p:nvPr>
        </p:nvGraphicFramePr>
        <p:xfrm>
          <a:off x="6918963" y="2864439"/>
          <a:ext cx="1895254" cy="1453515"/>
        </p:xfrm>
        <a:graphic>
          <a:graphicData uri="http://schemas.openxmlformats.org/drawingml/2006/table">
            <a:tbl>
              <a:tblPr/>
              <a:tblGrid>
                <a:gridCol w="511906">
                  <a:extLst>
                    <a:ext uri="{9D8B030D-6E8A-4147-A177-3AD203B41FA5}">
                      <a16:colId xmlns:a16="http://schemas.microsoft.com/office/drawing/2014/main" val="2274863530"/>
                    </a:ext>
                  </a:extLst>
                </a:gridCol>
                <a:gridCol w="657644">
                  <a:extLst>
                    <a:ext uri="{9D8B030D-6E8A-4147-A177-3AD203B41FA5}">
                      <a16:colId xmlns:a16="http://schemas.microsoft.com/office/drawing/2014/main" val="1035217968"/>
                    </a:ext>
                  </a:extLst>
                </a:gridCol>
                <a:gridCol w="725704">
                  <a:extLst>
                    <a:ext uri="{9D8B030D-6E8A-4147-A177-3AD203B41FA5}">
                      <a16:colId xmlns:a16="http://schemas.microsoft.com/office/drawing/2014/main" val="3422948398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688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Girth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Volume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15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432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227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558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57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94939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81371" y="4392307"/>
            <a:ext cx="423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Unsupervised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learning (trees): </a:t>
            </a:r>
          </a:p>
          <a:p>
            <a:pPr algn="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learn some structure about 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UL: Right and Wrong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Clustering Algorithms You Should Know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</a:p>
          <a:p>
            <a:r>
              <a:rPr lang="en-US" dirty="0" smtClean="0"/>
              <a:t>Hierarchical Clustering</a:t>
            </a:r>
          </a:p>
          <a:p>
            <a:r>
              <a:rPr lang="en-US" dirty="0" smtClean="0"/>
              <a:t>DBSCAN</a:t>
            </a:r>
          </a:p>
          <a:p>
            <a:endParaRPr lang="en-US" dirty="0"/>
          </a:p>
          <a:p>
            <a:r>
              <a:rPr lang="en-US" dirty="0" smtClean="0"/>
              <a:t>Bonus: 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1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258128"/>
            <a:ext cx="8484432" cy="994172"/>
          </a:xfrm>
        </p:spPr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“Hello, world” of clustering algorithms</a:t>
            </a:r>
          </a:p>
          <a:p>
            <a:r>
              <a:rPr lang="en-US" dirty="0" smtClean="0"/>
              <a:t>Simple, yet </a:t>
            </a:r>
            <a:r>
              <a:rPr lang="en-US" dirty="0" smtClean="0"/>
              <a:t>effective</a:t>
            </a:r>
            <a:endParaRPr lang="en-US" dirty="0" smtClean="0"/>
          </a:p>
          <a:p>
            <a:r>
              <a:rPr lang="en-US" dirty="0" smtClean="0"/>
              <a:t>Need to specify number of clusters, many methods for determining optimal number of clusters, but depends on context</a:t>
            </a:r>
          </a:p>
          <a:p>
            <a:r>
              <a:rPr lang="en-US" dirty="0" smtClean="0"/>
              <a:t>Scale your data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5431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9778"/>
            <a:ext cx="4114800" cy="29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1268016"/>
            <a:ext cx="4114800" cy="294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05779"/>
      </p:ext>
    </p:extLst>
  </p:cSld>
  <p:clrMapOvr>
    <a:masterClrMapping/>
  </p:clrMapOvr>
</p:sld>
</file>

<file path=ppt/theme/theme1.xml><?xml version="1.0" encoding="utf-8"?>
<a:theme xmlns:a="http://schemas.openxmlformats.org/drawingml/2006/main" name="DAS 2018 P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A_248433-18_DAS_PPT" id="{4079B0FE-1DAC-FE43-82EA-13E846F73A8B}" vid="{77CFB9E6-B0C4-EA41-B16E-56E02C321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 2018 PPT Template</Template>
  <TotalTime>378</TotalTime>
  <Words>956</Words>
  <Application>Microsoft Office PowerPoint</Application>
  <PresentationFormat>On-screen Show (16:9)</PresentationFormat>
  <Paragraphs>192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Segoe Condensed</vt:lpstr>
      <vt:lpstr>Segoe UI</vt:lpstr>
      <vt:lpstr>Segoe UI Semibold</vt:lpstr>
      <vt:lpstr>DAS 2018 PPT Template</vt:lpstr>
      <vt:lpstr>Generating Insights from Clustering Large Donors</vt:lpstr>
      <vt:lpstr>Overview</vt:lpstr>
      <vt:lpstr>About Me</vt:lpstr>
      <vt:lpstr>About WFAA</vt:lpstr>
      <vt:lpstr>Unsupervised Learning</vt:lpstr>
      <vt:lpstr>Using UL: Right and Wrong Times</vt:lpstr>
      <vt:lpstr>Three Clustering Algorithms You Should Know </vt:lpstr>
      <vt:lpstr>K-Means</vt:lpstr>
      <vt:lpstr>K-Means Example</vt:lpstr>
      <vt:lpstr>Hierarchical Clustering</vt:lpstr>
      <vt:lpstr>PowerPoint Presentation</vt:lpstr>
      <vt:lpstr>DBSCAN</vt:lpstr>
      <vt:lpstr>DBSCAN Example</vt:lpstr>
      <vt:lpstr>Bonus: Dimensionality Reduction</vt:lpstr>
      <vt:lpstr>Example from WFAA – Setup</vt:lpstr>
      <vt:lpstr>Example from WFAA – Data/Methods</vt:lpstr>
      <vt:lpstr>Example from WFAA – Results</vt:lpstr>
      <vt:lpstr>Example from WFAA – Results</vt:lpstr>
      <vt:lpstr>Example from WFAA – Implementation</vt:lpstr>
      <vt:lpstr>Large Donor Disruption – Headwinds </vt:lpstr>
      <vt:lpstr>Large Donor Disruption – Data</vt:lpstr>
      <vt:lpstr>Large Donor Disruption – Opinions</vt:lpstr>
      <vt:lpstr>Wrapping Up</vt:lpstr>
      <vt:lpstr>Wrapping Up</vt:lpstr>
      <vt:lpstr>Wrapping Up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Fisher, Krysten</dc:creator>
  <cp:lastModifiedBy>Brad Stieber</cp:lastModifiedBy>
  <cp:revision>122</cp:revision>
  <dcterms:created xsi:type="dcterms:W3CDTF">2018-04-11T13:46:40Z</dcterms:created>
  <dcterms:modified xsi:type="dcterms:W3CDTF">2019-05-09T21:23:50Z</dcterms:modified>
</cp:coreProperties>
</file>