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0" r:id="rId3"/>
    <p:sldId id="261" r:id="rId4"/>
    <p:sldId id="262" r:id="rId5"/>
    <p:sldId id="274" r:id="rId6"/>
    <p:sldId id="275" r:id="rId7"/>
    <p:sldId id="276" r:id="rId8"/>
    <p:sldId id="264" r:id="rId9"/>
    <p:sldId id="265" r:id="rId10"/>
    <p:sldId id="266" r:id="rId11"/>
    <p:sldId id="267" r:id="rId12"/>
    <p:sldId id="284" r:id="rId13"/>
    <p:sldId id="280" r:id="rId14"/>
    <p:sldId id="285" r:id="rId15"/>
    <p:sldId id="268" r:id="rId16"/>
    <p:sldId id="283" r:id="rId17"/>
    <p:sldId id="281" r:id="rId18"/>
    <p:sldId id="271" r:id="rId19"/>
    <p:sldId id="273" r:id="rId20"/>
    <p:sldId id="272" r:id="rId21"/>
    <p:sldId id="286" r:id="rId22"/>
    <p:sldId id="270" r:id="rId23"/>
    <p:sldId id="277" r:id="rId24"/>
    <p:sldId id="278" r:id="rId25"/>
    <p:sldId id="279" r:id="rId26"/>
    <p:sldId id="282" r:id="rId27"/>
    <p:sldId id="259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effective</a:t>
            </a:r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data!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the hierarchy</a:t>
            </a:r>
          </a:p>
          <a:p>
            <a:r>
              <a:rPr lang="en-US" dirty="0" smtClean="0"/>
              <a:t>Learn to interpret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  <a:p>
            <a:r>
              <a:rPr lang="en-US" dirty="0" smtClean="0"/>
              <a:t>Implementations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1,150 Households with at least $250K in new gifts and new </a:t>
            </a:r>
            <a:r>
              <a:rPr lang="en-US" sz="1600" dirty="0" smtClean="0"/>
              <a:t>pledges</a:t>
            </a:r>
          </a:p>
          <a:p>
            <a:pPr lvl="1"/>
            <a:r>
              <a:rPr lang="en-US" sz="1400" dirty="0" smtClean="0"/>
              <a:t>Giving </a:t>
            </a:r>
            <a:r>
              <a:rPr lang="en-US" sz="1400" dirty="0"/>
              <a:t>is adjusted for inflation (2016 </a:t>
            </a:r>
            <a:r>
              <a:rPr lang="en-US" sz="1400" dirty="0" smtClean="0"/>
              <a:t>$)</a:t>
            </a:r>
            <a:endParaRPr lang="en-US" sz="1400" dirty="0"/>
          </a:p>
          <a:p>
            <a:r>
              <a:rPr lang="en-US" sz="1600" dirty="0"/>
              <a:t>Giving data based on monthly sum of recognition for new gifts and new </a:t>
            </a:r>
            <a:r>
              <a:rPr lang="en-US" sz="1600" dirty="0" smtClean="0"/>
              <a:t>pledges</a:t>
            </a:r>
            <a:endParaRPr lang="en-US" sz="1600" dirty="0"/>
          </a:p>
          <a:p>
            <a:r>
              <a:rPr lang="en-US" sz="1600" dirty="0"/>
              <a:t>At least one member of household must have valid birth </a:t>
            </a:r>
            <a:r>
              <a:rPr lang="en-US" sz="1600" dirty="0" smtClean="0"/>
              <a:t>year</a:t>
            </a:r>
            <a:endParaRPr lang="en-US" sz="1600" dirty="0"/>
          </a:p>
          <a:p>
            <a:r>
              <a:rPr lang="en-US" sz="1600" dirty="0"/>
              <a:t>At least one member of household must be living, or if all members are deceased, at least one member must have valid death </a:t>
            </a:r>
            <a:r>
              <a:rPr lang="en-US" sz="1600" dirty="0" smtClean="0"/>
              <a:t>year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Large Donor Disruption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Wrapping </a:t>
            </a:r>
            <a:r>
              <a:rPr lang="en-US" dirty="0" smtClean="0"/>
              <a:t>Up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9807" y="1039761"/>
            <a:ext cx="4504975" cy="38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</a:t>
            </a:r>
            <a:r>
              <a:rPr lang="en-US" dirty="0" smtClean="0"/>
              <a:t>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 smtClean="0"/>
              <a:t>K-Means on scaled data (log almost everything</a:t>
            </a:r>
            <a:r>
              <a:rPr lang="en-US" dirty="0" smtClean="0"/>
              <a:t>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</a:t>
            </a:r>
            <a:r>
              <a:rPr lang="en-US" dirty="0" smtClean="0"/>
              <a:t>four distinct and interpretable </a:t>
            </a:r>
            <a:r>
              <a:rPr lang="en-US" dirty="0" smtClean="0"/>
              <a:t>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targeted questions about each of the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Used output from </a:t>
            </a:r>
            <a:r>
              <a:rPr lang="en-US" dirty="0" err="1" smtClean="0">
                <a:latin typeface="Consolas" panose="020B0609020204030204" pitchFamily="49" charset="0"/>
              </a:rPr>
              <a:t>kmeans</a:t>
            </a:r>
            <a:r>
              <a:rPr lang="en-US" dirty="0" smtClean="0"/>
              <a:t> in R to generate paragraph summaries of each cluster</a:t>
            </a:r>
            <a:endParaRPr lang="en-US" dirty="0" smtClean="0"/>
          </a:p>
          <a:p>
            <a:r>
              <a:rPr lang="en-US" dirty="0" smtClean="0"/>
              <a:t>Make development officers more efficient</a:t>
            </a:r>
          </a:p>
          <a:p>
            <a:r>
              <a:rPr lang="en-US" dirty="0" smtClean="0"/>
              <a:t>Can we generalize to the whole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i="1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091895"/>
            <a:ext cx="2304037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</a:t>
            </a:r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469" y="1268014"/>
            <a:ext cx="4250529" cy="3364707"/>
          </a:xfrm>
        </p:spPr>
        <p:txBody>
          <a:bodyPr>
            <a:normAutofit/>
          </a:bodyPr>
          <a:lstStyle/>
          <a:p>
            <a:r>
              <a:rPr lang="en-US" dirty="0" smtClean="0"/>
              <a:t>Growing wealth </a:t>
            </a:r>
            <a:r>
              <a:rPr lang="en-US" dirty="0" smtClean="0"/>
              <a:t>inequality</a:t>
            </a:r>
            <a:endParaRPr lang="en-US" dirty="0" smtClean="0"/>
          </a:p>
          <a:p>
            <a:r>
              <a:rPr lang="en-US" dirty="0" smtClean="0"/>
              <a:t>Large gifts in the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928" y="1268015"/>
            <a:ext cx="4233904" cy="3655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Insights from Wealth-X’s </a:t>
            </a:r>
            <a:r>
              <a:rPr lang="en-US" sz="1600" i="1" dirty="0" smtClean="0"/>
              <a:t>World Ultra Wealth Report</a:t>
            </a:r>
            <a:r>
              <a:rPr lang="en-US" sz="1600" dirty="0" smtClean="0"/>
              <a:t> (2018):</a:t>
            </a:r>
          </a:p>
          <a:p>
            <a:pPr marL="342900" indent="-342900">
              <a:buAutoNum type="arabicPeriod"/>
            </a:pPr>
            <a:r>
              <a:rPr lang="en-US" sz="1600" b="1" i="1" dirty="0" smtClean="0"/>
              <a:t>Philanthropic </a:t>
            </a:r>
            <a:r>
              <a:rPr lang="en-US" sz="1600" b="1" i="1" dirty="0"/>
              <a:t>activity </a:t>
            </a:r>
            <a:r>
              <a:rPr lang="en-US" sz="1600" i="1" dirty="0"/>
              <a:t>is now </a:t>
            </a:r>
            <a:r>
              <a:rPr lang="en-US" sz="1600" i="1" dirty="0" smtClean="0"/>
              <a:t>one </a:t>
            </a:r>
            <a:r>
              <a:rPr lang="en-US" sz="1600" i="1" dirty="0"/>
              <a:t>of the </a:t>
            </a:r>
            <a:r>
              <a:rPr lang="en-US" sz="1600" b="1" i="1" dirty="0"/>
              <a:t>main interests of the </a:t>
            </a:r>
            <a:r>
              <a:rPr lang="en-US" sz="1600" b="1" i="1" dirty="0" smtClean="0"/>
              <a:t>ultra wealthy.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 </a:t>
            </a:r>
            <a:r>
              <a:rPr lang="en-US" sz="1600" b="1" i="1" dirty="0"/>
              <a:t>Giving Pledge</a:t>
            </a:r>
            <a:r>
              <a:rPr lang="en-US" sz="1600" i="1" dirty="0"/>
              <a:t> </a:t>
            </a:r>
            <a:r>
              <a:rPr lang="en-US" sz="1600" i="1" dirty="0" smtClean="0"/>
              <a:t>points </a:t>
            </a:r>
            <a:r>
              <a:rPr lang="en-US" sz="1600" i="1" dirty="0"/>
              <a:t>to an increasing </a:t>
            </a:r>
            <a:r>
              <a:rPr lang="en-US" sz="1600" i="1" dirty="0" smtClean="0"/>
              <a:t>awareness that the ultra wealthy</a:t>
            </a:r>
            <a:r>
              <a:rPr lang="en-US" sz="1600" b="1" i="1" dirty="0" smtClean="0"/>
              <a:t> need </a:t>
            </a:r>
            <a:r>
              <a:rPr lang="en-US" sz="1600" b="1" i="1" dirty="0"/>
              <a:t>to be seen to be giving something back to </a:t>
            </a:r>
            <a:r>
              <a:rPr lang="en-US" sz="1600" b="1" i="1" dirty="0" smtClean="0"/>
              <a:t>society</a:t>
            </a:r>
            <a:r>
              <a:rPr lang="en-US" sz="1600" i="1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There is a </a:t>
            </a:r>
            <a:r>
              <a:rPr lang="en-US" sz="1600" b="1" i="1" dirty="0" smtClean="0"/>
              <a:t>growing </a:t>
            </a:r>
            <a:r>
              <a:rPr lang="en-US" sz="1600" b="1" i="1" dirty="0"/>
              <a:t>popularity of alternative methods of philanthropy</a:t>
            </a:r>
            <a:r>
              <a:rPr lang="en-US" sz="1600" i="1" dirty="0"/>
              <a:t>, such as </a:t>
            </a:r>
            <a:r>
              <a:rPr lang="en-US" sz="1600" b="1" i="1" dirty="0" smtClean="0"/>
              <a:t>donor-advised funds</a:t>
            </a:r>
            <a:r>
              <a:rPr lang="en-US" sz="1600" i="1" dirty="0" smtClean="0"/>
              <a:t> </a:t>
            </a:r>
            <a:r>
              <a:rPr lang="en-US" sz="1600" i="1" dirty="0"/>
              <a:t>and </a:t>
            </a:r>
            <a:r>
              <a:rPr lang="en-US" sz="1600" b="1" i="1" dirty="0"/>
              <a:t>impact investment vehicles</a:t>
            </a:r>
            <a:r>
              <a:rPr lang="en-US" sz="1600" i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0" y="2288588"/>
            <a:ext cx="2672042" cy="1146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" y="3570167"/>
            <a:ext cx="2156465" cy="1213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01" y="3567664"/>
            <a:ext cx="2507227" cy="760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529</TotalTime>
  <Words>1067</Words>
  <Application>Microsoft Office PowerPoint</Application>
  <PresentationFormat>On-screen Show (16:9)</PresentationFormat>
  <Paragraphs>206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Large Donor Disruption – Overview </vt:lpstr>
      <vt:lpstr>Large Donor Disruption – Data</vt:lpstr>
      <vt:lpstr>Large Donor Disruption – Opinions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Hierarchical Clustering Example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151</cp:revision>
  <dcterms:created xsi:type="dcterms:W3CDTF">2018-04-11T13:46:40Z</dcterms:created>
  <dcterms:modified xsi:type="dcterms:W3CDTF">2019-05-10T18:44:14Z</dcterms:modified>
</cp:coreProperties>
</file>