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74" r:id="rId6"/>
    <p:sldId id="275" r:id="rId7"/>
    <p:sldId id="288" r:id="rId8"/>
    <p:sldId id="276" r:id="rId9"/>
    <p:sldId id="264" r:id="rId10"/>
    <p:sldId id="265" r:id="rId11"/>
    <p:sldId id="266" r:id="rId12"/>
    <p:sldId id="267" r:id="rId13"/>
    <p:sldId id="284" r:id="rId14"/>
    <p:sldId id="280" r:id="rId15"/>
    <p:sldId id="285" r:id="rId16"/>
    <p:sldId id="268" r:id="rId17"/>
    <p:sldId id="283" r:id="rId18"/>
    <p:sldId id="281" r:id="rId19"/>
    <p:sldId id="271" r:id="rId20"/>
    <p:sldId id="273" r:id="rId21"/>
    <p:sldId id="272" r:id="rId22"/>
    <p:sldId id="286" r:id="rId23"/>
    <p:sldId id="270" r:id="rId24"/>
    <p:sldId id="277" r:id="rId25"/>
    <p:sldId id="278" r:id="rId26"/>
    <p:sldId id="279" r:id="rId27"/>
    <p:sldId id="282" r:id="rId28"/>
    <p:sldId id="259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</a:t>
            </a:r>
            <a:r>
              <a:rPr lang="en-US" dirty="0" smtClean="0"/>
              <a:t>Techniques </a:t>
            </a:r>
            <a:r>
              <a:rPr lang="en-US" dirty="0" smtClean="0"/>
              <a:t>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</a:t>
            </a:r>
            <a:r>
              <a:rPr lang="en-US" dirty="0" smtClean="0"/>
              <a:t>!</a:t>
            </a:r>
          </a:p>
          <a:p>
            <a:r>
              <a:rPr lang="en-US" dirty="0" smtClean="0"/>
              <a:t>Be prepared to interpret the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Learn to interpret </a:t>
            </a:r>
            <a:r>
              <a:rPr lang="en-US" dirty="0" smtClean="0"/>
              <a:t>and explore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9807" y="1039761"/>
            <a:ext cx="4504975" cy="3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1,150 Households with at least $250K in new gifts and new </a:t>
            </a:r>
            <a:r>
              <a:rPr lang="en-US" sz="1800" dirty="0" smtClean="0"/>
              <a:t>pledges</a:t>
            </a:r>
          </a:p>
          <a:p>
            <a:pPr lvl="1"/>
            <a:r>
              <a:rPr lang="en-US" sz="1600" dirty="0" smtClean="0"/>
              <a:t>Giving </a:t>
            </a:r>
            <a:r>
              <a:rPr lang="en-US" sz="1600" dirty="0"/>
              <a:t>is adjusted for inflation (2016 </a:t>
            </a:r>
            <a:r>
              <a:rPr lang="en-US" sz="1600" dirty="0" smtClean="0"/>
              <a:t>$)</a:t>
            </a:r>
            <a:endParaRPr lang="en-US" sz="1600" dirty="0"/>
          </a:p>
          <a:p>
            <a:r>
              <a:rPr lang="en-US" sz="1800" dirty="0" smtClean="0"/>
              <a:t>At </a:t>
            </a:r>
            <a:r>
              <a:rPr lang="en-US" sz="1800" dirty="0"/>
              <a:t>least one member of household must have valid birth </a:t>
            </a:r>
            <a:r>
              <a:rPr lang="en-US" sz="1800" dirty="0" smtClean="0"/>
              <a:t>year</a:t>
            </a:r>
            <a:endParaRPr lang="en-US" sz="1800" dirty="0"/>
          </a:p>
          <a:p>
            <a:r>
              <a:rPr lang="en-US" sz="1800" dirty="0"/>
              <a:t>At least one member of household must be living, or if all members are deceased, at least one member must have valid death </a:t>
            </a:r>
            <a:r>
              <a:rPr lang="en-US" sz="1800" dirty="0" smtClean="0"/>
              <a:t>year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donors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WFAA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inequality</a:t>
            </a:r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0" y="2288588"/>
            <a:ext cx="2672042" cy="114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" y="357016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3567664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IRS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WFAA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donors have always been important, but their importance is </a:t>
            </a:r>
            <a:r>
              <a:rPr lang="en-US" dirty="0" smtClean="0"/>
              <a:t>increasing</a:t>
            </a:r>
          </a:p>
          <a:p>
            <a:pPr lvl="1"/>
            <a:r>
              <a:rPr lang="en-US" dirty="0" smtClean="0"/>
              <a:t>Also evident in HRC 2016 campaign contributions</a:t>
            </a:r>
            <a:endParaRPr lang="en-US" dirty="0" smtClean="0"/>
          </a:p>
          <a:p>
            <a:r>
              <a:rPr lang="en-US" dirty="0" smtClean="0"/>
              <a:t>Most organizations will have good data on these individuals, but might lack ways of analyzing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What’s the dependent variable?</a:t>
            </a:r>
            <a:endParaRPr lang="en-US" dirty="0" smtClean="0"/>
          </a:p>
          <a:p>
            <a:r>
              <a:rPr lang="en-US" dirty="0" smtClean="0"/>
              <a:t>What you learn about large donors </a:t>
            </a:r>
            <a:r>
              <a:rPr lang="en-US" dirty="0" smtClean="0"/>
              <a:t>today will help </a:t>
            </a:r>
            <a:r>
              <a:rPr lang="en-US" dirty="0" smtClean="0"/>
              <a:t>you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580</TotalTime>
  <Words>1126</Words>
  <Application>Microsoft Office PowerPoint</Application>
  <PresentationFormat>On-screen Show (16:9)</PresentationFormat>
  <Paragraphs>215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IRS Data</vt:lpstr>
      <vt:lpstr>Large Donor Disruption – WFAA Data</vt:lpstr>
      <vt:lpstr>Large Donor Disruption – Opinions</vt:lpstr>
      <vt:lpstr>Unsupervised Learning</vt:lpstr>
      <vt:lpstr>Using UL: Right and Wrong Times</vt:lpstr>
      <vt:lpstr>Three Clustering Techniques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168</cp:revision>
  <dcterms:created xsi:type="dcterms:W3CDTF">2018-04-11T13:46:40Z</dcterms:created>
  <dcterms:modified xsi:type="dcterms:W3CDTF">2019-05-14T14:33:24Z</dcterms:modified>
</cp:coreProperties>
</file>