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84" r:id="rId10"/>
    <p:sldId id="280" r:id="rId11"/>
    <p:sldId id="285" r:id="rId12"/>
    <p:sldId id="268" r:id="rId13"/>
    <p:sldId id="283" r:id="rId14"/>
    <p:sldId id="281" r:id="rId15"/>
    <p:sldId id="271" r:id="rId16"/>
    <p:sldId id="273" r:id="rId17"/>
    <p:sldId id="272" r:id="rId18"/>
    <p:sldId id="286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59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5000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24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</a:t>
            </a:r>
            <a:r>
              <a:rPr lang="en-US" baseline="0" dirty="0" smtClean="0"/>
              <a:t> donor g</a:t>
            </a:r>
            <a:r>
              <a:rPr lang="en-US" dirty="0" smtClean="0"/>
              <a:t>roup represented about</a:t>
            </a:r>
            <a:r>
              <a:rPr lang="en-US" baseline="0" dirty="0" smtClean="0"/>
              <a:t> 0.6% of all eligible donors…accounted for 75% of dollars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agglomerative clustering is good at identifying small clusters. Divisive hierarchical clustering is good at identifying large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c-r.github.io/hc_cluste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of how high or low you go on the hierarchy</a:t>
            </a:r>
          </a:p>
          <a:p>
            <a:r>
              <a:rPr lang="en-US" dirty="0" smtClean="0"/>
              <a:t>Learn to interpret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r>
              <a:rPr lang="en-US" dirty="0" smtClean="0"/>
              <a:t>More flexible than K-Means, but harder to generate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4029" y="1268016"/>
            <a:ext cx="4439971" cy="2168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51857" y="3751621"/>
            <a:ext cx="27623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https://uc-r.github.io/hc_clustering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smtClean="0"/>
              <a:t>Clustering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point)</a:t>
            </a:r>
          </a:p>
          <a:p>
            <a:r>
              <a:rPr lang="en-US" dirty="0" smtClean="0"/>
              <a:t>Implementations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I’ve found it especially helpful for unstructured data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FAQ</a:t>
            </a:r>
          </a:p>
          <a:p>
            <a:pPr lvl="1"/>
            <a:r>
              <a:rPr lang="en-US" dirty="0" smtClean="0"/>
              <a:t>What other donors looks like X? Pathways?</a:t>
            </a:r>
          </a:p>
          <a:p>
            <a:r>
              <a:rPr lang="en-US" dirty="0" smtClean="0"/>
              <a:t>Exploratory analysis on trajectories for large donor society</a:t>
            </a:r>
          </a:p>
          <a:p>
            <a:r>
              <a:rPr lang="en-US" dirty="0" smtClean="0"/>
              <a:t>What else can we learn about these donors?</a:t>
            </a:r>
          </a:p>
          <a:p>
            <a:r>
              <a:rPr lang="en-US" dirty="0" smtClean="0"/>
              <a:t>Nothing to predict, 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1,150 Households with at least $250K in new gifts and new </a:t>
            </a:r>
            <a:r>
              <a:rPr lang="en-US" sz="1600" dirty="0" smtClean="0"/>
              <a:t>pledges</a:t>
            </a:r>
          </a:p>
          <a:p>
            <a:pPr lvl="1"/>
            <a:r>
              <a:rPr lang="en-US" sz="1400" dirty="0" smtClean="0"/>
              <a:t>Giving </a:t>
            </a:r>
            <a:r>
              <a:rPr lang="en-US" sz="1400" dirty="0"/>
              <a:t>is adjusted for inflation (2016 </a:t>
            </a:r>
            <a:r>
              <a:rPr lang="en-US" sz="1400" dirty="0" smtClean="0"/>
              <a:t>$)</a:t>
            </a:r>
            <a:endParaRPr lang="en-US" sz="1400" dirty="0"/>
          </a:p>
          <a:p>
            <a:r>
              <a:rPr lang="en-US" sz="1600" dirty="0"/>
              <a:t>Giving data based on monthly sum of recognition for new gifts and new </a:t>
            </a:r>
            <a:r>
              <a:rPr lang="en-US" sz="1600" dirty="0" smtClean="0"/>
              <a:t>pledges</a:t>
            </a:r>
            <a:endParaRPr lang="en-US" sz="1600" dirty="0"/>
          </a:p>
          <a:p>
            <a:r>
              <a:rPr lang="en-US" sz="1600" dirty="0"/>
              <a:t>At least one member of household must have valid birth </a:t>
            </a:r>
            <a:r>
              <a:rPr lang="en-US" sz="1600" dirty="0" smtClean="0"/>
              <a:t>year</a:t>
            </a:r>
            <a:endParaRPr lang="en-US" sz="1600" dirty="0"/>
          </a:p>
          <a:p>
            <a:r>
              <a:rPr lang="en-US" sz="1600" dirty="0"/>
              <a:t>At least one member of household must be living, or if all members are deceased, at least one member must have valid death </a:t>
            </a:r>
            <a:r>
              <a:rPr lang="en-US" sz="1600" dirty="0" smtClean="0"/>
              <a:t>year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Lifetime giving</a:t>
            </a:r>
          </a:p>
          <a:p>
            <a:r>
              <a:rPr lang="en-US" sz="1200" dirty="0"/>
              <a:t>First gift amount</a:t>
            </a:r>
          </a:p>
          <a:p>
            <a:r>
              <a:rPr lang="en-US" sz="1200" dirty="0"/>
              <a:t>Most recent gift amount</a:t>
            </a:r>
          </a:p>
          <a:p>
            <a:r>
              <a:rPr lang="en-US" sz="1200" dirty="0"/>
              <a:t>Giving in first five years of giving career</a:t>
            </a:r>
          </a:p>
          <a:p>
            <a:r>
              <a:rPr lang="en-US" sz="1200" dirty="0"/>
              <a:t>Giving in last five years of giving career</a:t>
            </a:r>
          </a:p>
          <a:p>
            <a:r>
              <a:rPr lang="en-US" sz="1200" dirty="0"/>
              <a:t>Count </a:t>
            </a:r>
            <a:r>
              <a:rPr lang="en-US" sz="1200" dirty="0" smtClean="0"/>
              <a:t>gifts</a:t>
            </a:r>
          </a:p>
          <a:p>
            <a:r>
              <a:rPr lang="en-US" sz="1200" dirty="0" smtClean="0"/>
              <a:t>Largest </a:t>
            </a:r>
            <a:r>
              <a:rPr lang="en-US" sz="1200" dirty="0"/>
              <a:t>gift</a:t>
            </a:r>
          </a:p>
          <a:p>
            <a:r>
              <a:rPr lang="en-US" sz="1200" dirty="0"/>
              <a:t>Age at first gift</a:t>
            </a:r>
          </a:p>
          <a:p>
            <a:r>
              <a:rPr lang="en-US" sz="1200" dirty="0"/>
              <a:t>Age at most recent gift</a:t>
            </a:r>
          </a:p>
          <a:p>
            <a:r>
              <a:rPr lang="en-US" sz="1200" dirty="0"/>
              <a:t>Age at largest gift</a:t>
            </a:r>
          </a:p>
          <a:p>
            <a:r>
              <a:rPr lang="en-US" sz="1200" dirty="0"/>
              <a:t>Age at passing $250K threshold</a:t>
            </a:r>
          </a:p>
          <a:p>
            <a:r>
              <a:rPr lang="en-US" sz="1200" dirty="0"/>
              <a:t>Days between first gift and passing $250K threshold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K-Means on scaled data (log almost everything!)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</a:t>
            </a:r>
            <a:r>
              <a:rPr lang="en-US" dirty="0" smtClean="0"/>
              <a:t>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dirty="0" smtClean="0"/>
              <a:t>K-Means on scaled data (log almost everything</a:t>
            </a:r>
            <a:r>
              <a:rPr lang="en-US" dirty="0" smtClean="0"/>
              <a:t>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</a:t>
            </a:r>
            <a:r>
              <a:rPr lang="en-US" dirty="0" smtClean="0"/>
              <a:t>four distinct and interpretable </a:t>
            </a:r>
            <a:r>
              <a:rPr lang="en-US" dirty="0" smtClean="0"/>
              <a:t>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targeted questions about each of the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Used output from </a:t>
            </a:r>
            <a:r>
              <a:rPr lang="en-US" dirty="0" err="1" smtClean="0">
                <a:latin typeface="Consolas" panose="020B0609020204030204" pitchFamily="49" charset="0"/>
              </a:rPr>
              <a:t>kmeans</a:t>
            </a:r>
            <a:r>
              <a:rPr lang="en-US" dirty="0" smtClean="0"/>
              <a:t> in R to generate paragraph summaries of each cluster</a:t>
            </a:r>
            <a:endParaRPr lang="en-US" dirty="0" smtClean="0"/>
          </a:p>
          <a:p>
            <a:r>
              <a:rPr lang="en-US" dirty="0" smtClean="0"/>
              <a:t>Make development officers more efficient</a:t>
            </a:r>
          </a:p>
          <a:p>
            <a:r>
              <a:rPr lang="en-US" dirty="0" smtClean="0"/>
              <a:t>Can we generalize to the whole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Bonus: Large Donor Disruption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90566" y="1069258"/>
            <a:ext cx="4213395" cy="35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</a:t>
            </a:r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wealth inequality</a:t>
            </a:r>
          </a:p>
          <a:p>
            <a:r>
              <a:rPr lang="en-US" dirty="0" smtClean="0"/>
              <a:t>Uber-wealthy trends</a:t>
            </a:r>
          </a:p>
          <a:p>
            <a:r>
              <a:rPr lang="en-US" dirty="0" smtClean="0"/>
              <a:t>Large gifts in the news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115956"/>
            <a:ext cx="8484432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3764280"/>
            <a:ext cx="8484432" cy="11887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0" y="1232748"/>
            <a:ext cx="4027780" cy="2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i="1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091895"/>
            <a:ext cx="2304037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300: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(iris): 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 y from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(trees): </a:t>
            </a:r>
          </a:p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some structure about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effective</a:t>
            </a:r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data!</a:t>
            </a:r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396</TotalTime>
  <Words>1002</Words>
  <Application>Microsoft Office PowerPoint</Application>
  <PresentationFormat>On-screen Show (16:9)</PresentationFormat>
  <Paragraphs>202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Unsupervised Learning</vt:lpstr>
      <vt:lpstr>Using UL: Right and Wrong Times</vt:lpstr>
      <vt:lpstr>Three Clustering Algorithms You Should Know </vt:lpstr>
      <vt:lpstr>K-Means</vt:lpstr>
      <vt:lpstr>K-Means Example</vt:lpstr>
      <vt:lpstr>Hierarchical Clustering</vt:lpstr>
      <vt:lpstr>Hierarchical Clustering Example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Results</vt:lpstr>
      <vt:lpstr>Example from WFAA – Implementation</vt:lpstr>
      <vt:lpstr>Large Donor Disruption – Overview </vt:lpstr>
      <vt:lpstr>Large Donor Disruption – Data</vt:lpstr>
      <vt:lpstr>Large Donor Disruption – Opinions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132</cp:revision>
  <dcterms:created xsi:type="dcterms:W3CDTF">2018-04-11T13:46:40Z</dcterms:created>
  <dcterms:modified xsi:type="dcterms:W3CDTF">2019-05-10T16:31:15Z</dcterms:modified>
</cp:coreProperties>
</file>