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88" r:id="rId6"/>
    <p:sldMasterId id="2147483703" r:id="rId7"/>
    <p:sldMasterId id="2147483716" r:id="rId8"/>
    <p:sldMasterId id="2147483731" r:id="rId9"/>
  </p:sldMasterIdLst>
  <p:notesMasterIdLst>
    <p:notesMasterId r:id="rId59"/>
  </p:notesMasterIdLst>
  <p:sldIdLst>
    <p:sldId id="357" r:id="rId10"/>
    <p:sldId id="257" r:id="rId11"/>
    <p:sldId id="272" r:id="rId12"/>
    <p:sldId id="319" r:id="rId13"/>
    <p:sldId id="334" r:id="rId14"/>
    <p:sldId id="258" r:id="rId15"/>
    <p:sldId id="273" r:id="rId16"/>
    <p:sldId id="274" r:id="rId17"/>
    <p:sldId id="314" r:id="rId18"/>
    <p:sldId id="342" r:id="rId19"/>
    <p:sldId id="344" r:id="rId20"/>
    <p:sldId id="343" r:id="rId21"/>
    <p:sldId id="345" r:id="rId22"/>
    <p:sldId id="335" r:id="rId23"/>
    <p:sldId id="338" r:id="rId24"/>
    <p:sldId id="261" r:id="rId25"/>
    <p:sldId id="262" r:id="rId26"/>
    <p:sldId id="302" r:id="rId27"/>
    <p:sldId id="263" r:id="rId28"/>
    <p:sldId id="307" r:id="rId29"/>
    <p:sldId id="330" r:id="rId30"/>
    <p:sldId id="341" r:id="rId31"/>
    <p:sldId id="317" r:id="rId32"/>
    <p:sldId id="315" r:id="rId33"/>
    <p:sldId id="336" r:id="rId34"/>
    <p:sldId id="264" r:id="rId35"/>
    <p:sldId id="329" r:id="rId36"/>
    <p:sldId id="347" r:id="rId37"/>
    <p:sldId id="349" r:id="rId38"/>
    <p:sldId id="350" r:id="rId39"/>
    <p:sldId id="351" r:id="rId40"/>
    <p:sldId id="346" r:id="rId41"/>
    <p:sldId id="321" r:id="rId42"/>
    <p:sldId id="266" r:id="rId43"/>
    <p:sldId id="352" r:id="rId44"/>
    <p:sldId id="353" r:id="rId45"/>
    <p:sldId id="354" r:id="rId46"/>
    <p:sldId id="355" r:id="rId47"/>
    <p:sldId id="358" r:id="rId48"/>
    <p:sldId id="291" r:id="rId49"/>
    <p:sldId id="293" r:id="rId50"/>
    <p:sldId id="294" r:id="rId51"/>
    <p:sldId id="295" r:id="rId52"/>
    <p:sldId id="322" r:id="rId53"/>
    <p:sldId id="337" r:id="rId54"/>
    <p:sldId id="331" r:id="rId55"/>
    <p:sldId id="332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4" autoAdjust="0"/>
  </p:normalViewPr>
  <p:slideViewPr>
    <p:cSldViewPr>
      <p:cViewPr>
        <p:scale>
          <a:sx n="66" d="100"/>
          <a:sy n="6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6009-2E16-415C-86FB-55ED524F6A8A}" type="datetimeFigureOut">
              <a:rPr lang="zh-TW" altLang="en-US" smtClean="0"/>
              <a:pPr/>
              <a:t>2015/1/19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D2D-DBD7-422A-95A1-024303E3E4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dlmalloc</a:t>
            </a:r>
            <a:r>
              <a:rPr lang="zh-CN" altLang="en-US" dirty="0" smtClean="0"/>
              <a:t>会依据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这一次介绍的内容主要包含几个方面：</a:t>
            </a:r>
            <a:endParaRPr lang="en-US" altLang="zh-CN" dirty="0" smtClean="0"/>
          </a:p>
          <a:p>
            <a:r>
              <a:rPr lang="zh-CN" altLang="en-US" dirty="0" smtClean="0"/>
              <a:t>首先，对</a:t>
            </a:r>
            <a:r>
              <a:rPr lang="en-US" altLang="zh-CN" dirty="0" smtClean="0"/>
              <a:t>ART</a:t>
            </a:r>
            <a:r>
              <a:rPr lang="zh-CN" altLang="en-US" dirty="0" smtClean="0"/>
              <a:t>的优点做一个简单的描述</a:t>
            </a:r>
            <a:endParaRPr lang="en-US" altLang="zh-CN" dirty="0" smtClean="0"/>
          </a:p>
          <a:p>
            <a:r>
              <a:rPr lang="zh-CN" altLang="en-US" dirty="0" smtClean="0"/>
              <a:t>然后，对</a:t>
            </a:r>
            <a:r>
              <a:rPr lang="en-US" altLang="zh-CN" dirty="0" smtClean="0"/>
              <a:t>ART</a:t>
            </a:r>
            <a:r>
              <a:rPr lang="zh-CN" altLang="en-US" dirty="0" smtClean="0"/>
              <a:t>的原理做一个简单的说明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已经推出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位芯片，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是如何对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位进行支持的，这里也将说明</a:t>
            </a:r>
            <a:endParaRPr lang="en-US" altLang="zh-CN" dirty="0" smtClean="0"/>
          </a:p>
          <a:p>
            <a:r>
              <a:rPr lang="zh-CN" altLang="en-US" dirty="0" smtClean="0"/>
              <a:t>尽管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在执行方式上和</a:t>
            </a:r>
            <a:r>
              <a:rPr lang="en-US" altLang="zh-CN" dirty="0" smtClean="0"/>
              <a:t>DVM</a:t>
            </a:r>
            <a:r>
              <a:rPr lang="zh-CN" altLang="en-US" dirty="0" smtClean="0"/>
              <a:t>完全不一样，但他本质上也是一个虚拟机，那么仍然遵循虚拟机的规范，对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语法和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环境还是同样的支持，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开发者是感受不到虚拟机的改动的。那么后面对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加载类的过程及方法调用过程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Heap</a:t>
            </a:r>
            <a:r>
              <a:rPr lang="zh-CN" altLang="en-US" baseline="0" dirty="0" smtClean="0"/>
              <a:t>管理做了一个说明，最后，对解虚拟机常遇到的两类问题所需要的文件做一个说明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ART</a:t>
            </a:r>
            <a:r>
              <a:rPr lang="zh-CN" altLang="en-US" dirty="0" smtClean="0"/>
              <a:t>做了什么样的改进使得跑分上有这么提升呢？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64</a:t>
            </a:r>
            <a:r>
              <a:rPr lang="zh-CN" altLang="en-US" dirty="0" smtClean="0"/>
              <a:t>位系统的特点时，即能运行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位进程也能运行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位的进程，但是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位进程不能运行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位的指令，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位的应用不能运行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位的指令，所以我们编译系统时就有两套文件对应，一套是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位，一套是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http://blog.csdn.net/tuhuolong/article/details/6106308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CD2D-DBD7-422A-95A1-024303E3E451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45733"/>
            <a:ext cx="8229600" cy="4331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45733"/>
            <a:ext cx="8229600" cy="4331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903DE449-5201-4304-ABD1-AED5FCC75C76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0CC3F98B-B0FE-4CD1-9808-BCE0523D23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2564904"/>
            <a:ext cx="8524875" cy="1441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ART Introduction </a:t>
            </a:r>
            <a:r>
              <a:rPr kumimoji="0" lang="en-US" altLang="zh-TW" sz="24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24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TW" sz="4400" b="0" i="0" u="none" strike="noStrike" kern="1200" cap="none" spc="-15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94100" y="1500174"/>
            <a:ext cx="5092700" cy="23352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</a:pPr>
            <a:r>
              <a:rPr lang="en-US" altLang="zh-CN" sz="2700" b="1" dirty="0" smtClean="0">
                <a:solidFill>
                  <a:schemeClr val="tx1">
                    <a:lumMod val="50000"/>
                  </a:schemeClr>
                </a:solidFill>
              </a:rPr>
              <a:t>Fork</a:t>
            </a:r>
            <a:r>
              <a:rPr lang="zh-CN" altLang="en-US" sz="2700" b="1" dirty="0" smtClean="0">
                <a:solidFill>
                  <a:schemeClr val="tx1">
                    <a:lumMod val="50000"/>
                  </a:schemeClr>
                </a:solidFill>
              </a:rPr>
              <a:t>进程的过程</a:t>
            </a:r>
            <a:endParaRPr lang="en-US" altLang="zh-CN" sz="27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Zygote</a:t>
            </a:r>
            <a:r>
              <a:rPr lang="zh-CN" altLang="en-US" dirty="0" smtClean="0"/>
              <a:t>的启动</a:t>
            </a:r>
            <a:endParaRPr lang="en-US" dirty="0"/>
          </a:p>
        </p:txBody>
      </p:sp>
      <p:grpSp>
        <p:nvGrpSpPr>
          <p:cNvPr id="3" name="组合 39"/>
          <p:cNvGrpSpPr/>
          <p:nvPr/>
        </p:nvGrpSpPr>
        <p:grpSpPr>
          <a:xfrm>
            <a:off x="899592" y="1340768"/>
            <a:ext cx="6336704" cy="4896544"/>
            <a:chOff x="1043608" y="1124744"/>
            <a:chExt cx="6336704" cy="4896544"/>
          </a:xfrm>
        </p:grpSpPr>
        <p:grpSp>
          <p:nvGrpSpPr>
            <p:cNvPr id="7" name="组合 34"/>
            <p:cNvGrpSpPr/>
            <p:nvPr/>
          </p:nvGrpSpPr>
          <p:grpSpPr>
            <a:xfrm>
              <a:off x="1043608" y="1124744"/>
              <a:ext cx="3312368" cy="4896544"/>
              <a:chOff x="1403648" y="953344"/>
              <a:chExt cx="3312368" cy="489654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475656" y="1889448"/>
                <a:ext cx="3096344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读取相关</a:t>
                </a:r>
                <a:r>
                  <a:rPr lang="en-US" altLang="zh-CN" dirty="0" smtClean="0"/>
                  <a:t>property</a:t>
                </a:r>
                <a:endParaRPr 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403648" y="2897560"/>
                <a:ext cx="3240360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创建虚拟机环境（</a:t>
                </a:r>
                <a:r>
                  <a:rPr lang="en-US" altLang="zh-CN" dirty="0" smtClean="0"/>
                  <a:t>ART</a:t>
                </a:r>
                <a:r>
                  <a:rPr lang="zh-CN" altLang="en-US" dirty="0" smtClean="0"/>
                  <a:t>）</a:t>
                </a:r>
                <a:endParaRPr 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03648" y="3933056"/>
                <a:ext cx="3312368" cy="7920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加载</a:t>
                </a:r>
                <a:r>
                  <a:rPr lang="en-US" altLang="zh-CN" dirty="0" err="1" smtClean="0"/>
                  <a:t>zygoteinit</a:t>
                </a:r>
                <a:r>
                  <a:rPr lang="zh-CN" altLang="en-US" dirty="0" smtClean="0"/>
                  <a:t>的类</a:t>
                </a:r>
                <a:endParaRPr 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763688" y="5273824"/>
                <a:ext cx="2448272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退出</a:t>
                </a:r>
                <a:endParaRPr lang="en-US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2843808" y="2465512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2843808" y="350100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2915816" y="476976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圆角矩形 16"/>
              <p:cNvSpPr/>
              <p:nvPr/>
            </p:nvSpPr>
            <p:spPr>
              <a:xfrm>
                <a:off x="1547664" y="953344"/>
                <a:ext cx="3096344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App_process</a:t>
                </a:r>
                <a:endParaRPr lang="en-US" dirty="0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>
                <a:off x="2843808" y="152940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左大括号 35"/>
            <p:cNvSpPr/>
            <p:nvPr/>
          </p:nvSpPr>
          <p:spPr>
            <a:xfrm>
              <a:off x="4427984" y="3501008"/>
              <a:ext cx="720080" cy="20882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220072" y="3356992"/>
              <a:ext cx="194421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Preload class</a:t>
              </a:r>
              <a:endParaRPr 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220072" y="4005064"/>
              <a:ext cx="2160240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 system server</a:t>
              </a:r>
              <a:endParaRPr 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220072" y="4797152"/>
              <a:ext cx="2160240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for connection</a:t>
              </a:r>
            </a:p>
            <a:p>
              <a:pPr algn="ctr"/>
              <a:r>
                <a:rPr lang="en-US" dirty="0" smtClean="0"/>
                <a:t>&amp; fork process</a:t>
              </a:r>
              <a:endParaRPr lang="en-US" dirty="0"/>
            </a:p>
          </p:txBody>
        </p:sp>
      </p:grpSp>
      <p:sp>
        <p:nvSpPr>
          <p:cNvPr id="41" name="矩形标注 40"/>
          <p:cNvSpPr/>
          <p:nvPr/>
        </p:nvSpPr>
        <p:spPr>
          <a:xfrm>
            <a:off x="4716016" y="1556792"/>
            <a:ext cx="3888432" cy="1656184"/>
          </a:xfrm>
          <a:prstGeom prst="wedgeRectCallout">
            <a:avLst>
              <a:gd name="adj1" fmla="val -64444"/>
              <a:gd name="adj2" fmla="val 596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</a:t>
            </a:r>
            <a:r>
              <a:rPr lang="en-US" altLang="zh-CN" dirty="0" smtClean="0"/>
              <a:t>heap(main space)</a:t>
            </a:r>
          </a:p>
          <a:p>
            <a:pPr algn="ctr"/>
            <a:r>
              <a:rPr lang="zh-CN" altLang="en-US" dirty="0" smtClean="0"/>
              <a:t>加载</a:t>
            </a:r>
            <a:r>
              <a:rPr lang="en-US" altLang="zh-CN" dirty="0" smtClean="0"/>
              <a:t>space(image space)</a:t>
            </a:r>
          </a:p>
          <a:p>
            <a:pPr algn="ctr"/>
            <a:r>
              <a:rPr lang="zh-CN" altLang="en-US" dirty="0" smtClean="0"/>
              <a:t>构建分配器及回收器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环境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or64</a:t>
            </a:r>
            <a:r>
              <a:rPr lang="zh-CN" altLang="en-US" dirty="0" smtClean="0"/>
              <a:t>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489654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位上面可以既运行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位的</a:t>
            </a:r>
            <a:r>
              <a:rPr lang="en-US" altLang="zh-CN" sz="2400" dirty="0" smtClean="0"/>
              <a:t>zygote</a:t>
            </a:r>
            <a:r>
              <a:rPr lang="zh-CN" altLang="en-US" sz="2400" dirty="0" smtClean="0"/>
              <a:t>也可以运行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</a:t>
            </a:r>
            <a:r>
              <a:rPr lang="en-US" altLang="zh-CN" sz="2400" dirty="0" smtClean="0"/>
              <a:t>zygote</a:t>
            </a:r>
            <a:r>
              <a:rPr lang="zh-CN" altLang="en-US" sz="2400" dirty="0" smtClean="0"/>
              <a:t>，可以通过</a:t>
            </a:r>
            <a:r>
              <a:rPr lang="en-US" altLang="zh-CN" sz="2400" dirty="0" err="1" smtClean="0"/>
              <a:t>ro.zygote</a:t>
            </a:r>
            <a:r>
              <a:rPr lang="zh-CN" altLang="en-US" sz="2400" dirty="0" smtClean="0"/>
              <a:t>进行配置</a:t>
            </a:r>
            <a:endParaRPr 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420888"/>
          <a:ext cx="7632848" cy="3960439"/>
        </p:xfrm>
        <a:graphic>
          <a:graphicData uri="http://schemas.openxmlformats.org/drawingml/2006/table">
            <a:tbl>
              <a:tblPr/>
              <a:tblGrid>
                <a:gridCol w="1569821"/>
                <a:gridCol w="1469593"/>
                <a:gridCol w="1266422"/>
                <a:gridCol w="3327012"/>
              </a:tblGrid>
              <a:tr h="92305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 dirty="0" err="1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ro.zygote</a:t>
                      </a:r>
                      <a:r>
                        <a:rPr lang="zh-CN" alt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的值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</a:t>
                      </a:r>
                      <a:r>
                        <a:rPr lang="zh-CN" sz="20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指令集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System server </a:t>
                      </a:r>
                      <a:r>
                        <a:rPr lang="zh-CN" sz="20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指令集</a:t>
                      </a:r>
                      <a:endParaRPr lang="en-US" sz="20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套接字名字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zygote64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 64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64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</a:t>
                      </a:r>
                      <a:endParaRPr lang="en-US" sz="20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</a:t>
                      </a:r>
                      <a:endParaRPr lang="en-US" sz="20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zygote64_32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ygote64,</a:t>
                      </a:r>
                      <a:r>
                        <a:rPr lang="zh-CN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64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Zygote64-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&gt;zygote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Zygote32-&gt;</a:t>
                      </a:r>
                      <a:r>
                        <a:rPr lang="en-US" sz="2000" dirty="0" err="1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zygote_secondary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zygote32_64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Zygote32,</a:t>
                      </a:r>
                      <a:endParaRPr lang="en-US" sz="2000" kern="1200" dirty="0">
                        <a:solidFill>
                          <a:srgbClr val="365F9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Zygote64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Zygote64-&gt;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zygote_secondary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65F91"/>
                          </a:solidFill>
                          <a:latin typeface="Calibri"/>
                          <a:ea typeface="宋体"/>
                          <a:cs typeface="Times New Roman"/>
                        </a:rPr>
                        <a:t>Zygote32-&gt;zygote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158" marR="61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process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4685434"/>
            <a:ext cx="8229600" cy="21725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PMS</a:t>
            </a:r>
            <a:r>
              <a:rPr lang="zh-CN" altLang="en-US" sz="2400" dirty="0" smtClean="0"/>
              <a:t>根据一定规则确定一个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应该运行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位还是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2400" dirty="0" smtClean="0"/>
              <a:t>Start process</a:t>
            </a:r>
            <a:r>
              <a:rPr lang="zh-CN" altLang="en-US" sz="2400" dirty="0" smtClean="0"/>
              <a:t>时，会依据不同的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将请求发给对应的</a:t>
            </a:r>
            <a:r>
              <a:rPr lang="en-US" altLang="zh-CN" sz="2400" dirty="0" smtClean="0"/>
              <a:t>zygote</a:t>
            </a:r>
            <a:endParaRPr lang="en-US" sz="2400" dirty="0" smtClean="0"/>
          </a:p>
        </p:txBody>
      </p:sp>
      <p:grpSp>
        <p:nvGrpSpPr>
          <p:cNvPr id="3" name="组合 38"/>
          <p:cNvGrpSpPr/>
          <p:nvPr/>
        </p:nvGrpSpPr>
        <p:grpSpPr>
          <a:xfrm>
            <a:off x="611560" y="2167385"/>
            <a:ext cx="8064896" cy="2197719"/>
            <a:chOff x="755576" y="1556792"/>
            <a:chExt cx="8064896" cy="2197719"/>
          </a:xfrm>
        </p:grpSpPr>
        <p:sp>
          <p:nvSpPr>
            <p:cNvPr id="5" name="圆角矩形 4"/>
            <p:cNvSpPr/>
            <p:nvPr/>
          </p:nvSpPr>
          <p:spPr>
            <a:xfrm>
              <a:off x="755576" y="2420888"/>
              <a:ext cx="1152128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PkgMs</a:t>
              </a:r>
              <a:endParaRPr 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868144" y="1556792"/>
              <a:ext cx="1152128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zygote32</a:t>
              </a:r>
              <a:endParaRPr 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1960" y="2420888"/>
              <a:ext cx="1080120" cy="8640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627784" y="2420888"/>
              <a:ext cx="1080120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AMS</a:t>
              </a:r>
              <a:endParaRPr 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012160" y="2924944"/>
              <a:ext cx="108012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Zygote 64</a:t>
              </a:r>
              <a:endParaRPr lang="en-US" dirty="0"/>
            </a:p>
          </p:txBody>
        </p:sp>
        <p:cxnSp>
          <p:nvCxnSpPr>
            <p:cNvPr id="11" name="直接箭头连接符 10"/>
            <p:cNvCxnSpPr>
              <a:stCxn id="5" idx="3"/>
              <a:endCxn id="8" idx="1"/>
            </p:cNvCxnSpPr>
            <p:nvPr/>
          </p:nvCxnSpPr>
          <p:spPr>
            <a:xfrm>
              <a:off x="1907704" y="288894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35696" y="2492896"/>
              <a:ext cx="82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</a:t>
              </a:r>
              <a:r>
                <a:rPr lang="en-US" altLang="zh-CN" dirty="0" err="1" smtClean="0"/>
                <a:t>abi</a:t>
              </a:r>
              <a:endParaRPr lang="en-US" dirty="0"/>
            </a:p>
          </p:txBody>
        </p:sp>
        <p:cxnSp>
          <p:nvCxnSpPr>
            <p:cNvPr id="16" name="直接箭头连接符 15"/>
            <p:cNvCxnSpPr>
              <a:endCxn id="7" idx="1"/>
            </p:cNvCxnSpPr>
            <p:nvPr/>
          </p:nvCxnSpPr>
          <p:spPr>
            <a:xfrm>
              <a:off x="3779912" y="285293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07904" y="256490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abi</a:t>
              </a:r>
              <a:endParaRPr lang="en-US" dirty="0"/>
            </a:p>
          </p:txBody>
        </p:sp>
        <p:cxnSp>
          <p:nvCxnSpPr>
            <p:cNvPr id="20" name="直接箭头连接符 19"/>
            <p:cNvCxnSpPr>
              <a:stCxn id="7" idx="3"/>
            </p:cNvCxnSpPr>
            <p:nvPr/>
          </p:nvCxnSpPr>
          <p:spPr>
            <a:xfrm flipV="1">
              <a:off x="5292080" y="2276872"/>
              <a:ext cx="43204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292080" y="2852936"/>
              <a:ext cx="43204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460645">
              <a:off x="5140244" y="208648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32bit 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3467318">
              <a:off x="5032739" y="317380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64bit </a:t>
              </a:r>
              <a:endParaRPr 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596336" y="1556792"/>
              <a:ext cx="1152128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APP32</a:t>
              </a:r>
              <a:endParaRPr 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668344" y="2924944"/>
              <a:ext cx="1152128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APP64</a:t>
              </a:r>
              <a:endParaRPr lang="en-US" dirty="0"/>
            </a:p>
          </p:txBody>
        </p:sp>
        <p:cxnSp>
          <p:nvCxnSpPr>
            <p:cNvPr id="29" name="直接箭头连接符 28"/>
            <p:cNvCxnSpPr>
              <a:stCxn id="6" idx="3"/>
              <a:endCxn id="26" idx="1"/>
            </p:cNvCxnSpPr>
            <p:nvPr/>
          </p:nvCxnSpPr>
          <p:spPr>
            <a:xfrm>
              <a:off x="7020272" y="195283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3"/>
              <a:endCxn id="27" idx="1"/>
            </p:cNvCxnSpPr>
            <p:nvPr/>
          </p:nvCxnSpPr>
          <p:spPr>
            <a:xfrm>
              <a:off x="7092280" y="332098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092280" y="1700808"/>
              <a:ext cx="685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72" y="2852936"/>
              <a:ext cx="685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</p:grpSp>
      <p:sp>
        <p:nvSpPr>
          <p:cNvPr id="38" name="内容占位符 3"/>
          <p:cNvSpPr txBox="1">
            <a:spLocks/>
          </p:cNvSpPr>
          <p:nvPr/>
        </p:nvSpPr>
        <p:spPr>
          <a:xfrm>
            <a:off x="611560" y="1340768"/>
            <a:ext cx="8229600" cy="217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r>
              <a:rPr lang="en-US" sz="2400" dirty="0" smtClean="0"/>
              <a:t>Fork process</a:t>
            </a:r>
            <a:r>
              <a:rPr lang="zh-CN" altLang="en-US" sz="2400" dirty="0" smtClean="0"/>
              <a:t>都是通过</a:t>
            </a:r>
            <a:r>
              <a:rPr lang="en-US" altLang="zh-CN" sz="2400" dirty="0" smtClean="0"/>
              <a:t>system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AMS</a:t>
            </a:r>
            <a:r>
              <a:rPr lang="zh-CN" altLang="en-US" sz="2400" dirty="0" smtClean="0"/>
              <a:t>向</a:t>
            </a:r>
            <a:r>
              <a:rPr lang="en-US" altLang="zh-CN" sz="2400" dirty="0" smtClean="0"/>
              <a:t>zygote</a:t>
            </a:r>
            <a:r>
              <a:rPr lang="zh-CN" altLang="en-US" sz="2400" dirty="0" smtClean="0"/>
              <a:t>请求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94100" y="1500174"/>
            <a:ext cx="5092700" cy="2335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>
                    <a:lumMod val="50000"/>
                  </a:schemeClr>
                </a:solidFill>
              </a:rPr>
              <a:t>类的加载及方法调用</a:t>
            </a:r>
            <a:endParaRPr lang="en-US" altLang="zh-CN" sz="4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Oat</a:t>
            </a:r>
            <a:r>
              <a:rPr lang="zh-CN" altLang="en-US" dirty="0" smtClean="0"/>
              <a:t>文件的生成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20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当系统检测到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对应的</a:t>
            </a:r>
            <a:r>
              <a:rPr lang="en-US" altLang="zh-CN" sz="2400" dirty="0" err="1" smtClean="0"/>
              <a:t>dex</a:t>
            </a:r>
            <a:r>
              <a:rPr lang="zh-CN" altLang="en-US" sz="2400" dirty="0" smtClean="0"/>
              <a:t>文件还没有对应的</a:t>
            </a:r>
            <a:r>
              <a:rPr lang="en-US" altLang="zh-CN" sz="2400" dirty="0" err="1" smtClean="0"/>
              <a:t>odex</a:t>
            </a:r>
            <a:r>
              <a:rPr lang="zh-CN" altLang="en-US" sz="2400" dirty="0" smtClean="0"/>
              <a:t>文件和其对应，此时会通过</a:t>
            </a:r>
            <a:r>
              <a:rPr lang="en-US" altLang="zh-CN" sz="2400" dirty="0" smtClean="0"/>
              <a:t>dex2oat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AOT</a:t>
            </a:r>
            <a:r>
              <a:rPr lang="zh-CN" altLang="en-US" sz="2400" dirty="0" smtClean="0"/>
              <a:t>操作，生成</a:t>
            </a:r>
            <a:r>
              <a:rPr lang="en-US" altLang="zh-CN" sz="2400" dirty="0" smtClean="0"/>
              <a:t>OAT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  <a:p>
            <a:r>
              <a:rPr lang="zh-CN" altLang="en-US" sz="2400" dirty="0" smtClean="0"/>
              <a:t>所生成的文件位于</a:t>
            </a:r>
            <a:r>
              <a:rPr lang="en-US" altLang="zh-CN" sz="2400" dirty="0" smtClean="0"/>
              <a:t>/data/</a:t>
            </a:r>
            <a:r>
              <a:rPr lang="en-US" altLang="zh-CN" sz="2400" dirty="0" err="1" smtClean="0"/>
              <a:t>dalvik</a:t>
            </a:r>
            <a:r>
              <a:rPr lang="en-US" altLang="zh-CN" sz="2400" dirty="0" smtClean="0"/>
              <a:t>-cache/&lt;inst&gt;</a:t>
            </a:r>
            <a:r>
              <a:rPr lang="zh-CN" altLang="en-US" sz="2400" dirty="0" smtClean="0"/>
              <a:t>目录下：</a:t>
            </a:r>
            <a:endParaRPr lang="en-US" altLang="zh-C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altLang="zh-CN" sz="2000" dirty="0" smtClean="0"/>
          </a:p>
          <a:p>
            <a:r>
              <a:rPr lang="zh-CN" altLang="en-US" sz="2400" dirty="0" smtClean="0"/>
              <a:t>查看</a:t>
            </a:r>
            <a:r>
              <a:rPr lang="en-US" altLang="zh-CN" sz="2400" dirty="0" smtClean="0"/>
              <a:t>oat</a:t>
            </a:r>
            <a:r>
              <a:rPr lang="zh-CN" altLang="en-US" sz="2400" dirty="0" smtClean="0"/>
              <a:t>文件中的内容，可以通过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提供的</a:t>
            </a:r>
            <a:r>
              <a:rPr lang="en-US" altLang="zh-CN" sz="2400" dirty="0" err="1" smtClean="0"/>
              <a:t>oatdump</a:t>
            </a:r>
            <a:r>
              <a:rPr lang="zh-CN" altLang="en-US" sz="2400" dirty="0" smtClean="0"/>
              <a:t>进行：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5334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861048"/>
            <a:ext cx="6840760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OAT</a:t>
            </a:r>
            <a:r>
              <a:rPr lang="zh-CN" altLang="en-US" dirty="0" smtClean="0"/>
              <a:t>文件的格式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208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OAT</a:t>
            </a:r>
            <a:r>
              <a:rPr lang="zh-CN" altLang="en-US" sz="2400" dirty="0" smtClean="0"/>
              <a:t>文件本质是一个</a:t>
            </a:r>
            <a:r>
              <a:rPr lang="en-US" altLang="zh-CN" sz="2400" dirty="0" smtClean="0"/>
              <a:t>ELF</a:t>
            </a:r>
            <a:r>
              <a:rPr lang="zh-CN" altLang="en-US" sz="2400" dirty="0" smtClean="0"/>
              <a:t>文件，但文件结构不同于一般的</a:t>
            </a:r>
            <a:r>
              <a:rPr lang="en-US" altLang="zh-CN" sz="2400" dirty="0" smtClean="0"/>
              <a:t>ELF</a:t>
            </a:r>
            <a:r>
              <a:rPr lang="zh-CN" altLang="en-US" sz="2400" dirty="0" smtClean="0"/>
              <a:t>文件。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56176" y="409855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类方法的本地方法指令</a:t>
            </a:r>
            <a:endParaRPr lang="en-US" sz="16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91680" y="1988840"/>
            <a:ext cx="6012160" cy="4464496"/>
            <a:chOff x="2555776" y="1916832"/>
            <a:chExt cx="6012160" cy="4464496"/>
          </a:xfrm>
        </p:grpSpPr>
        <p:grpSp>
          <p:nvGrpSpPr>
            <p:cNvPr id="19" name="组合 18"/>
            <p:cNvGrpSpPr/>
            <p:nvPr/>
          </p:nvGrpSpPr>
          <p:grpSpPr>
            <a:xfrm>
              <a:off x="2555776" y="1916832"/>
              <a:ext cx="4464496" cy="4464496"/>
              <a:chOff x="5217129" y="1988840"/>
              <a:chExt cx="3553422" cy="460851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164288" y="1988840"/>
                <a:ext cx="1152128" cy="460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164288" y="1988840"/>
                <a:ext cx="1152128" cy="7200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Header</a:t>
                </a:r>
                <a:endParaRPr 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164288" y="5877272"/>
                <a:ext cx="1152128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Section Header</a:t>
                </a:r>
                <a:endParaRPr 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164288" y="2708920"/>
                <a:ext cx="1152128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64288" y="3429000"/>
                <a:ext cx="1152128" cy="7200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rodata</a:t>
                </a:r>
                <a:endParaRPr 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64288" y="4005064"/>
                <a:ext cx="1152128" cy="7200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oatexec</a:t>
                </a:r>
                <a:endParaRPr 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64288" y="4869160"/>
                <a:ext cx="115212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6588224" y="2780928"/>
                <a:ext cx="360040" cy="3096344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17129" y="3861049"/>
                <a:ext cx="1659127" cy="381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Sections/Segments</a:t>
                </a:r>
                <a:endParaRPr 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64288" y="5445224"/>
                <a:ext cx="1152128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64288" y="4581128"/>
                <a:ext cx="1152128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Oat </a:t>
                </a:r>
                <a:r>
                  <a:rPr lang="en-US" sz="1400" dirty="0" err="1" smtClean="0"/>
                  <a:t>lastword</a:t>
                </a:r>
                <a:endParaRPr lang="en-US" sz="1400" dirty="0"/>
              </a:p>
            </p:txBody>
          </p:sp>
          <p:sp>
            <p:nvSpPr>
              <p:cNvPr id="18" name="右大括号 17"/>
              <p:cNvSpPr/>
              <p:nvPr/>
            </p:nvSpPr>
            <p:spPr>
              <a:xfrm rot="10800000">
                <a:off x="8439898" y="3212974"/>
                <a:ext cx="330653" cy="857128"/>
              </a:xfrm>
              <a:prstGeom prst="rightBrace">
                <a:avLst>
                  <a:gd name="adj1" fmla="val 30617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92280" y="292494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Raw </a:t>
              </a:r>
              <a:r>
                <a:rPr lang="en-US" altLang="zh-CN" dirty="0" err="1" smtClean="0"/>
                <a:t>dex</a:t>
              </a:r>
              <a:r>
                <a:rPr lang="en-US" altLang="zh-CN" dirty="0" smtClean="0"/>
                <a:t> files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8264" y="3573016"/>
              <a:ext cx="1619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Oat classes</a:t>
              </a:r>
              <a:endParaRPr lang="en-US" sz="16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6516216" y="4149080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516216" y="458112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156176" y="4437112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结束的标志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731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err="1" smtClean="0"/>
              <a:t>Rodata</a:t>
            </a:r>
            <a:r>
              <a:rPr lang="zh-CN" altLang="en-US" dirty="0" smtClean="0"/>
              <a:t>区的格式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6208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如右边的格式所示</a:t>
            </a:r>
            <a:endParaRPr 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275856" y="1700808"/>
            <a:ext cx="2592288" cy="18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dex_file_location_size</a:t>
            </a:r>
            <a:endParaRPr lang="en-US" sz="1400" dirty="0" smtClean="0"/>
          </a:p>
          <a:p>
            <a:r>
              <a:rPr lang="en-US" sz="1400" dirty="0" err="1" smtClean="0"/>
              <a:t>dex_file_location_data</a:t>
            </a:r>
            <a:endParaRPr lang="en-US" sz="1400" dirty="0" smtClean="0"/>
          </a:p>
          <a:p>
            <a:r>
              <a:rPr lang="en-US" sz="1400" dirty="0" err="1" smtClean="0"/>
              <a:t>dex_file_checksum</a:t>
            </a:r>
            <a:endParaRPr lang="en-US" sz="1400" dirty="0" smtClean="0"/>
          </a:p>
          <a:p>
            <a:r>
              <a:rPr lang="en-US" sz="1400" dirty="0" err="1" smtClean="0"/>
              <a:t>dex_file_offset</a:t>
            </a:r>
            <a:endParaRPr lang="en-US" sz="1400" dirty="0" smtClean="0"/>
          </a:p>
          <a:p>
            <a:r>
              <a:rPr lang="en-US" sz="1400" dirty="0" err="1" smtClean="0"/>
              <a:t>methods_offsets_pointer</a:t>
            </a:r>
            <a:endParaRPr lang="en-US" sz="1400" dirty="0" smtClean="0"/>
          </a:p>
          <a:p>
            <a:r>
              <a:rPr lang="en-US" altLang="zh-CN" sz="1400" dirty="0" smtClean="0"/>
              <a:t>………………</a:t>
            </a:r>
          </a:p>
          <a:p>
            <a:r>
              <a:rPr lang="en-US" sz="1400" dirty="0" err="1" smtClean="0"/>
              <a:t>methods_offsets_pointer</a:t>
            </a:r>
            <a:endParaRPr lang="en-US" altLang="zh-CN" sz="1400" dirty="0" smtClean="0"/>
          </a:p>
          <a:p>
            <a:endParaRPr lang="en-US" dirty="0"/>
          </a:p>
        </p:txBody>
      </p:sp>
      <p:cxnSp>
        <p:nvCxnSpPr>
          <p:cNvPr id="15" name="直接箭头连接符 14"/>
          <p:cNvCxnSpPr>
            <a:stCxn id="8" idx="1"/>
          </p:cNvCxnSpPr>
          <p:nvPr/>
        </p:nvCxnSpPr>
        <p:spPr>
          <a:xfrm flipH="1" flipV="1">
            <a:off x="5940152" y="2204864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36096" y="2852936"/>
            <a:ext cx="1512168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47864" y="3789040"/>
            <a:ext cx="252028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Type</a:t>
            </a:r>
          </a:p>
          <a:p>
            <a:pPr algn="ctr"/>
            <a:r>
              <a:rPr lang="en-US" dirty="0" err="1" smtClean="0"/>
              <a:t>OatMethodOffsets</a:t>
            </a:r>
            <a:endParaRPr 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948264" y="1340768"/>
            <a:ext cx="1800200" cy="5301208"/>
            <a:chOff x="6948264" y="1340768"/>
            <a:chExt cx="1800200" cy="5301208"/>
          </a:xfrm>
        </p:grpSpPr>
        <p:sp>
          <p:nvSpPr>
            <p:cNvPr id="4" name="矩形 3"/>
            <p:cNvSpPr/>
            <p:nvPr/>
          </p:nvSpPr>
          <p:spPr>
            <a:xfrm>
              <a:off x="6948264" y="1340768"/>
              <a:ext cx="1800200" cy="5301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3068960"/>
              <a:ext cx="1800200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DexFile</a:t>
              </a:r>
              <a:endParaRPr lang="en-US" dirty="0" smtClean="0"/>
            </a:p>
            <a:p>
              <a:pPr algn="ctr"/>
              <a:r>
                <a:rPr lang="en-US" altLang="zh-CN" dirty="0" smtClean="0"/>
                <a:t>……</a:t>
              </a:r>
            </a:p>
            <a:p>
              <a:pPr algn="ctr"/>
              <a:r>
                <a:rPr lang="en-US" altLang="zh-CN" dirty="0" err="1" smtClean="0"/>
                <a:t>DexFile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48264" y="1340768"/>
              <a:ext cx="1800200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Instructionset</a:t>
              </a:r>
              <a:endParaRPr lang="en-US" dirty="0" smtClean="0"/>
            </a:p>
            <a:p>
              <a:pPr algn="ctr"/>
              <a:r>
                <a:rPr lang="en-US" dirty="0" err="1" smtClean="0"/>
                <a:t>dexfilecount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48264" y="2276872"/>
              <a:ext cx="1800200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DexFileInfos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948264" y="4077072"/>
              <a:ext cx="1800200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Oat class</a:t>
              </a:r>
            </a:p>
            <a:p>
              <a:pPr algn="ctr"/>
              <a:r>
                <a:rPr lang="en-US" altLang="zh-CN" sz="1400" dirty="0" smtClean="0"/>
                <a:t>………</a:t>
              </a:r>
            </a:p>
            <a:p>
              <a:pPr algn="ctr"/>
              <a:r>
                <a:rPr lang="en-US" altLang="zh-CN" sz="1400" dirty="0" smtClean="0"/>
                <a:t>Oat Class</a:t>
              </a:r>
              <a:endParaRPr 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48264" y="5157192"/>
              <a:ext cx="1800200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OatMethodOffset</a:t>
              </a:r>
              <a:endParaRPr lang="en-US" altLang="zh-CN" sz="1600" dirty="0" smtClean="0"/>
            </a:p>
            <a:p>
              <a:pPr algn="ctr"/>
              <a:r>
                <a:rPr lang="en-US" altLang="zh-CN" dirty="0" smtClean="0"/>
                <a:t>……</a:t>
              </a:r>
            </a:p>
            <a:p>
              <a:pPr algn="ctr"/>
              <a:r>
                <a:rPr lang="en-US" altLang="zh-CN" dirty="0" err="1" smtClean="0"/>
                <a:t>OatMethodOffse</a:t>
              </a:r>
              <a:endParaRPr lang="en-US" altLang="zh-CN" dirty="0" smtClean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948264" y="6093296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NativeCode</a:t>
              </a:r>
              <a:endParaRPr lang="en-US" altLang="zh-CN" sz="1600" dirty="0" smtClean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5508104" y="4797152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940152" y="43651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19872" y="5229200"/>
            <a:ext cx="266429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code_offset</a:t>
            </a:r>
            <a:r>
              <a:rPr lang="en-US" dirty="0" smtClean="0"/>
              <a:t>_</a:t>
            </a:r>
          </a:p>
          <a:p>
            <a:pPr algn="ctr"/>
            <a:r>
              <a:rPr lang="en-US" dirty="0" err="1" smtClean="0"/>
              <a:t>gc_map_offset</a:t>
            </a:r>
            <a:r>
              <a:rPr lang="en-US" dirty="0" smtClean="0"/>
              <a:t>_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084168" y="55892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25" idx="1"/>
          </p:cNvCxnSpPr>
          <p:nvPr/>
        </p:nvCxnSpPr>
        <p:spPr>
          <a:xfrm>
            <a:off x="6084168" y="5697252"/>
            <a:ext cx="86409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类的加载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ART</a:t>
            </a:r>
            <a:r>
              <a:rPr lang="zh-CN" altLang="en-US" sz="2400" dirty="0" smtClean="0"/>
              <a:t>虚拟机刚创建时，会预先加载一些类，如：</a:t>
            </a:r>
            <a:endParaRPr lang="en-US" altLang="zh-CN" sz="2400" dirty="0" smtClean="0"/>
          </a:p>
          <a:p>
            <a:pPr lvl="1"/>
            <a:r>
              <a:rPr lang="en-US" sz="1600" dirty="0" err="1" smtClean="0"/>
              <a:t>com_android_dex_Dex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dalvik_system_PathClassLoader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java_lang_BootClassLoader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java_lang_ClassLoader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/>
              <a:t>java_lang_Object</a:t>
            </a:r>
            <a:endParaRPr lang="en-US" sz="1600" dirty="0" smtClean="0"/>
          </a:p>
          <a:p>
            <a:pPr lvl="1"/>
            <a:r>
              <a:rPr lang="en-US" sz="1600" dirty="0" err="1" smtClean="0"/>
              <a:t>java_lang_RuntimeException</a:t>
            </a:r>
            <a:endParaRPr lang="en-US" sz="1600" dirty="0" smtClean="0"/>
          </a:p>
          <a:p>
            <a:pPr lvl="1"/>
            <a:r>
              <a:rPr lang="en-US" altLang="zh-CN" sz="1600" dirty="0" smtClean="0"/>
              <a:t>……</a:t>
            </a:r>
            <a:endParaRPr lang="en-US" sz="1600" dirty="0" smtClean="0"/>
          </a:p>
          <a:p>
            <a:pPr lvl="1"/>
            <a:r>
              <a:rPr lang="en-US" sz="1600" dirty="0" err="1" smtClean="0"/>
              <a:t>java_lang_Throwable_stackTrace</a:t>
            </a:r>
            <a:endParaRPr lang="en-US" sz="16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zh-CN" altLang="en-US" sz="2400" dirty="0" smtClean="0"/>
              <a:t>之后的类都通过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进行加载</a:t>
            </a:r>
            <a:endParaRPr lang="en-US" altLang="zh-CN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endParaRPr lang="en-US" altLang="en-US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endParaRPr lang="en-US" altLang="en-US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endParaRPr lang="en-US" altLang="en-US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endParaRPr lang="en-US" altLang="en-US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endParaRPr lang="en-US" altLang="en-US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altLang="en-US" sz="2400" dirty="0" err="1" smtClean="0"/>
              <a:t>BootClassLoader</a:t>
            </a:r>
            <a:r>
              <a:rPr lang="zh-CN" altLang="en-US" sz="2400" dirty="0" smtClean="0"/>
              <a:t>加载位于</a:t>
            </a:r>
            <a:r>
              <a:rPr lang="en-US" altLang="zh-CN" sz="2400" dirty="0" err="1" smtClean="0"/>
              <a:t>bootclassPath</a:t>
            </a:r>
            <a:r>
              <a:rPr lang="zh-CN" altLang="en-US" sz="2400" dirty="0" smtClean="0"/>
              <a:t>中的类</a:t>
            </a:r>
            <a:endParaRPr lang="en-US" altLang="zh-CN" sz="24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zh-CN" altLang="en-US" sz="2400" dirty="0" smtClean="0"/>
              <a:t>不同的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视为不同的类</a:t>
            </a:r>
            <a:endParaRPr lang="en-US" altLang="en-US" sz="2400" dirty="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1115616" y="4077072"/>
            <a:ext cx="5976664" cy="1224137"/>
            <a:chOff x="1331640" y="5229199"/>
            <a:chExt cx="5976664" cy="1233429"/>
          </a:xfrm>
        </p:grpSpPr>
        <p:sp>
          <p:nvSpPr>
            <p:cNvPr id="4" name="矩形 3"/>
            <p:cNvSpPr/>
            <p:nvPr/>
          </p:nvSpPr>
          <p:spPr>
            <a:xfrm>
              <a:off x="1331640" y="5229200"/>
              <a:ext cx="1152128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classloader</a:t>
              </a:r>
              <a:endParaRPr 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771800" y="5229199"/>
              <a:ext cx="208823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BaseDexClassLoader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20072" y="5229200"/>
              <a:ext cx="208823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PathClassLoader</a:t>
              </a:r>
              <a:endParaRPr lang="en-US" dirty="0"/>
            </a:p>
          </p:txBody>
        </p:sp>
        <p:cxnSp>
          <p:nvCxnSpPr>
            <p:cNvPr id="8" name="直接箭头连接符 7"/>
            <p:cNvCxnSpPr>
              <a:stCxn id="6" idx="1"/>
            </p:cNvCxnSpPr>
            <p:nvPr/>
          </p:nvCxnSpPr>
          <p:spPr>
            <a:xfrm flipH="1">
              <a:off x="4932040" y="551723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2483768" y="551723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43808" y="6093296"/>
              <a:ext cx="208823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lt1"/>
                  </a:solidFill>
                </a:rPr>
                <a:t>保存着</a:t>
              </a:r>
              <a:r>
                <a:rPr lang="en-US" altLang="zh-CN" dirty="0" err="1" smtClean="0">
                  <a:solidFill>
                    <a:schemeClr val="lt1"/>
                  </a:solidFill>
                </a:rPr>
                <a:t>dexFileList</a:t>
              </a:r>
              <a:endParaRPr lang="en-US" dirty="0" smtClean="0">
                <a:solidFill>
                  <a:schemeClr val="lt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067944" y="5882191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9" idx="1"/>
            </p:cNvCxnSpPr>
            <p:nvPr/>
          </p:nvCxnSpPr>
          <p:spPr>
            <a:xfrm>
              <a:off x="5076056" y="623731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796136" y="6021288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loadClass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ART</a:t>
            </a:r>
            <a:r>
              <a:rPr lang="zh-CN" altLang="en-US" dirty="0" smtClean="0"/>
              <a:t>方法的调用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6485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当虚拟机被创建好之后，通过如下的</a:t>
            </a:r>
            <a:r>
              <a:rPr lang="en-US" altLang="zh-CN" sz="2400" dirty="0" smtClean="0"/>
              <a:t>JNI</a:t>
            </a:r>
            <a:r>
              <a:rPr lang="zh-CN" altLang="en-US" sz="2400" dirty="0" smtClean="0"/>
              <a:t>函数打开了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的世界：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zh-CN" altLang="en-US" sz="2400" dirty="0" smtClean="0"/>
              <a:t>在这个函数中调用到了</a:t>
            </a:r>
            <a:r>
              <a:rPr lang="en-US" altLang="zh-CN" sz="2400" dirty="0" err="1" smtClean="0"/>
              <a:t>ArtMehtod.invoke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en-US" sz="2400" dirty="0" smtClean="0"/>
              <a:t>然后调用了</a:t>
            </a:r>
            <a:r>
              <a:rPr lang="zh-CN" altLang="en-US" sz="2400" smtClean="0"/>
              <a:t>统一入口点：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71287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 static void </a:t>
            </a:r>
            <a:r>
              <a:rPr lang="en-US" altLang="zh-CN" dirty="0" err="1" smtClean="0">
                <a:solidFill>
                  <a:schemeClr val="lt1"/>
                </a:solidFill>
              </a:rPr>
              <a:t>CallStaticVoidMethod</a:t>
            </a:r>
            <a:r>
              <a:rPr lang="en-US" altLang="zh-CN" dirty="0" smtClean="0">
                <a:solidFill>
                  <a:schemeClr val="lt1"/>
                </a:solidFill>
              </a:rPr>
              <a:t>(</a:t>
            </a:r>
            <a:r>
              <a:rPr lang="en-US" altLang="zh-CN" dirty="0" err="1" smtClean="0">
                <a:solidFill>
                  <a:schemeClr val="lt1"/>
                </a:solidFill>
              </a:rPr>
              <a:t>JNIEnv</a:t>
            </a:r>
            <a:r>
              <a:rPr lang="en-US" altLang="zh-CN" dirty="0" smtClean="0">
                <a:solidFill>
                  <a:schemeClr val="lt1"/>
                </a:solidFill>
              </a:rPr>
              <a:t>* </a:t>
            </a:r>
            <a:r>
              <a:rPr lang="en-US" altLang="zh-CN" dirty="0" err="1" smtClean="0">
                <a:solidFill>
                  <a:schemeClr val="lt1"/>
                </a:solidFill>
              </a:rPr>
              <a:t>env</a:t>
            </a:r>
            <a:r>
              <a:rPr lang="en-US" altLang="zh-CN" dirty="0" smtClean="0">
                <a:solidFill>
                  <a:schemeClr val="lt1"/>
                </a:solidFill>
              </a:rPr>
              <a:t>, </a:t>
            </a:r>
            <a:r>
              <a:rPr lang="en-US" altLang="zh-CN" dirty="0" err="1" smtClean="0">
                <a:solidFill>
                  <a:schemeClr val="lt1"/>
                </a:solidFill>
              </a:rPr>
              <a:t>jclass</a:t>
            </a:r>
            <a:r>
              <a:rPr lang="en-US" altLang="zh-CN" dirty="0" smtClean="0">
                <a:solidFill>
                  <a:schemeClr val="lt1"/>
                </a:solidFill>
              </a:rPr>
              <a:t>, </a:t>
            </a:r>
            <a:r>
              <a:rPr lang="en-US" altLang="zh-CN" dirty="0" err="1" smtClean="0">
                <a:solidFill>
                  <a:schemeClr val="lt1"/>
                </a:solidFill>
              </a:rPr>
              <a:t>jmethodID</a:t>
            </a:r>
            <a:r>
              <a:rPr lang="en-US" altLang="zh-CN" dirty="0" smtClean="0">
                <a:solidFill>
                  <a:schemeClr val="lt1"/>
                </a:solidFill>
              </a:rPr>
              <a:t> mid, ...)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11560" y="3068960"/>
            <a:ext cx="8172400" cy="2016224"/>
            <a:chOff x="683568" y="3356992"/>
            <a:chExt cx="8172400" cy="2016224"/>
          </a:xfrm>
        </p:grpSpPr>
        <p:sp>
          <p:nvSpPr>
            <p:cNvPr id="5" name="矩形 4"/>
            <p:cNvSpPr/>
            <p:nvPr/>
          </p:nvSpPr>
          <p:spPr>
            <a:xfrm>
              <a:off x="683568" y="4149080"/>
              <a:ext cx="432048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entry_point_from_quick_compiled_code</a:t>
              </a:r>
              <a:r>
                <a:rPr lang="en-US" dirty="0" smtClean="0"/>
                <a:t>_</a:t>
              </a:r>
              <a:endParaRPr 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72608" y="3356992"/>
              <a:ext cx="3383360" cy="2016224"/>
              <a:chOff x="5760640" y="3284984"/>
              <a:chExt cx="3383360" cy="201622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796136" y="3284984"/>
                <a:ext cx="3347864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quick_to_interpreter_bridge</a:t>
                </a:r>
                <a:r>
                  <a:rPr lang="en-US" dirty="0" smtClean="0"/>
                  <a:t>_</a:t>
                </a:r>
                <a:endParaRPr 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796136" y="4293096"/>
                <a:ext cx="3347864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quick_resolution_trampoline</a:t>
                </a:r>
                <a:r>
                  <a:rPr lang="en-US" dirty="0" smtClean="0"/>
                  <a:t>_</a:t>
                </a:r>
                <a:endParaRPr 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96136" y="4869160"/>
                <a:ext cx="327585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quick_generic_jni_trampoline</a:t>
                </a:r>
                <a:r>
                  <a:rPr lang="en-US" dirty="0" smtClean="0"/>
                  <a:t>_</a:t>
                </a:r>
                <a:endParaRPr 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60640" y="3789040"/>
                <a:ext cx="334786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Quick_compile_code</a:t>
                </a:r>
                <a:endParaRPr lang="en-US" dirty="0"/>
              </a:p>
            </p:txBody>
          </p:sp>
        </p:grpSp>
        <p:sp>
          <p:nvSpPr>
            <p:cNvPr id="9" name="左大括号 8"/>
            <p:cNvSpPr/>
            <p:nvPr/>
          </p:nvSpPr>
          <p:spPr>
            <a:xfrm>
              <a:off x="5076056" y="3501008"/>
              <a:ext cx="360040" cy="18002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560" y="5229200"/>
            <a:ext cx="838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例如，当前方法是一个静态方法，那么就会进入</a:t>
            </a:r>
            <a:r>
              <a:rPr lang="en-US" dirty="0" smtClean="0"/>
              <a:t>_</a:t>
            </a:r>
            <a:r>
              <a:rPr lang="en-US" dirty="0" err="1" smtClean="0"/>
              <a:t>resolution_trampoline</a:t>
            </a:r>
            <a:r>
              <a:rPr lang="zh-CN" altLang="en-US" dirty="0" smtClean="0"/>
              <a:t>，先初始化其所在的类，然后，在执行对应的函数。</a:t>
            </a:r>
            <a:endParaRPr lang="en-US" altLang="zh-CN" dirty="0" smtClean="0"/>
          </a:p>
          <a:p>
            <a:r>
              <a:rPr lang="zh-CN" altLang="en-US" dirty="0" smtClean="0"/>
              <a:t>当需要使用解释器执行，则其值为</a:t>
            </a:r>
            <a:r>
              <a:rPr lang="en-US" dirty="0" err="1" smtClean="0"/>
              <a:t>quick_to_interpreter_bridge</a:t>
            </a:r>
            <a:r>
              <a:rPr lang="zh-CN" altLang="en-US" dirty="0" smtClean="0"/>
              <a:t>，直接进入解释器</a:t>
            </a:r>
            <a:endParaRPr lang="en-US" altLang="zh-CN" dirty="0" smtClean="0"/>
          </a:p>
          <a:p>
            <a:r>
              <a:rPr lang="zh-CN" altLang="en-US" dirty="0" smtClean="0"/>
              <a:t>当函数为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函数时，则值为</a:t>
            </a:r>
            <a:r>
              <a:rPr lang="en-US" dirty="0" err="1" smtClean="0"/>
              <a:t>quick_generic_jni_trampoline</a:t>
            </a:r>
            <a:r>
              <a:rPr lang="en-US" dirty="0" smtClean="0"/>
              <a:t>_</a:t>
            </a:r>
            <a:r>
              <a:rPr lang="zh-CN" altLang="en-US" dirty="0" smtClean="0"/>
              <a:t>，先查找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入口点，后执行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581129"/>
            <a:ext cx="48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正常会直接进入被翻译的入口点执行</a:t>
            </a:r>
            <a:endParaRPr lang="en-US" altLang="zh-CN" dirty="0" smtClean="0"/>
          </a:p>
          <a:p>
            <a:r>
              <a:rPr lang="zh-CN" altLang="en-US" dirty="0" smtClean="0"/>
              <a:t>根据入口点的值不一样，进入不同的函数执行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Over View</a:t>
            </a:r>
            <a:endParaRPr lang="zh-CN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ART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ART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的优点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跑分上的提升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ART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运作原理概述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解释执行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AOT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sz="1600" dirty="0" smtClean="0"/>
              <a:t>Ahead-Of-Time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执行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700" b="1" dirty="0" smtClean="0">
                <a:solidFill>
                  <a:schemeClr val="tx1">
                    <a:lumMod val="50000"/>
                  </a:schemeClr>
                </a:solidFill>
              </a:rPr>
              <a:t>Fork</a:t>
            </a:r>
            <a:r>
              <a:rPr lang="zh-CN" altLang="en-US" sz="2700" b="1" dirty="0" smtClean="0">
                <a:solidFill>
                  <a:schemeClr val="tx1">
                    <a:lumMod val="50000"/>
                  </a:schemeClr>
                </a:solidFill>
              </a:rPr>
              <a:t>进程的</a:t>
            </a:r>
            <a:r>
              <a:rPr lang="zh-CN" altLang="en-US" sz="2700" b="1" dirty="0" smtClean="0">
                <a:solidFill>
                  <a:schemeClr val="tx1">
                    <a:lumMod val="50000"/>
                  </a:schemeClr>
                </a:solidFill>
              </a:rPr>
              <a:t>过程</a:t>
            </a:r>
            <a:endParaRPr lang="en-US" altLang="zh-CN" sz="27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500" b="1" dirty="0" smtClean="0">
                <a:solidFill>
                  <a:schemeClr val="tx1">
                    <a:lumMod val="50000"/>
                  </a:schemeClr>
                </a:solidFill>
              </a:rPr>
              <a:t>32</a:t>
            </a:r>
            <a:r>
              <a:rPr lang="zh-CN" altLang="en-US" sz="1500" b="1" dirty="0" smtClean="0">
                <a:solidFill>
                  <a:schemeClr val="tx1">
                    <a:lumMod val="50000"/>
                  </a:schemeClr>
                </a:solidFill>
              </a:rPr>
              <a:t>位</a:t>
            </a:r>
            <a:r>
              <a:rPr lang="en-US" altLang="zh-CN" sz="1500" b="1" dirty="0" smtClean="0">
                <a:solidFill>
                  <a:schemeClr val="tx1">
                    <a:lumMod val="50000"/>
                  </a:schemeClr>
                </a:solidFill>
              </a:rPr>
              <a:t>or64</a:t>
            </a:r>
            <a:r>
              <a:rPr lang="zh-CN" altLang="en-US" sz="1500" b="1" dirty="0" smtClean="0">
                <a:solidFill>
                  <a:schemeClr val="tx1">
                    <a:lumMod val="50000"/>
                  </a:schemeClr>
                </a:solidFill>
              </a:rPr>
              <a:t>位</a:t>
            </a:r>
            <a:endParaRPr lang="en-US" altLang="zh-CN" sz="15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500" b="1" dirty="0" smtClean="0">
                <a:solidFill>
                  <a:schemeClr val="tx1">
                    <a:lumMod val="50000"/>
                  </a:schemeClr>
                </a:solidFill>
              </a:rPr>
              <a:t>Fork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类的加载及方法调用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Oat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文件生成及格式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类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加载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JNI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方法及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OAT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方法的调用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常见问题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Heap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管理（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memory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分配及回收）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分配器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回收器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分配器及回收器的选择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900" b="1" dirty="0" smtClean="0">
                <a:solidFill>
                  <a:schemeClr val="tx1">
                    <a:lumMod val="50000"/>
                  </a:schemeClr>
                </a:solidFill>
              </a:rPr>
              <a:t>APPENDIX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发 生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NE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时，需要提交的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Log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发生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OOM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时，抓取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hprof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 smtClean="0">
              <a:ea typeface="新細明體" pitchFamily="18" charset="-120"/>
            </a:endParaRPr>
          </a:p>
          <a:p>
            <a:pPr lvl="1"/>
            <a:endParaRPr lang="en-US" altLang="zh-CN" sz="1600" dirty="0" smtClean="0">
              <a:ea typeface="新細明體" pitchFamily="18" charset="-120"/>
              <a:cs typeface="Arial" pitchFamily="34" charset="0"/>
            </a:endParaRPr>
          </a:p>
          <a:p>
            <a:pPr lvl="1">
              <a:buFontTx/>
              <a:buNone/>
            </a:pPr>
            <a:endParaRPr lang="en-US" altLang="zh-CN" sz="16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方法调用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69284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首先在已经加载库中查找方法</a:t>
            </a:r>
            <a:endParaRPr lang="en-US" altLang="zh-CN" sz="2400" dirty="0" smtClean="0"/>
          </a:p>
          <a:p>
            <a:r>
              <a:rPr lang="zh-CN" altLang="en-US" sz="2400" dirty="0" smtClean="0"/>
              <a:t>方法名字格式为：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每一个库被加载时，会调用其中的</a:t>
            </a:r>
            <a:r>
              <a:rPr lang="en-US" altLang="zh-CN" sz="2400" dirty="0" err="1" smtClean="0"/>
              <a:t>OnLoad</a:t>
            </a:r>
            <a:r>
              <a:rPr lang="zh-CN" altLang="en-US" sz="2400" dirty="0" smtClean="0"/>
              <a:t>函数，从而可以在</a:t>
            </a:r>
            <a:r>
              <a:rPr lang="en-US" altLang="zh-CN" sz="2400" dirty="0" err="1" smtClean="0"/>
              <a:t>JNI_OnLoad</a:t>
            </a:r>
            <a:r>
              <a:rPr lang="zh-CN" altLang="en-US" sz="2400" dirty="0" smtClean="0"/>
              <a:t>函数注册</a:t>
            </a:r>
            <a:r>
              <a:rPr lang="en-US" altLang="zh-CN" sz="2400" dirty="0" err="1" smtClean="0"/>
              <a:t>Jni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2204864"/>
            <a:ext cx="547260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Java_</a:t>
            </a:r>
            <a:r>
              <a:rPr lang="en-US" dirty="0" err="1" smtClean="0">
                <a:solidFill>
                  <a:srgbClr val="FF0000"/>
                </a:solidFill>
              </a:rPr>
              <a:t>com_android_</a:t>
            </a:r>
            <a:r>
              <a:rPr lang="en-US" altLang="zh-CN" dirty="0" err="1" smtClean="0">
                <a:solidFill>
                  <a:srgbClr val="FF0000"/>
                </a:solidFill>
              </a:rPr>
              <a:t>TestClass</a:t>
            </a:r>
            <a:r>
              <a:rPr lang="en-US" altLang="zh-CN" dirty="0" err="1" smtClean="0"/>
              <a:t>_TestFunciont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17032"/>
            <a:ext cx="2752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01008"/>
            <a:ext cx="468052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436096" y="486916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注册的实质是找到这个</a:t>
            </a:r>
            <a:r>
              <a:rPr lang="en-US" altLang="zh-CN" dirty="0" err="1" smtClean="0"/>
              <a:t>NativeMethod</a:t>
            </a:r>
            <a:r>
              <a:rPr lang="zh-CN" altLang="en-US" dirty="0" smtClean="0"/>
              <a:t>的结构描述，并重设</a:t>
            </a:r>
            <a:r>
              <a:rPr lang="en-US" altLang="zh-CN" dirty="0" err="1" smtClean="0"/>
              <a:t>entry_point_from_jni</a:t>
            </a:r>
            <a:r>
              <a:rPr lang="en-US" altLang="zh-CN" dirty="0" smtClean="0"/>
              <a:t>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err="1" smtClean="0"/>
              <a:t>ReferenceTable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813690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JNI</a:t>
            </a:r>
            <a:r>
              <a:rPr lang="zh-CN" altLang="en-US" sz="1600" dirty="0" smtClean="0"/>
              <a:t>接口中提供了申请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或者数组的接口，由于</a:t>
            </a:r>
            <a:r>
              <a:rPr lang="en-US" altLang="zh-CN" sz="1600" dirty="0" smtClean="0"/>
              <a:t>Native</a:t>
            </a:r>
            <a:r>
              <a:rPr lang="zh-CN" altLang="en-US" sz="1600" dirty="0" smtClean="0"/>
              <a:t>代码的局部变量并不会入栈，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的时候可能将这些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回收掉。为了解决这个问题</a:t>
            </a:r>
            <a:r>
              <a:rPr lang="en-US" altLang="zh-CN" sz="1600" dirty="0" smtClean="0"/>
              <a:t>ART</a:t>
            </a:r>
            <a:r>
              <a:rPr lang="zh-CN" altLang="en-US" sz="1600" dirty="0" smtClean="0"/>
              <a:t>引入了</a:t>
            </a:r>
            <a:r>
              <a:rPr lang="en-US" altLang="zh-CN" sz="1600" dirty="0" smtClean="0"/>
              <a:t>Reference table</a:t>
            </a:r>
            <a:r>
              <a:rPr lang="zh-CN" altLang="en-US" sz="1600" dirty="0" smtClean="0"/>
              <a:t>。如下为运作机制：</a:t>
            </a:r>
            <a:endParaRPr lang="en-US" sz="1600" dirty="0"/>
          </a:p>
        </p:txBody>
      </p:sp>
      <p:grpSp>
        <p:nvGrpSpPr>
          <p:cNvPr id="8" name="组合 37"/>
          <p:cNvGrpSpPr/>
          <p:nvPr/>
        </p:nvGrpSpPr>
        <p:grpSpPr>
          <a:xfrm>
            <a:off x="683568" y="2060848"/>
            <a:ext cx="7560840" cy="2880320"/>
            <a:chOff x="2267744" y="1484784"/>
            <a:chExt cx="5760640" cy="3096344"/>
          </a:xfrm>
        </p:grpSpPr>
        <p:sp>
          <p:nvSpPr>
            <p:cNvPr id="4" name="矩形 3"/>
            <p:cNvSpPr/>
            <p:nvPr/>
          </p:nvSpPr>
          <p:spPr>
            <a:xfrm>
              <a:off x="6156176" y="1916832"/>
              <a:ext cx="1872208" cy="2520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Native Code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960" y="1916832"/>
              <a:ext cx="1008112" cy="11521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NewObject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67744" y="1484784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object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339752" y="2708920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ReferenceTable</a:t>
              </a:r>
              <a:endParaRPr lang="en-US" sz="16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292080" y="2420888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92080" y="191683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申请</a:t>
              </a:r>
              <a:r>
                <a:rPr lang="en-US" altLang="zh-CN" sz="1600" dirty="0" smtClean="0"/>
                <a:t>object</a:t>
              </a:r>
              <a:endParaRPr lang="en-US" sz="1600" dirty="0"/>
            </a:p>
          </p:txBody>
        </p:sp>
        <p:cxnSp>
          <p:nvCxnSpPr>
            <p:cNvPr id="13" name="直接箭头连接符 12"/>
            <p:cNvCxnSpPr>
              <a:endCxn id="6" idx="3"/>
            </p:cNvCxnSpPr>
            <p:nvPr/>
          </p:nvCxnSpPr>
          <p:spPr>
            <a:xfrm flipH="1" flipV="1">
              <a:off x="3131840" y="1808820"/>
              <a:ext cx="1008112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315158">
              <a:off x="3219651" y="1688704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获取堆空间</a:t>
              </a:r>
              <a:endParaRPr lang="en-US" sz="1400" dirty="0"/>
            </a:p>
          </p:txBody>
        </p:sp>
        <p:cxnSp>
          <p:nvCxnSpPr>
            <p:cNvPr id="17" name="直接箭头连接符 16"/>
            <p:cNvCxnSpPr>
              <a:stCxn id="6" idx="2"/>
            </p:cNvCxnSpPr>
            <p:nvPr/>
          </p:nvCxnSpPr>
          <p:spPr>
            <a:xfrm>
              <a:off x="2699792" y="21328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43808" y="220486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存入</a:t>
              </a:r>
              <a:r>
                <a:rPr lang="en-US" altLang="zh-CN" sz="1400" dirty="0" smtClean="0"/>
                <a:t>table</a:t>
              </a:r>
              <a:endParaRPr lang="en-US" sz="14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275856" y="2780928"/>
              <a:ext cx="93610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20560073">
              <a:off x="3303398" y="2995414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返回编号</a:t>
              </a:r>
              <a:endParaRPr lang="en-US" sz="16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292080" y="270892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20072" y="2852936"/>
              <a:ext cx="1080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返回编号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350100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Get</a:t>
              </a:r>
              <a:r>
                <a:rPr lang="en-US" altLang="zh-CN" dirty="0" err="1" smtClean="0"/>
                <a:t>Field</a:t>
              </a:r>
              <a:endParaRPr 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39952" y="3284984"/>
              <a:ext cx="1080120" cy="1296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r>
                <a:rPr lang="zh-CN" altLang="en-US" dirty="0" smtClean="0"/>
                <a:t>接口</a:t>
              </a:r>
              <a:endParaRPr lang="en-US" altLang="zh-CN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5292080" y="393305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92080" y="350100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对</a:t>
              </a:r>
              <a:r>
                <a:rPr lang="en-US" altLang="zh-CN" sz="1400" dirty="0" smtClean="0"/>
                <a:t>object</a:t>
              </a:r>
              <a:r>
                <a:rPr lang="zh-CN" altLang="en-US" sz="1400" dirty="0" smtClean="0"/>
                <a:t>数据的操作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293794">
              <a:off x="3059832" y="36450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获取地址</a:t>
              </a:r>
              <a:endParaRPr lang="en-US" sz="1200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3275856" y="3356992"/>
              <a:ext cx="792088" cy="4320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11560" y="4797152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 Table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r>
              <a:rPr lang="en-US" altLang="zh-CN" sz="1600" dirty="0" err="1" smtClean="0"/>
              <a:t>GloableReferenceTable</a:t>
            </a:r>
            <a:r>
              <a:rPr lang="zh-CN" altLang="en-US" sz="1600" dirty="0" smtClean="0"/>
              <a:t>，保存全局的引用，需要通过</a:t>
            </a:r>
            <a:r>
              <a:rPr lang="en-US" altLang="zh-CN" sz="1600" dirty="0" err="1" smtClean="0"/>
              <a:t>NewGlobalRef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DeleteGlobalRef</a:t>
            </a:r>
            <a:r>
              <a:rPr lang="zh-CN" altLang="en-US" sz="1600" dirty="0" smtClean="0"/>
              <a:t>完成添加删除，最大元素个数</a:t>
            </a:r>
            <a:r>
              <a:rPr lang="en-US" altLang="zh-CN" sz="1600" dirty="0" smtClean="0"/>
              <a:t>51200</a:t>
            </a:r>
          </a:p>
          <a:p>
            <a:r>
              <a:rPr lang="en-US" altLang="zh-CN" sz="1600" dirty="0" err="1" smtClean="0"/>
              <a:t>LocalReferenceTable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保存局部引用，通过</a:t>
            </a:r>
            <a:r>
              <a:rPr lang="en-US" altLang="zh-CN" sz="1600" dirty="0" err="1" smtClean="0"/>
              <a:t>NewLocalRef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DeleteLocalRef</a:t>
            </a:r>
            <a:r>
              <a:rPr lang="zh-CN" altLang="en-US" sz="1600" dirty="0" smtClean="0"/>
              <a:t>实现添加和删除，最大元素个数</a:t>
            </a:r>
            <a:r>
              <a:rPr lang="en-US" altLang="zh-CN" sz="1600" dirty="0" smtClean="0"/>
              <a:t>512</a:t>
            </a:r>
            <a:r>
              <a:rPr lang="zh-CN" altLang="en-US" sz="1600" dirty="0" smtClean="0"/>
              <a:t>。通过</a:t>
            </a:r>
            <a:r>
              <a:rPr lang="en-US" altLang="zh-CN" sz="1600" dirty="0" err="1" smtClean="0"/>
              <a:t>NewObject,NewXXXArray</a:t>
            </a:r>
            <a:r>
              <a:rPr lang="zh-CN" altLang="en-US" sz="1600" dirty="0" smtClean="0"/>
              <a:t>的方式会自动添加，随着</a:t>
            </a:r>
            <a:r>
              <a:rPr lang="en-US" altLang="zh-CN" sz="1600" dirty="0" smtClean="0"/>
              <a:t>Native</a:t>
            </a:r>
            <a:r>
              <a:rPr lang="zh-CN" altLang="en-US" sz="1600" dirty="0" smtClean="0"/>
              <a:t>的栈帧弹出，而自动释放。</a:t>
            </a:r>
            <a:endParaRPr lang="en-US" altLang="zh-CN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常见问题</a:t>
            </a:r>
            <a:r>
              <a:rPr lang="en-US" altLang="zh-CN" dirty="0" smtClean="0"/>
              <a:t>—Global Reference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229600" cy="156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268760"/>
            <a:ext cx="8280920" cy="813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r>
              <a:rPr lang="zh-CN" altLang="en-US" sz="1600" dirty="0" smtClean="0"/>
              <a:t>判断是</a:t>
            </a:r>
            <a:r>
              <a:rPr lang="en-US" altLang="zh-CN" sz="1600" dirty="0" smtClean="0"/>
              <a:t>Global Reference</a:t>
            </a:r>
            <a:r>
              <a:rPr lang="zh-CN" altLang="en-US" sz="1600" dirty="0" smtClean="0"/>
              <a:t>溢出</a:t>
            </a:r>
            <a:endParaRPr lang="en-US" altLang="zh-CN" sz="1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lang="en-US" sz="1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lang="en-US" sz="1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endParaRPr lang="en-US" sz="1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确认是哪一个对象特别多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r>
              <a:rPr lang="en-US" altLang="zh-CN" sz="1600" dirty="0" smtClean="0"/>
              <a:t>Check </a:t>
            </a:r>
            <a:r>
              <a:rPr lang="zh-CN" altLang="en-US" sz="1600" dirty="0" smtClean="0"/>
              <a:t>代码是否存在</a:t>
            </a:r>
            <a:r>
              <a:rPr lang="en-US" altLang="zh-CN" sz="1600" dirty="0" smtClean="0"/>
              <a:t>Leak</a:t>
            </a:r>
            <a:r>
              <a:rPr lang="zh-CN" altLang="en-US" sz="1600" dirty="0" smtClean="0"/>
              <a:t>的情况</a:t>
            </a:r>
            <a:endParaRPr lang="en-US" altLang="zh-CN" sz="16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▪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不到需要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art/runtime/Android.mk</a:t>
            </a:r>
            <a:r>
              <a:rPr lang="zh-CN" altLang="en-US" sz="1600" dirty="0" smtClean="0"/>
              <a:t>中打开</a:t>
            </a:r>
            <a:r>
              <a:rPr lang="en-US" altLang="zh-CN" sz="1600" dirty="0" smtClean="0"/>
              <a:t>MTK_DEBUG_REF_TABKE</a:t>
            </a:r>
            <a:r>
              <a:rPr lang="zh-CN" altLang="en-US" sz="1600" dirty="0" smtClean="0"/>
              <a:t>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199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268760"/>
            <a:ext cx="79208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常见的问题</a:t>
            </a:r>
            <a:r>
              <a:rPr lang="en-US" altLang="zh-CN" dirty="0" smtClean="0"/>
              <a:t>—class not found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20838"/>
          </a:xfrm>
        </p:spPr>
        <p:txBody>
          <a:bodyPr/>
          <a:lstStyle/>
          <a:p>
            <a:r>
              <a:rPr lang="en-US" dirty="0" smtClean="0"/>
              <a:t>Class not found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明确类所在的文件有被加载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 smtClean="0"/>
              <a:t>除了</a:t>
            </a:r>
            <a:r>
              <a:rPr lang="en-US" altLang="zh-CN" sz="1600" dirty="0" err="1" smtClean="0"/>
              <a:t>bootclasspath</a:t>
            </a:r>
            <a:r>
              <a:rPr lang="zh-CN" altLang="en-US" sz="1600" dirty="0" smtClean="0"/>
              <a:t>中的类，都需要显式指定路径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要运行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的包，</a:t>
            </a:r>
            <a:r>
              <a:rPr lang="en-US" altLang="zh-CN" sz="1600" dirty="0" smtClean="0"/>
              <a:t>PMS</a:t>
            </a:r>
            <a:r>
              <a:rPr lang="zh-CN" altLang="en-US" sz="1600" dirty="0" smtClean="0"/>
              <a:t>会给出路径</a:t>
            </a:r>
            <a:endParaRPr lang="en-US" altLang="zh-CN" sz="1600" dirty="0" smtClean="0"/>
          </a:p>
          <a:p>
            <a:pPr lvl="2">
              <a:buNone/>
            </a:pPr>
            <a:endParaRPr lang="en-US" alt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81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579597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DexPathList</a:t>
            </a:r>
            <a:r>
              <a:rPr lang="zh-CN" altLang="en-US" dirty="0" smtClean="0"/>
              <a:t>给出了成功打开的路径，如果文件打开失败不在里面的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常见的问题</a:t>
            </a:r>
            <a:r>
              <a:rPr lang="en-US" altLang="zh-CN" dirty="0" smtClean="0"/>
              <a:t>— load library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20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  形如下面的</a:t>
            </a:r>
            <a:r>
              <a:rPr lang="en-US" altLang="zh-CN" sz="1800" dirty="0" smtClean="0"/>
              <a:t>Log</a:t>
            </a:r>
            <a:r>
              <a:rPr lang="zh-CN" altLang="en-US" sz="1800" dirty="0" smtClean="0"/>
              <a:t>表示找不到定义类的数据，一般就是这个类确实没有定义，或者对应文件打开失败</a:t>
            </a:r>
            <a:endParaRPr lang="en-US" altLang="zh-CN" sz="1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确认没有异常发生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257300" lvl="4" indent="-342900"/>
            <a:r>
              <a:rPr lang="zh-CN" altLang="en-US" sz="1400" dirty="0" smtClean="0"/>
              <a:t>如果初始化类的过程有异常发生也会导致类加载失败。</a:t>
            </a:r>
            <a:endParaRPr lang="en-US" altLang="zh-CN" sz="1400" dirty="0" smtClean="0"/>
          </a:p>
          <a:p>
            <a:pPr marL="1257300" lvl="4" indent="-342900">
              <a:buNone/>
            </a:pPr>
            <a:r>
              <a:rPr lang="zh-CN" altLang="en-US" sz="1400" dirty="0" smtClean="0"/>
              <a:t>         例如执行</a:t>
            </a:r>
            <a:r>
              <a:rPr lang="en-US" altLang="zh-CN" sz="1400" dirty="0" smtClean="0"/>
              <a:t>static </a:t>
            </a:r>
            <a:r>
              <a:rPr lang="zh-CN" altLang="en-US" sz="1400" dirty="0" smtClean="0"/>
              <a:t>代码段中有异常抛出</a:t>
            </a:r>
            <a:endParaRPr lang="en-US" altLang="zh-CN" sz="1400" dirty="0" smtClean="0"/>
          </a:p>
          <a:p>
            <a:pPr marL="1257300" lvl="4" indent="-342900">
              <a:buNone/>
            </a:pPr>
            <a:r>
              <a:rPr lang="en-US" altLang="en-US" sz="1400" dirty="0" smtClean="0"/>
              <a:t>         </a:t>
            </a:r>
            <a:r>
              <a:rPr lang="zh-CN" altLang="en-US" sz="1400" dirty="0" smtClean="0"/>
              <a:t>父类没加载成功</a:t>
            </a:r>
            <a:endParaRPr lang="en-US" altLang="zh-CN" sz="1400" dirty="0" smtClean="0"/>
          </a:p>
          <a:p>
            <a:pPr marL="342900" lvl="4" indent="-342900">
              <a:buFont typeface="Lucida Grande"/>
              <a:buChar char="▪"/>
            </a:pPr>
            <a:r>
              <a:rPr lang="en-US" altLang="en-US" sz="3200" dirty="0" err="1" smtClean="0"/>
              <a:t>Unsatisfiedlinkerror</a:t>
            </a:r>
            <a:r>
              <a:rPr lang="en-US" altLang="en-US" sz="3200" dirty="0" smtClean="0"/>
              <a:t>/no such method error</a:t>
            </a:r>
          </a:p>
          <a:p>
            <a:pPr marL="800100" lvl="5" indent="-342900">
              <a:buFont typeface="Lucida Grande"/>
              <a:buChar char="▪"/>
            </a:pPr>
            <a:r>
              <a:rPr lang="zh-CN" altLang="en-US" dirty="0" smtClean="0"/>
              <a:t>要明确库中方法的名字是否按规则写，如果采用注册的方式那么要注意签名要一致</a:t>
            </a:r>
            <a:endParaRPr lang="en-US" alt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049" y="2132856"/>
            <a:ext cx="8568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94100" y="1500174"/>
            <a:ext cx="5092700" cy="2335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>ART Memory</a:t>
            </a:r>
            <a:r>
              <a:rPr lang="zh-CN" altLang="en-US" sz="4000" dirty="0" smtClean="0">
                <a:solidFill>
                  <a:schemeClr val="tx1">
                    <a:lumMod val="50000"/>
                  </a:schemeClr>
                </a:solidFill>
              </a:rPr>
              <a:t>托管</a:t>
            </a:r>
            <a:endParaRPr lang="en-US" altLang="zh-CN" sz="4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托管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476822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 smtClean="0"/>
              <a:t>代码并不需要关注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的申请和释放，可以把精力用在算法实现上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art</a:t>
            </a:r>
            <a:r>
              <a:rPr lang="zh-CN" altLang="en-US" sz="2000" dirty="0" smtClean="0"/>
              <a:t>首先会用</a:t>
            </a:r>
            <a:r>
              <a:rPr lang="en-US" altLang="zh-CN" sz="2000" dirty="0" err="1" smtClean="0"/>
              <a:t>mmap</a:t>
            </a:r>
            <a:r>
              <a:rPr lang="zh-CN" altLang="en-US" sz="2000" dirty="0" smtClean="0"/>
              <a:t>获得足够空间，</a:t>
            </a:r>
            <a:r>
              <a:rPr lang="zh-CN" altLang="en-US" sz="2000" dirty="0" smtClean="0">
                <a:solidFill>
                  <a:srgbClr val="FF0000"/>
                </a:solidFill>
              </a:rPr>
              <a:t>这些空间在没有使用的时候并不占用物理内存，在使用的时候才分配物理内存，在不需要的时候还能及时归还给系统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ART </a:t>
            </a:r>
            <a:r>
              <a:rPr lang="zh-CN" altLang="en-US" sz="2000" dirty="0" smtClean="0"/>
              <a:t>会将这些空间托管给不同的算法，进行管理，对于一些算法有如下的一些优点：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减少碎片化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减少申请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时线程之间的竞争</a:t>
            </a:r>
            <a:endParaRPr lang="en-US" altLang="zh-CN" sz="1600" dirty="0" smtClean="0"/>
          </a:p>
          <a:p>
            <a:pPr lvl="2">
              <a:buNone/>
            </a:pPr>
            <a:r>
              <a:rPr lang="zh-CN" altLang="en-US" sz="1600" dirty="0" smtClean="0"/>
              <a:t>缺点：</a:t>
            </a:r>
            <a:endParaRPr lang="en-US" altLang="zh-CN" sz="1600" dirty="0" smtClean="0"/>
          </a:p>
          <a:p>
            <a:pPr lvl="2">
              <a:buNone/>
            </a:pPr>
            <a:r>
              <a:rPr lang="zh-CN" altLang="en-US" sz="1600" dirty="0" smtClean="0"/>
              <a:t>不易调试</a:t>
            </a:r>
            <a:endParaRPr lang="en-US" altLang="zh-CN" sz="1600" dirty="0" smtClean="0"/>
          </a:p>
          <a:p>
            <a:pPr lvl="1"/>
            <a:r>
              <a:rPr lang="en-US" altLang="zh-CN" sz="2000" dirty="0" smtClean="0"/>
              <a:t>ART</a:t>
            </a:r>
            <a:r>
              <a:rPr lang="zh-CN" altLang="en-US" sz="2000" dirty="0" smtClean="0"/>
              <a:t>回收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时也实现 了不同的算法，会依据进程状态选择不同的算法，较之于</a:t>
            </a:r>
            <a:r>
              <a:rPr lang="en-US" altLang="zh-CN" sz="2000" dirty="0" smtClean="0"/>
              <a:t>DVM</a:t>
            </a:r>
            <a:r>
              <a:rPr lang="zh-CN" altLang="en-US" sz="2000" dirty="0" smtClean="0"/>
              <a:t>时：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GC</a:t>
            </a:r>
            <a:r>
              <a:rPr lang="zh-CN" altLang="en-US" sz="1600" dirty="0" smtClean="0"/>
              <a:t>时对线程挂起的时间缩短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ART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Allocator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28948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ART</a:t>
            </a:r>
            <a:r>
              <a:rPr lang="zh-CN" altLang="en-US" sz="2800" dirty="0" smtClean="0"/>
              <a:t>会将映射到的</a:t>
            </a:r>
            <a:r>
              <a:rPr lang="en-US" altLang="zh-CN" sz="2800" dirty="0" smtClean="0"/>
              <a:t>space</a:t>
            </a:r>
            <a:r>
              <a:rPr lang="zh-CN" altLang="en-US" sz="2800" dirty="0" smtClean="0"/>
              <a:t>托管给不同的分配器，目前支持的分配器如下：</a:t>
            </a:r>
            <a:endParaRPr 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420888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RosAlloctor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Runs Of Space Allocator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Thread Local Allocation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Bump Pointer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BumpPointer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r>
                        <a:rPr lang="en-US" altLang="zh-CN" baseline="0" dirty="0" smtClean="0"/>
                        <a:t> to end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Bump Pointer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DLMalloc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Object of Space Allocator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object of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37321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RosAlloctor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dlmalloc</a:t>
            </a:r>
            <a:r>
              <a:rPr lang="zh-CN" altLang="en-US" dirty="0" smtClean="0"/>
              <a:t>的切换需要在代码中实现：</a:t>
            </a:r>
            <a:endParaRPr lang="en-US" altLang="zh-CN" dirty="0" smtClean="0"/>
          </a:p>
          <a:p>
            <a:r>
              <a:rPr lang="zh-CN" altLang="en-US" dirty="0" smtClean="0"/>
              <a:t>位于</a:t>
            </a:r>
            <a:r>
              <a:rPr lang="en-US" altLang="zh-CN" dirty="0" smtClean="0"/>
              <a:t>./art/runtime/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Heap.h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static 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kUseRosAlloc</a:t>
            </a:r>
            <a:r>
              <a:rPr lang="zh-CN" altLang="en-US" dirty="0" smtClean="0"/>
              <a:t>，目前默认值为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即默认使用</a:t>
            </a:r>
            <a:r>
              <a:rPr lang="en-US" altLang="zh-CN" dirty="0" err="1" smtClean="0"/>
              <a:t>RosAlloc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Allocator—</a:t>
            </a:r>
            <a:r>
              <a:rPr lang="en-US" altLang="zh-CN" dirty="0" err="1" smtClean="0"/>
              <a:t>RosAlloc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289481"/>
          </a:xfrm>
        </p:spPr>
        <p:txBody>
          <a:bodyPr/>
          <a:lstStyle/>
          <a:p>
            <a:r>
              <a:rPr lang="en-US" dirty="0" err="1" smtClean="0"/>
              <a:t>RosAlloc</a:t>
            </a:r>
            <a:r>
              <a:rPr lang="zh-CN" altLang="en-US" dirty="0" smtClean="0"/>
              <a:t>的分配策略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56176" y="42210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403648" y="465313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Bitmap1: </a:t>
            </a:r>
            <a:r>
              <a:rPr lang="en-US" altLang="zh-CN" dirty="0" err="1" smtClean="0"/>
              <a:t>allocbitmap</a:t>
            </a:r>
            <a:r>
              <a:rPr lang="zh-CN" altLang="en-US" dirty="0" smtClean="0"/>
              <a:t>，每用掉一个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，就标记对应的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位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03648" y="508518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Bitmap2: </a:t>
            </a:r>
            <a:r>
              <a:rPr lang="en-US" altLang="zh-CN" dirty="0" err="1" smtClean="0"/>
              <a:t>bulk_free_bitmap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GC </a:t>
            </a:r>
            <a:r>
              <a:rPr lang="zh-CN" altLang="en-US" dirty="0" smtClean="0"/>
              <a:t>时，批释放时用到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403648" y="573325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Bitmap2: </a:t>
            </a:r>
            <a:r>
              <a:rPr lang="en-US" altLang="zh-CN" dirty="0" err="1" smtClean="0"/>
              <a:t>thread_local_free_bitmap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GC </a:t>
            </a:r>
            <a:r>
              <a:rPr lang="zh-CN" altLang="en-US" dirty="0" smtClean="0"/>
              <a:t>时，单独释放时用到</a:t>
            </a:r>
            <a:endParaRPr lang="en-US" dirty="0"/>
          </a:p>
        </p:txBody>
      </p:sp>
      <p:grpSp>
        <p:nvGrpSpPr>
          <p:cNvPr id="4" name="组合 69"/>
          <p:cNvGrpSpPr/>
          <p:nvPr/>
        </p:nvGrpSpPr>
        <p:grpSpPr>
          <a:xfrm>
            <a:off x="899592" y="2060848"/>
            <a:ext cx="7812360" cy="2457564"/>
            <a:chOff x="1331640" y="2060848"/>
            <a:chExt cx="7812360" cy="2457564"/>
          </a:xfrm>
        </p:grpSpPr>
        <p:sp>
          <p:nvSpPr>
            <p:cNvPr id="32" name="TextBox 31"/>
            <p:cNvSpPr txBox="1"/>
            <p:nvPr/>
          </p:nvSpPr>
          <p:spPr>
            <a:xfrm>
              <a:off x="2699792" y="2636912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……………………………………………</a:t>
              </a:r>
              <a:endParaRPr lang="en-US" dirty="0"/>
            </a:p>
          </p:txBody>
        </p:sp>
        <p:grpSp>
          <p:nvGrpSpPr>
            <p:cNvPr id="5" name="组合 35"/>
            <p:cNvGrpSpPr/>
            <p:nvPr/>
          </p:nvGrpSpPr>
          <p:grpSpPr>
            <a:xfrm>
              <a:off x="1331640" y="3573016"/>
              <a:ext cx="909489" cy="945396"/>
              <a:chOff x="1331640" y="3573016"/>
              <a:chExt cx="909489" cy="945396"/>
            </a:xfrm>
          </p:grpSpPr>
          <p:sp>
            <p:nvSpPr>
              <p:cNvPr id="33" name="左大括号 32"/>
              <p:cNvSpPr/>
              <p:nvPr/>
            </p:nvSpPr>
            <p:spPr>
              <a:xfrm rot="16200000">
                <a:off x="1576446" y="3472226"/>
                <a:ext cx="563894" cy="765473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31640" y="41490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Header</a:t>
                </a:r>
                <a:endParaRPr lang="en-US" dirty="0"/>
              </a:p>
            </p:txBody>
          </p:sp>
        </p:grpSp>
        <p:grpSp>
          <p:nvGrpSpPr>
            <p:cNvPr id="6" name="组合 36"/>
            <p:cNvGrpSpPr/>
            <p:nvPr/>
          </p:nvGrpSpPr>
          <p:grpSpPr>
            <a:xfrm>
              <a:off x="2123728" y="3573016"/>
              <a:ext cx="1512168" cy="945396"/>
              <a:chOff x="1331640" y="3573016"/>
              <a:chExt cx="1273284" cy="945396"/>
            </a:xfrm>
          </p:grpSpPr>
          <p:sp>
            <p:nvSpPr>
              <p:cNvPr id="38" name="左大括号 37"/>
              <p:cNvSpPr/>
              <p:nvPr/>
            </p:nvSpPr>
            <p:spPr>
              <a:xfrm rot="16200000">
                <a:off x="1576446" y="3472226"/>
                <a:ext cx="563894" cy="765473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331640" y="4149080"/>
                <a:ext cx="1273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bitmap1</a:t>
                </a:r>
                <a:endParaRPr lang="en-US" dirty="0"/>
              </a:p>
            </p:txBody>
          </p:sp>
        </p:grpSp>
        <p:grpSp>
          <p:nvGrpSpPr>
            <p:cNvPr id="7" name="组合 39"/>
            <p:cNvGrpSpPr/>
            <p:nvPr/>
          </p:nvGrpSpPr>
          <p:grpSpPr>
            <a:xfrm>
              <a:off x="3059832" y="3573016"/>
              <a:ext cx="1440160" cy="945396"/>
              <a:chOff x="1331640" y="3573016"/>
              <a:chExt cx="1273284" cy="945396"/>
            </a:xfrm>
          </p:grpSpPr>
          <p:sp>
            <p:nvSpPr>
              <p:cNvPr id="41" name="左大括号 40"/>
              <p:cNvSpPr/>
              <p:nvPr/>
            </p:nvSpPr>
            <p:spPr>
              <a:xfrm rot="16200000">
                <a:off x="1576446" y="3472226"/>
                <a:ext cx="563894" cy="765473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331640" y="4149080"/>
                <a:ext cx="1273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bitmap2</a:t>
                </a:r>
                <a:endParaRPr lang="en-US" dirty="0"/>
              </a:p>
            </p:txBody>
          </p:sp>
        </p:grpSp>
        <p:grpSp>
          <p:nvGrpSpPr>
            <p:cNvPr id="13" name="组合 42"/>
            <p:cNvGrpSpPr/>
            <p:nvPr/>
          </p:nvGrpSpPr>
          <p:grpSpPr>
            <a:xfrm>
              <a:off x="3923928" y="3573016"/>
              <a:ext cx="1440160" cy="945396"/>
              <a:chOff x="1331640" y="3573016"/>
              <a:chExt cx="1273284" cy="945396"/>
            </a:xfrm>
          </p:grpSpPr>
          <p:sp>
            <p:nvSpPr>
              <p:cNvPr id="44" name="左大括号 43"/>
              <p:cNvSpPr/>
              <p:nvPr/>
            </p:nvSpPr>
            <p:spPr>
              <a:xfrm rot="16200000">
                <a:off x="1576446" y="3472226"/>
                <a:ext cx="563894" cy="765473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31640" y="4149080"/>
                <a:ext cx="1273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bitmap3</a:t>
                </a:r>
                <a:endParaRPr lang="en-US" dirty="0"/>
              </a:p>
            </p:txBody>
          </p:sp>
        </p:grpSp>
        <p:grpSp>
          <p:nvGrpSpPr>
            <p:cNvPr id="14" name="组合 49"/>
            <p:cNvGrpSpPr/>
            <p:nvPr/>
          </p:nvGrpSpPr>
          <p:grpSpPr>
            <a:xfrm>
              <a:off x="1403648" y="2060848"/>
              <a:ext cx="6696744" cy="432048"/>
              <a:chOff x="1403648" y="2060848"/>
              <a:chExt cx="6696744" cy="432048"/>
            </a:xfrm>
          </p:grpSpPr>
          <p:grpSp>
            <p:nvGrpSpPr>
              <p:cNvPr id="15" name="组合 12"/>
              <p:cNvGrpSpPr/>
              <p:nvPr/>
            </p:nvGrpSpPr>
            <p:grpSpPr>
              <a:xfrm>
                <a:off x="1403648" y="2060848"/>
                <a:ext cx="6696744" cy="432048"/>
                <a:chOff x="1403648" y="2060848"/>
                <a:chExt cx="5976664" cy="432048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1403648" y="2060848"/>
                  <a:ext cx="5976664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403648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195736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987824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779912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矩形 45"/>
              <p:cNvSpPr/>
              <p:nvPr/>
            </p:nvSpPr>
            <p:spPr>
              <a:xfrm>
                <a:off x="493204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65212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37220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09228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组合 50"/>
            <p:cNvGrpSpPr/>
            <p:nvPr/>
          </p:nvGrpSpPr>
          <p:grpSpPr>
            <a:xfrm>
              <a:off x="1403648" y="3068960"/>
              <a:ext cx="6696744" cy="432048"/>
              <a:chOff x="1403648" y="2060848"/>
              <a:chExt cx="6696744" cy="432048"/>
            </a:xfrm>
          </p:grpSpPr>
          <p:grpSp>
            <p:nvGrpSpPr>
              <p:cNvPr id="17" name="组合 51"/>
              <p:cNvGrpSpPr/>
              <p:nvPr/>
            </p:nvGrpSpPr>
            <p:grpSpPr>
              <a:xfrm>
                <a:off x="1403648" y="2060848"/>
                <a:ext cx="6696744" cy="432048"/>
                <a:chOff x="1403648" y="2060848"/>
                <a:chExt cx="5976664" cy="432048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403648" y="2060848"/>
                  <a:ext cx="5976664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403648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2195736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2987824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3779912" y="2060848"/>
                  <a:ext cx="792088" cy="43204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493204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5212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37220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092280" y="2060848"/>
                <a:ext cx="720080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左大括号 61"/>
            <p:cNvSpPr/>
            <p:nvPr/>
          </p:nvSpPr>
          <p:spPr>
            <a:xfrm rot="16200000">
              <a:off x="6228184" y="2348880"/>
              <a:ext cx="648072" cy="309634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16416" y="2132856"/>
              <a:ext cx="82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Run1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4408" y="2564904"/>
              <a:ext cx="89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Runs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4408" y="3140968"/>
              <a:ext cx="89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Run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731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Allocator—</a:t>
            </a:r>
            <a:r>
              <a:rPr lang="en-US" altLang="zh-CN" dirty="0" err="1" smtClean="0"/>
              <a:t>BumpPointer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分配策略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每一次申请时，返回</a:t>
            </a:r>
            <a:r>
              <a:rPr lang="en-US" altLang="zh-CN" sz="2000" dirty="0" smtClean="0"/>
              <a:t>end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</a:t>
            </a:r>
            <a:r>
              <a:rPr lang="en-US" altLang="zh-CN" sz="2000" dirty="0" smtClean="0"/>
              <a:t>end</a:t>
            </a:r>
            <a:r>
              <a:rPr lang="zh-CN" altLang="en-US" sz="2000" dirty="0" smtClean="0"/>
              <a:t>移动</a:t>
            </a:r>
            <a:r>
              <a:rPr lang="en-US" altLang="zh-CN" sz="2000" dirty="0" smtClean="0"/>
              <a:t>size</a:t>
            </a:r>
            <a:r>
              <a:rPr lang="zh-CN" altLang="en-US" sz="2000" dirty="0" smtClean="0"/>
              <a:t>的对齐字节后，作为下一次申请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1600" dirty="0" smtClean="0"/>
              <a:t>首地址，即</a:t>
            </a:r>
            <a:r>
              <a:rPr lang="en-US" altLang="zh-CN" sz="1600" dirty="0" smtClean="0"/>
              <a:t>end</a:t>
            </a:r>
            <a:r>
              <a:rPr lang="zh-CN" altLang="en-US" sz="1600" dirty="0" smtClean="0"/>
              <a:t>总是指向下一个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的首地址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不计数申请，直到发生</a:t>
            </a:r>
            <a:r>
              <a:rPr lang="en-US" altLang="zh-CN" sz="2000" dirty="0" err="1" smtClean="0"/>
              <a:t>outofmemory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采用</a:t>
            </a:r>
            <a:r>
              <a:rPr lang="en-US" altLang="zh-CN" sz="2000" dirty="0" smtClean="0"/>
              <a:t>Moving GC</a:t>
            </a:r>
            <a:r>
              <a:rPr lang="zh-CN" altLang="en-US" sz="2000" dirty="0" smtClean="0"/>
              <a:t>的方式</a:t>
            </a:r>
            <a:endParaRPr lang="en-US" altLang="zh-CN" sz="2000" dirty="0" smtClean="0"/>
          </a:p>
          <a:p>
            <a:pPr lvl="2"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7524328" y="2276872"/>
            <a:ext cx="792088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524328" y="4581128"/>
            <a:ext cx="79208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524328" y="3933056"/>
            <a:ext cx="79208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524328" y="3284984"/>
            <a:ext cx="79208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516216" y="40050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4208" y="35730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Why we need ART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1988840"/>
            <a:ext cx="8496944" cy="3744416"/>
            <a:chOff x="395536" y="1412776"/>
            <a:chExt cx="8496944" cy="3744416"/>
          </a:xfrm>
        </p:grpSpPr>
        <p:sp>
          <p:nvSpPr>
            <p:cNvPr id="11" name="矩形 10"/>
            <p:cNvSpPr/>
            <p:nvPr/>
          </p:nvSpPr>
          <p:spPr>
            <a:xfrm>
              <a:off x="395536" y="2060848"/>
              <a:ext cx="3528392" cy="24482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1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逐条</a:t>
              </a:r>
              <a:r>
                <a:rPr lang="en-US" altLang="zh-CN" dirty="0" err="1" smtClean="0"/>
                <a:t>Dex</a:t>
              </a:r>
              <a:r>
                <a:rPr lang="zh-CN" altLang="en-US" dirty="0" smtClean="0"/>
                <a:t>指令解释</a:t>
              </a:r>
              <a:r>
                <a:rPr lang="en-US" altLang="zh-CN" dirty="0" smtClean="0"/>
                <a:t> </a:t>
              </a:r>
              <a:r>
                <a:rPr lang="en-US" altLang="zh-CN" dirty="0" smtClean="0">
                  <a:sym typeface="Wingdings" pitchFamily="2" charset="2"/>
                </a:rPr>
                <a:t></a:t>
              </a:r>
              <a:r>
                <a:rPr lang="zh-CN" altLang="en-US" dirty="0" smtClean="0">
                  <a:solidFill>
                    <a:srgbClr val="FF0000"/>
                  </a:solidFill>
                  <a:sym typeface="Wingdings" pitchFamily="2" charset="2"/>
                </a:rPr>
                <a:t>执行效率低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2.GC suspend</a:t>
              </a:r>
              <a:r>
                <a:rPr lang="zh-CN" altLang="en-US" dirty="0" smtClean="0"/>
                <a:t>时间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长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申请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memory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时线程竞争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4.Memory</a:t>
              </a:r>
              <a:r>
                <a:rPr lang="zh-CN" altLang="en-US" dirty="0" smtClean="0"/>
                <a:t>碎片化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严重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20072" y="2060848"/>
              <a:ext cx="3672408" cy="24482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1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采用</a:t>
              </a:r>
              <a:r>
                <a:rPr lang="en-US" altLang="zh-CN" dirty="0" smtClean="0"/>
                <a:t>AOT</a:t>
              </a:r>
              <a:r>
                <a:rPr lang="zh-CN" altLang="en-US" dirty="0" smtClean="0"/>
                <a:t>技术，运行时执行</a:t>
              </a:r>
              <a:r>
                <a:rPr lang="en-US" altLang="zh-CN" dirty="0" smtClean="0"/>
                <a:t>Locale  Code  </a:t>
              </a:r>
              <a:r>
                <a:rPr lang="en-US" altLang="zh-CN" dirty="0" smtClean="0">
                  <a:sym typeface="Wingdings" pitchFamily="2" charset="2"/>
                </a:rPr>
                <a:t></a:t>
              </a:r>
              <a:r>
                <a:rPr lang="zh-CN" altLang="en-US" dirty="0" smtClean="0">
                  <a:solidFill>
                    <a:srgbClr val="FF0000"/>
                  </a:solidFill>
                  <a:sym typeface="Wingdings" pitchFamily="2" charset="2"/>
                </a:rPr>
                <a:t>执行效率高</a:t>
              </a:r>
              <a:endParaRPr lang="en-US" altLang="zh-CN" dirty="0" smtClean="0">
                <a:solidFill>
                  <a:srgbClr val="FF0000"/>
                </a:solidFill>
                <a:sym typeface="Wingdings" pitchFamily="2" charset="2"/>
              </a:endParaRPr>
            </a:p>
            <a:p>
              <a:r>
                <a:rPr lang="en-US" altLang="zh-CN" dirty="0" smtClean="0">
                  <a:sym typeface="Wingdings" pitchFamily="2" charset="2"/>
                </a:rPr>
                <a:t>2. GC suspend</a:t>
              </a:r>
              <a:r>
                <a:rPr lang="zh-CN" altLang="en-US" dirty="0" smtClean="0">
                  <a:sym typeface="Wingdings" pitchFamily="2" charset="2"/>
                </a:rPr>
                <a:t>时间</a:t>
              </a:r>
              <a:r>
                <a:rPr lang="zh-CN" altLang="en-US" dirty="0" smtClean="0">
                  <a:solidFill>
                    <a:srgbClr val="FF0000"/>
                  </a:solidFill>
                  <a:sym typeface="Wingdings" pitchFamily="2" charset="2"/>
                </a:rPr>
                <a:t>短</a:t>
              </a:r>
              <a:endParaRPr lang="en-US" altLang="zh-CN" dirty="0" smtClean="0">
                <a:solidFill>
                  <a:srgbClr val="FF0000"/>
                </a:solidFill>
                <a:sym typeface="Wingdings" pitchFamily="2" charset="2"/>
              </a:endParaRPr>
            </a:p>
            <a:p>
              <a:r>
                <a:rPr lang="en-US" altLang="en-US" dirty="0" smtClean="0">
                  <a:sym typeface="Wingdings" pitchFamily="2" charset="2"/>
                </a:rPr>
                <a:t>3</a:t>
              </a:r>
              <a:r>
                <a:rPr lang="en-US" altLang="zh-CN" dirty="0" smtClean="0">
                  <a:sym typeface="Wingdings" pitchFamily="2" charset="2"/>
                </a:rPr>
                <a:t>. Memory</a:t>
              </a:r>
              <a:r>
                <a:rPr lang="zh-CN" altLang="en-US" dirty="0" smtClean="0">
                  <a:sym typeface="Wingdings" pitchFamily="2" charset="2"/>
                </a:rPr>
                <a:t>碎片化</a:t>
              </a:r>
              <a:r>
                <a:rPr lang="zh-CN" altLang="en-US" dirty="0" smtClean="0">
                  <a:solidFill>
                    <a:srgbClr val="FF0000"/>
                  </a:solidFill>
                  <a:sym typeface="Wingdings" pitchFamily="2" charset="2"/>
                </a:rPr>
                <a:t>轻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3608" y="1412776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DVM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1412776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ART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572000" y="3789040"/>
              <a:ext cx="21602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11960" y="34290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Before L</a:t>
              </a:r>
              <a:endParaRPr lang="en-US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7544" y="4653136"/>
              <a:ext cx="8208912" cy="50405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5536" y="13407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随着硬件水平的不断发展，随着人们对高</a:t>
            </a:r>
            <a:r>
              <a:rPr lang="en-US" altLang="zh-CN" dirty="0" smtClean="0"/>
              <a:t>performance </a:t>
            </a:r>
            <a:r>
              <a:rPr lang="zh-CN" altLang="en-US" dirty="0" smtClean="0"/>
              <a:t>的需求，</a:t>
            </a:r>
            <a:r>
              <a:rPr lang="en-US" altLang="zh-CN" dirty="0" smtClean="0"/>
              <a:t>DVM</a:t>
            </a:r>
            <a:r>
              <a:rPr lang="zh-CN" altLang="en-US" dirty="0" smtClean="0"/>
              <a:t>的不足日益突出，促使</a:t>
            </a:r>
            <a:r>
              <a:rPr lang="en-US" altLang="zh-CN" dirty="0" smtClean="0"/>
              <a:t>ART</a:t>
            </a:r>
            <a:r>
              <a:rPr lang="zh-CN" altLang="en-US" dirty="0" smtClean="0"/>
              <a:t>的诞生。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87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dirty="0" smtClean="0"/>
              <a:t>Allocator—TLAB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Thread Local Allocation Block</a:t>
            </a:r>
          </a:p>
          <a:p>
            <a:r>
              <a:rPr lang="zh-CN" altLang="en-US" sz="2400" dirty="0" smtClean="0"/>
              <a:t>每一个线程，从</a:t>
            </a:r>
            <a:r>
              <a:rPr lang="en-US" altLang="zh-CN" sz="2400" dirty="0" err="1" smtClean="0"/>
              <a:t>bump_point_space</a:t>
            </a:r>
            <a:r>
              <a:rPr lang="zh-CN" altLang="en-US" sz="2400" dirty="0" smtClean="0"/>
              <a:t>中申请一个</a:t>
            </a:r>
            <a:r>
              <a:rPr lang="en-US" altLang="zh-CN" sz="2400" dirty="0" smtClean="0"/>
              <a:t>Block</a:t>
            </a:r>
          </a:p>
          <a:p>
            <a:r>
              <a:rPr lang="zh-CN" altLang="en-US" sz="2400" dirty="0" smtClean="0"/>
              <a:t>每个线程分配策略同</a:t>
            </a:r>
            <a:r>
              <a:rPr lang="en-US" altLang="zh-CN" sz="2400" dirty="0" err="1" smtClean="0"/>
              <a:t>bump_point_space</a:t>
            </a:r>
            <a:endParaRPr lang="en-US" altLang="zh-CN" sz="2400" dirty="0" smtClean="0"/>
          </a:p>
          <a:p>
            <a:r>
              <a:rPr lang="zh-CN" altLang="en-US" sz="2400" dirty="0" smtClean="0"/>
              <a:t>每一个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的大小</a:t>
            </a:r>
            <a:r>
              <a:rPr lang="en-US" altLang="zh-CN" sz="2400" dirty="0" smtClean="0"/>
              <a:t>:</a:t>
            </a:r>
          </a:p>
          <a:p>
            <a:endParaRPr lang="en-US" sz="2400" dirty="0" smtClean="0"/>
          </a:p>
          <a:p>
            <a:r>
              <a:rPr lang="zh-CN" altLang="en-US" sz="2400" dirty="0" smtClean="0"/>
              <a:t>每一个线程独立在自己的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中分配内存，避免了同步，可以提高效率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129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Allocator—</a:t>
            </a:r>
            <a:r>
              <a:rPr lang="en-US" altLang="zh-CN" dirty="0" err="1" smtClean="0"/>
              <a:t>DLMalloc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64854"/>
          </a:xfrm>
        </p:spPr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memory</a:t>
            </a:r>
            <a:r>
              <a:rPr lang="zh-CN" altLang="en-US" sz="2800" dirty="0" smtClean="0"/>
              <a:t>分成</a:t>
            </a:r>
            <a:r>
              <a:rPr lang="en-US" altLang="zh-CN" sz="2800" dirty="0" smtClean="0"/>
              <a:t>chunk</a:t>
            </a:r>
          </a:p>
          <a:p>
            <a:r>
              <a:rPr lang="zh-CN" altLang="en-US" sz="2800" dirty="0" smtClean="0"/>
              <a:t>每一个</a:t>
            </a:r>
            <a:r>
              <a:rPr lang="en-US" altLang="zh-CN" sz="2800" dirty="0" smtClean="0"/>
              <a:t>chunk</a:t>
            </a:r>
            <a:r>
              <a:rPr lang="zh-CN" altLang="en-US" sz="2800" dirty="0" smtClean="0"/>
              <a:t>的前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个或者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个字节作为</a:t>
            </a:r>
            <a:r>
              <a:rPr lang="en-US" altLang="zh-CN" sz="2800" dirty="0" smtClean="0"/>
              <a:t>Header</a:t>
            </a:r>
          </a:p>
          <a:p>
            <a:r>
              <a:rPr lang="zh-CN" altLang="en-US" sz="2800" dirty="0" smtClean="0"/>
              <a:t>小于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时，采用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个环形链表</a:t>
            </a:r>
            <a:endParaRPr lang="en-US" altLang="zh-CN" sz="2800" dirty="0" smtClean="0"/>
          </a:p>
          <a:p>
            <a:r>
              <a:rPr lang="zh-CN" altLang="en-US" sz="2800" dirty="0" smtClean="0"/>
              <a:t>大于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时采用</a:t>
            </a:r>
            <a:r>
              <a:rPr lang="en-US" altLang="zh-CN" sz="2800" dirty="0" err="1" smtClean="0"/>
              <a:t>treebis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</p:txBody>
      </p:sp>
      <p:sp>
        <p:nvSpPr>
          <p:cNvPr id="2050" name="AutoShape 2" descr="http://blogimg.chinaunix.net/blog/upfile2/09052018323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blogimg.chinaunix.net/blog/upfile2/09052018323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mtk71608\Desktop\0905201832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9325" y="2276872"/>
            <a:ext cx="3114675" cy="4581128"/>
          </a:xfrm>
          <a:prstGeom prst="rect">
            <a:avLst/>
          </a:prstGeom>
          <a:noFill/>
        </p:spPr>
      </p:pic>
      <p:pic>
        <p:nvPicPr>
          <p:cNvPr id="2054" name="Picture 6" descr="C:\Users\mtk71608\Desktop\0_1299813821b80F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953000"/>
            <a:ext cx="5267325" cy="1905000"/>
          </a:xfrm>
          <a:prstGeom prst="rect">
            <a:avLst/>
          </a:prstGeom>
          <a:noFill/>
        </p:spPr>
      </p:pic>
      <p:sp>
        <p:nvSpPr>
          <p:cNvPr id="2056" name="AutoShape 8" descr="http://blogimg.chinaunix.net/blog/upfile2/09052123120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284984"/>
            <a:ext cx="512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r>
              <a:rPr lang="zh-CN" altLang="en-US" dirty="0" smtClean="0"/>
              <a:t>被踩问题的调试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482453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Memory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crash</a:t>
            </a:r>
          </a:p>
          <a:p>
            <a:pPr lvl="1"/>
            <a:r>
              <a:rPr lang="zh-CN" altLang="en-US" sz="1600" dirty="0" smtClean="0"/>
              <a:t>使用越界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比如申请了</a:t>
            </a:r>
            <a:r>
              <a:rPr lang="en-US" altLang="zh-CN" sz="1600" dirty="0" smtClean="0"/>
              <a:t>50</a:t>
            </a:r>
            <a:r>
              <a:rPr lang="zh-CN" altLang="en-US" sz="1600" dirty="0" smtClean="0"/>
              <a:t>节内存，结果在使用时多用了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字节的内存，这样就把后面的内存的内容踩坏，引起堆结构异常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2000" dirty="0" smtClean="0"/>
              <a:t>分析这种问题的关键在于找出所涉及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的申请</a:t>
            </a:r>
            <a:r>
              <a:rPr lang="en-US" altLang="zh-CN" sz="2000" dirty="0" err="1" smtClean="0"/>
              <a:t>callStack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可以通过设置如下的属性：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shell  </a:t>
            </a:r>
            <a:r>
              <a:rPr lang="en-US" sz="1800" dirty="0" err="1" smtClean="0"/>
              <a:t>setprop</a:t>
            </a:r>
            <a:r>
              <a:rPr lang="en-US" sz="1800" dirty="0" smtClean="0"/>
              <a:t> </a:t>
            </a:r>
            <a:r>
              <a:rPr lang="en-US" sz="1800" dirty="0" err="1" smtClean="0"/>
              <a:t>persist.libc.debug.malloc</a:t>
            </a:r>
            <a:r>
              <a:rPr lang="en-US" sz="1800" dirty="0" smtClean="0"/>
              <a:t> 15</a:t>
            </a:r>
          </a:p>
          <a:p>
            <a:pPr lvl="1"/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reboot</a:t>
            </a:r>
          </a:p>
          <a:p>
            <a:pPr lvl="1"/>
            <a:r>
              <a:rPr lang="zh-CN" altLang="en-US" sz="2000" dirty="0" smtClean="0"/>
              <a:t>详情见我司</a:t>
            </a:r>
            <a:r>
              <a:rPr lang="en-US" altLang="zh-CN" sz="2000" dirty="0" smtClean="0"/>
              <a:t>FAQ</a:t>
            </a:r>
            <a:r>
              <a:rPr lang="zh-CN" altLang="en-US" sz="2000" dirty="0" smtClean="0"/>
              <a:t>：</a:t>
            </a:r>
            <a:r>
              <a:rPr lang="en-US" altLang="zh-CN" sz="1800" b="1" dirty="0" smtClean="0"/>
              <a:t>[FAQ08836] </a:t>
            </a:r>
            <a:r>
              <a:rPr lang="zh-CN" altLang="en-US" sz="1800" b="1" dirty="0" smtClean="0"/>
              <a:t>如何调试</a:t>
            </a:r>
            <a:r>
              <a:rPr lang="en-US" altLang="zh-CN" sz="1800" b="1" dirty="0" err="1" smtClean="0"/>
              <a:t>malloc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堆越界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问题</a:t>
            </a:r>
            <a:endParaRPr lang="en-US" altLang="zh-CN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659161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altLang="zh-CN" dirty="0" smtClean="0"/>
              <a:t>Allocator</a:t>
            </a:r>
            <a:r>
              <a:rPr lang="zh-CN" altLang="en-US" dirty="0" smtClean="0"/>
              <a:t>的切换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060848"/>
          <a:ext cx="655272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43"/>
                <a:gridCol w="2184243"/>
                <a:gridCol w="21842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CollectorTypeCC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kAllocatorTypeTLAB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或</a:t>
                      </a:r>
                      <a:endParaRPr lang="en-US" altLang="zh-CN" dirty="0" smtClean="0"/>
                    </a:p>
                    <a:p>
                      <a:r>
                        <a:rPr lang="en-US" dirty="0" err="1" smtClean="0"/>
                        <a:t>kAllocatorTypeBumpPointer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kCollectorTypeMC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kCollectorTypeGSS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kCollectorTypeMS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kAllocatorTypeRosAlloc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kAllocatorTypeDlMalloc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kCollectorTypeCMS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34076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回收和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申请算法紧密相连，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最终采用了根据</a:t>
            </a:r>
            <a:r>
              <a:rPr lang="en-US" altLang="zh-CN" dirty="0" smtClean="0"/>
              <a:t>collector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Allocator</a:t>
            </a:r>
            <a:r>
              <a:rPr lang="zh-CN" altLang="en-US" dirty="0" smtClean="0"/>
              <a:t>的原则，对应关系如下表所示：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8691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Collector</a:t>
            </a:r>
            <a:r>
              <a:rPr lang="zh-CN" altLang="en-US" dirty="0" smtClean="0"/>
              <a:t>的切换可以通过属性值进行控制，但设置之后要重启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属性如下：</a:t>
            </a:r>
            <a:endParaRPr lang="en-US" altLang="zh-CN" dirty="0" smtClean="0"/>
          </a:p>
          <a:p>
            <a:r>
              <a:rPr lang="en-US" altLang="zh-CN" dirty="0" err="1" smtClean="0"/>
              <a:t>dalvik.vm.gctype</a:t>
            </a:r>
            <a:endParaRPr lang="en-US" altLang="zh-CN" dirty="0" smtClean="0"/>
          </a:p>
          <a:p>
            <a:r>
              <a:rPr lang="en-US" altLang="zh-CN" dirty="0" err="1" smtClean="0"/>
              <a:t>dalvik.vm.backgroundgctype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回收器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64854"/>
          </a:xfrm>
        </p:spPr>
        <p:txBody>
          <a:bodyPr/>
          <a:lstStyle/>
          <a:p>
            <a:r>
              <a:rPr lang="en-US" dirty="0" smtClean="0"/>
              <a:t>ART </a:t>
            </a:r>
            <a:r>
              <a:rPr lang="zh-CN" altLang="en-US" dirty="0" smtClean="0"/>
              <a:t>提供了如下的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060848"/>
          <a:ext cx="792088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448272"/>
                <a:gridCol w="1404156"/>
                <a:gridCol w="1980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GC_PLAN</a:t>
                      </a:r>
                      <a:endParaRPr lang="en-US" dirty="0"/>
                    </a:p>
                  </a:txBody>
                  <a:tcPr/>
                </a:tc>
              </a:tr>
              <a:tr h="286112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CollectorTypeCC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err="1" smtClean="0"/>
                        <a:t>kAllocatorTypeTLAB</a:t>
                      </a:r>
                      <a:endParaRPr lang="en-US" dirty="0" smtClean="0"/>
                    </a:p>
                    <a:p>
                      <a:r>
                        <a:rPr lang="zh-CN" altLang="en-US" dirty="0" smtClean="0"/>
                        <a:t>或</a:t>
                      </a:r>
                      <a:endParaRPr lang="en-US" altLang="zh-CN" dirty="0" smtClean="0"/>
                    </a:p>
                    <a:p>
                      <a:r>
                        <a:rPr lang="en-US" dirty="0" err="1" smtClean="0"/>
                        <a:t>kAllocatorTypeBumpPointer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zh-CN" altLang="en-US" sz="1200" dirty="0" smtClean="0"/>
                        <a:t>还没有实现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kCollectorTypeMC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kCollectorTypeSS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kCollectorTypeGSS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kCollectorTypeMS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kAllocatorTypeRosAlloc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kAllocatorTypeDlMalloc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Sticky</a:t>
                      </a:r>
                    </a:p>
                    <a:p>
                      <a:r>
                        <a:rPr lang="en-US" dirty="0" smtClean="0"/>
                        <a:t>Partial</a:t>
                      </a:r>
                    </a:p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kCollectorTypeCMS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494116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Sticky:</a:t>
            </a:r>
            <a:r>
              <a:rPr lang="zh-CN" altLang="en-US" dirty="0" smtClean="0"/>
              <a:t>只回收从上一次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到本次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之间申请的</a:t>
            </a:r>
            <a:r>
              <a:rPr lang="en-US" altLang="zh-CN" dirty="0" smtClean="0"/>
              <a:t>memory</a:t>
            </a:r>
            <a:endParaRPr lang="en-US" dirty="0" smtClean="0"/>
          </a:p>
          <a:p>
            <a:r>
              <a:rPr lang="en-US" dirty="0" err="1" smtClean="0"/>
              <a:t>Partial:zygote</a:t>
            </a:r>
            <a:r>
              <a:rPr lang="en-US" dirty="0" smtClean="0"/>
              <a:t> space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imagespace</a:t>
            </a:r>
            <a:r>
              <a:rPr lang="zh-CN" altLang="en-US" dirty="0" smtClean="0"/>
              <a:t>空间的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不做回收</a:t>
            </a:r>
            <a:endParaRPr lang="en-US" dirty="0" smtClean="0"/>
          </a:p>
          <a:p>
            <a:r>
              <a:rPr lang="en-US" dirty="0" smtClean="0"/>
              <a:t>Full</a:t>
            </a:r>
            <a:r>
              <a:rPr lang="zh-CN" altLang="en-US" dirty="0" smtClean="0"/>
              <a:t>：回收除了</a:t>
            </a:r>
            <a:r>
              <a:rPr lang="en-US" altLang="zh-CN" dirty="0" err="1" smtClean="0"/>
              <a:t>imageSpace</a:t>
            </a:r>
            <a:r>
              <a:rPr lang="zh-CN" altLang="en-US" dirty="0" smtClean="0"/>
              <a:t>空间的内容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731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MARK-SWEEP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64854"/>
          </a:xfrm>
        </p:spPr>
        <p:txBody>
          <a:bodyPr/>
          <a:lstStyle/>
          <a:p>
            <a:r>
              <a:rPr lang="en-US" altLang="zh-CN" dirty="0" smtClean="0"/>
              <a:t>MARK-SWEEP</a:t>
            </a:r>
          </a:p>
          <a:p>
            <a:pPr lvl="1"/>
            <a:r>
              <a:rPr lang="zh-CN" altLang="en-US" sz="2400" dirty="0" smtClean="0"/>
              <a:t>顾名思义，标记在用的，清除不用的（垃圾）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一个</a:t>
            </a:r>
            <a:r>
              <a:rPr lang="en-US" altLang="zh-CN" sz="2400" dirty="0" smtClean="0"/>
              <a:t>GC</a:t>
            </a:r>
            <a:r>
              <a:rPr lang="zh-CN" altLang="en-US" sz="2400" dirty="0" smtClean="0"/>
              <a:t>过程一般包括如下两个阶段</a:t>
            </a:r>
            <a:endParaRPr lang="en-US" altLang="zh-CN" sz="2400" dirty="0" smtClean="0"/>
          </a:p>
          <a:p>
            <a:pPr lvl="2"/>
            <a:r>
              <a:rPr lang="en-US" altLang="zh-CN" sz="1600" dirty="0" smtClean="0"/>
              <a:t>Mark</a:t>
            </a:r>
            <a:r>
              <a:rPr lang="zh-CN" altLang="en-US" sz="1600" dirty="0" smtClean="0"/>
              <a:t>阶段</a:t>
            </a:r>
            <a:endParaRPr lang="en-US" altLang="zh-CN" sz="1600" dirty="0" smtClean="0"/>
          </a:p>
          <a:p>
            <a:pPr lvl="3"/>
            <a:r>
              <a:rPr lang="zh-CN" altLang="en-US" sz="1200" dirty="0" smtClean="0"/>
              <a:t>先标记所有的</a:t>
            </a:r>
            <a:r>
              <a:rPr lang="en-US" altLang="zh-CN" sz="1200" dirty="0" smtClean="0"/>
              <a:t>root</a:t>
            </a:r>
            <a:r>
              <a:rPr lang="zh-CN" altLang="en-US" sz="1200" dirty="0" smtClean="0"/>
              <a:t>对象</a:t>
            </a:r>
            <a:endParaRPr lang="en-US" altLang="zh-CN" sz="1200" dirty="0" smtClean="0"/>
          </a:p>
          <a:p>
            <a:pPr lvl="3"/>
            <a:r>
              <a:rPr lang="zh-CN" altLang="en-US" sz="1200" dirty="0" smtClean="0"/>
              <a:t>从</a:t>
            </a:r>
            <a:r>
              <a:rPr lang="en-US" altLang="zh-CN" sz="1200" dirty="0" smtClean="0"/>
              <a:t>root</a:t>
            </a:r>
            <a:r>
              <a:rPr lang="zh-CN" altLang="en-US" sz="1200" dirty="0" smtClean="0"/>
              <a:t>开始，标记所有的可达对象</a:t>
            </a:r>
            <a:endParaRPr lang="en-US" altLang="zh-CN" sz="1200" dirty="0" smtClean="0"/>
          </a:p>
          <a:p>
            <a:pPr lvl="2"/>
            <a:r>
              <a:rPr lang="en-US" altLang="zh-CN" sz="1600" dirty="0" smtClean="0"/>
              <a:t>Reclaim </a:t>
            </a:r>
            <a:r>
              <a:rPr lang="zh-CN" altLang="en-US" sz="1600" dirty="0" smtClean="0"/>
              <a:t>阶段</a:t>
            </a:r>
            <a:endParaRPr lang="en-US" altLang="zh-CN" sz="1600" dirty="0" smtClean="0"/>
          </a:p>
          <a:p>
            <a:pPr lvl="3"/>
            <a:r>
              <a:rPr lang="zh-CN" altLang="en-US" sz="1200" dirty="0" smtClean="0"/>
              <a:t>清除所有没有在使用的对象</a:t>
            </a:r>
            <a:endParaRPr lang="en-US" altLang="zh-CN" sz="1200" dirty="0" smtClean="0"/>
          </a:p>
          <a:p>
            <a:pPr lvl="3"/>
            <a:r>
              <a:rPr lang="zh-CN" altLang="en-US" sz="1200" dirty="0" smtClean="0"/>
              <a:t>适当的时候进行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回收</a:t>
            </a:r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1"/>
            <a:r>
              <a:rPr lang="zh-CN" altLang="en-US" sz="2400" dirty="0" smtClean="0"/>
              <a:t>属于</a:t>
            </a:r>
            <a:r>
              <a:rPr lang="en-US" altLang="zh-CN" sz="2400" dirty="0" smtClean="0"/>
              <a:t>No-Moving GC</a:t>
            </a:r>
          </a:p>
          <a:p>
            <a:pPr lvl="1"/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bummp_pointer_space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TLAB</a:t>
            </a:r>
            <a:r>
              <a:rPr lang="zh-CN" altLang="en-US" sz="2400" dirty="0" smtClean="0"/>
              <a:t>不适用</a:t>
            </a:r>
            <a:endParaRPr lang="en-US" altLang="zh-CN" sz="2400" dirty="0" smtClean="0"/>
          </a:p>
        </p:txBody>
      </p:sp>
      <p:grpSp>
        <p:nvGrpSpPr>
          <p:cNvPr id="4" name="组合 19"/>
          <p:cNvGrpSpPr/>
          <p:nvPr/>
        </p:nvGrpSpPr>
        <p:grpSpPr>
          <a:xfrm>
            <a:off x="4067944" y="2276872"/>
            <a:ext cx="4176464" cy="3816424"/>
            <a:chOff x="4139952" y="1700808"/>
            <a:chExt cx="4536504" cy="3816424"/>
          </a:xfrm>
        </p:grpSpPr>
        <p:grpSp>
          <p:nvGrpSpPr>
            <p:cNvPr id="10" name="组合 18"/>
            <p:cNvGrpSpPr/>
            <p:nvPr/>
          </p:nvGrpSpPr>
          <p:grpSpPr>
            <a:xfrm>
              <a:off x="6804248" y="1700808"/>
              <a:ext cx="1872208" cy="3816424"/>
              <a:chOff x="6804248" y="1700808"/>
              <a:chExt cx="1872208" cy="381642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804248" y="1700808"/>
                <a:ext cx="1800200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InitializePhase</a:t>
                </a:r>
                <a:endParaRPr 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6804248" y="2492896"/>
                <a:ext cx="1800200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MarkingPhase</a:t>
                </a:r>
                <a:endParaRPr 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6876256" y="3284984"/>
                <a:ext cx="1800200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PausePhase</a:t>
                </a:r>
                <a:endParaRPr 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876256" y="4077072"/>
                <a:ext cx="1800200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ReclaimPhase</a:t>
                </a:r>
                <a:endParaRPr lang="en-US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6876256" y="4941168"/>
                <a:ext cx="1800200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FinishPhase</a:t>
                </a:r>
                <a:endParaRPr lang="en-US" dirty="0"/>
              </a:p>
            </p:txBody>
          </p:sp>
          <p:cxnSp>
            <p:nvCxnSpPr>
              <p:cNvPr id="11" name="直接箭头连接符 10"/>
              <p:cNvCxnSpPr>
                <a:stCxn id="5" idx="2"/>
                <a:endCxn id="6" idx="0"/>
              </p:cNvCxnSpPr>
              <p:nvPr/>
            </p:nvCxnSpPr>
            <p:spPr>
              <a:xfrm>
                <a:off x="7704348" y="2276872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40352" y="3068960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7740352" y="3933056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7740352" y="4725144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曲线连接符 15"/>
            <p:cNvCxnSpPr>
              <a:stCxn id="6" idx="1"/>
            </p:cNvCxnSpPr>
            <p:nvPr/>
          </p:nvCxnSpPr>
          <p:spPr>
            <a:xfrm rot="10800000">
              <a:off x="4283968" y="2564904"/>
              <a:ext cx="2520280" cy="2160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10800000">
              <a:off x="4139952" y="3356992"/>
              <a:ext cx="2592288" cy="936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587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dirty="0" smtClean="0"/>
              <a:t>MARK-SWEEP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289481"/>
          </a:xfrm>
        </p:spPr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进程运行直接</a:t>
            </a:r>
            <a:r>
              <a:rPr lang="en-US" altLang="zh-CN" sz="2000" dirty="0" smtClean="0"/>
              <a:t>Hold</a:t>
            </a:r>
            <a:r>
              <a:rPr lang="zh-CN" altLang="en-US" sz="2000" dirty="0" smtClean="0"/>
              <a:t>的对象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当前线程栈中的对象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当前进程所有已经加载的类及类中的静态引用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Local Reference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Global Reference</a:t>
            </a:r>
          </a:p>
          <a:p>
            <a:pPr lvl="2"/>
            <a:r>
              <a:rPr lang="en-US" altLang="zh-CN" sz="1600" dirty="0" smtClean="0"/>
              <a:t>…………</a:t>
            </a:r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zh-CN" altLang="en-US" sz="3200" dirty="0" smtClean="0"/>
              <a:t>可达对象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95936" y="41490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如果在执行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就是可达对象</a:t>
            </a:r>
            <a:endParaRPr 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77072"/>
            <a:ext cx="17430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149080"/>
            <a:ext cx="17526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7"/>
          <p:cNvGrpSpPr/>
          <p:nvPr/>
        </p:nvGrpSpPr>
        <p:grpSpPr>
          <a:xfrm>
            <a:off x="4283968" y="4797152"/>
            <a:ext cx="2520280" cy="648072"/>
            <a:chOff x="3851920" y="4725144"/>
            <a:chExt cx="2520280" cy="648072"/>
          </a:xfrm>
        </p:grpSpPr>
        <p:sp>
          <p:nvSpPr>
            <p:cNvPr id="11" name="椭圆 10"/>
            <p:cNvSpPr/>
            <p:nvPr/>
          </p:nvSpPr>
          <p:spPr>
            <a:xfrm>
              <a:off x="3851920" y="4725144"/>
              <a:ext cx="648072" cy="64807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88024" y="4725144"/>
              <a:ext cx="648072" cy="64807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24128" y="4725144"/>
              <a:ext cx="648072" cy="64807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1" idx="6"/>
              <a:endCxn id="12" idx="2"/>
            </p:cNvCxnSpPr>
            <p:nvPr/>
          </p:nvCxnSpPr>
          <p:spPr>
            <a:xfrm>
              <a:off x="4499992" y="504918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436096" y="508518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15816" y="5517232"/>
            <a:ext cx="579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不可达对象就是指那些找不到任何一条可以从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节点到达这个对象的路径。不可达对象就是回收的目标！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</a:t>
            </a:r>
            <a:r>
              <a:rPr lang="zh-CN" altLang="en-US" dirty="0" smtClean="0"/>
              <a:t>　</a:t>
            </a:r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会将对象从一个空间拷贝到另一个空间，拷贝时会尽量紧凑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7251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Bump pointer space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07704" y="2520280"/>
            <a:ext cx="2376264" cy="2088232"/>
            <a:chOff x="827584" y="4077072"/>
            <a:chExt cx="2376264" cy="2088232"/>
          </a:xfrm>
        </p:grpSpPr>
        <p:grpSp>
          <p:nvGrpSpPr>
            <p:cNvPr id="6" name="组合 33"/>
            <p:cNvGrpSpPr/>
            <p:nvPr/>
          </p:nvGrpSpPr>
          <p:grpSpPr>
            <a:xfrm>
              <a:off x="827584" y="4077072"/>
              <a:ext cx="1440160" cy="2088232"/>
              <a:chOff x="827584" y="4077072"/>
              <a:chExt cx="1440160" cy="2088232"/>
            </a:xfrm>
          </p:grpSpPr>
          <p:grpSp>
            <p:nvGrpSpPr>
              <p:cNvPr id="8" name="组合 30"/>
              <p:cNvGrpSpPr/>
              <p:nvPr/>
            </p:nvGrpSpPr>
            <p:grpSpPr>
              <a:xfrm>
                <a:off x="1691680" y="4077072"/>
                <a:ext cx="576064" cy="2088232"/>
                <a:chOff x="1691680" y="4077072"/>
                <a:chExt cx="576064" cy="208823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691680" y="4077072"/>
                  <a:ext cx="576064" cy="2088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组合 14"/>
                <p:cNvGrpSpPr/>
                <p:nvPr/>
              </p:nvGrpSpPr>
              <p:grpSpPr>
                <a:xfrm>
                  <a:off x="1691680" y="5589240"/>
                  <a:ext cx="576064" cy="576064"/>
                  <a:chOff x="1691680" y="5589240"/>
                  <a:chExt cx="576064" cy="576064"/>
                </a:xfrm>
              </p:grpSpPr>
              <p:sp>
                <p:nvSpPr>
                  <p:cNvPr id="18" name="矩形 11"/>
                  <p:cNvSpPr/>
                  <p:nvPr/>
                </p:nvSpPr>
                <p:spPr>
                  <a:xfrm>
                    <a:off x="1691680" y="5877272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691680" y="5589240"/>
                    <a:ext cx="576064" cy="288032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组合 15"/>
                <p:cNvGrpSpPr/>
                <p:nvPr/>
              </p:nvGrpSpPr>
              <p:grpSpPr>
                <a:xfrm>
                  <a:off x="1691680" y="5013176"/>
                  <a:ext cx="576064" cy="576064"/>
                  <a:chOff x="1691680" y="5589240"/>
                  <a:chExt cx="576064" cy="576064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691680" y="5877272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691680" y="5589240"/>
                    <a:ext cx="576064" cy="288032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" name="组合 18"/>
              <p:cNvGrpSpPr/>
              <p:nvPr/>
            </p:nvGrpSpPr>
            <p:grpSpPr>
              <a:xfrm>
                <a:off x="827584" y="4077072"/>
                <a:ext cx="1440160" cy="936104"/>
                <a:chOff x="827584" y="5229200"/>
                <a:chExt cx="1440160" cy="93610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691680" y="5877272"/>
                  <a:ext cx="576064" cy="2880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691680" y="5229200"/>
                  <a:ext cx="576064" cy="648072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27584" y="5589240"/>
                  <a:ext cx="576064" cy="14401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2627784" y="4077072"/>
              <a:ext cx="576064" cy="20882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9188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space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2664296"/>
            <a:ext cx="576064" cy="1440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59632" y="25202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unuse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59632" y="280831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use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364088" y="2520280"/>
            <a:ext cx="1440160" cy="2088232"/>
            <a:chOff x="1691680" y="4077072"/>
            <a:chExt cx="1440160" cy="2088232"/>
          </a:xfrm>
        </p:grpSpPr>
        <p:sp>
          <p:nvSpPr>
            <p:cNvPr id="25" name="矩形 24"/>
            <p:cNvSpPr/>
            <p:nvPr/>
          </p:nvSpPr>
          <p:spPr>
            <a:xfrm>
              <a:off x="2555776" y="4077072"/>
              <a:ext cx="576064" cy="20882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组合 36"/>
            <p:cNvGrpSpPr/>
            <p:nvPr/>
          </p:nvGrpSpPr>
          <p:grpSpPr>
            <a:xfrm>
              <a:off x="1691680" y="4077072"/>
              <a:ext cx="1440160" cy="2088232"/>
              <a:chOff x="1691680" y="4077072"/>
              <a:chExt cx="1440160" cy="2088232"/>
            </a:xfrm>
          </p:grpSpPr>
          <p:grpSp>
            <p:nvGrpSpPr>
              <p:cNvPr id="27" name="组合 38"/>
              <p:cNvGrpSpPr/>
              <p:nvPr/>
            </p:nvGrpSpPr>
            <p:grpSpPr>
              <a:xfrm>
                <a:off x="1691680" y="4077072"/>
                <a:ext cx="1440160" cy="2088232"/>
                <a:chOff x="1691680" y="4077072"/>
                <a:chExt cx="1440160" cy="2088232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1691680" y="4077072"/>
                  <a:ext cx="576064" cy="2088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组合 44"/>
                <p:cNvGrpSpPr/>
                <p:nvPr/>
              </p:nvGrpSpPr>
              <p:grpSpPr>
                <a:xfrm>
                  <a:off x="1691680" y="5589240"/>
                  <a:ext cx="1440160" cy="576064"/>
                  <a:chOff x="1691680" y="5589240"/>
                  <a:chExt cx="1440160" cy="57606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1691680" y="5877272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1691680" y="5589240"/>
                    <a:ext cx="576064" cy="288032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2555776" y="5877272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组合 45"/>
                <p:cNvGrpSpPr/>
                <p:nvPr/>
              </p:nvGrpSpPr>
              <p:grpSpPr>
                <a:xfrm>
                  <a:off x="1691680" y="5013176"/>
                  <a:ext cx="1440160" cy="864096"/>
                  <a:chOff x="1691680" y="5589240"/>
                  <a:chExt cx="1440160" cy="864096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1691680" y="5877272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1691680" y="5589240"/>
                    <a:ext cx="576064" cy="288032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2555776" y="6165304"/>
                    <a:ext cx="576064" cy="28803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组合 39"/>
              <p:cNvGrpSpPr/>
              <p:nvPr/>
            </p:nvGrpSpPr>
            <p:grpSpPr>
              <a:xfrm>
                <a:off x="1691680" y="4077072"/>
                <a:ext cx="1440160" cy="1512168"/>
                <a:chOff x="1691680" y="5229200"/>
                <a:chExt cx="1440160" cy="1512168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1691680" y="5877272"/>
                  <a:ext cx="576064" cy="2880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691680" y="5229200"/>
                  <a:ext cx="576064" cy="648072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555776" y="6453336"/>
                  <a:ext cx="576064" cy="2880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555776" y="5229200"/>
                  <a:ext cx="576064" cy="122413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42" name="直接箭头连接符 41"/>
          <p:cNvCxnSpPr>
            <a:endCxn id="37" idx="1"/>
          </p:cNvCxnSpPr>
          <p:nvPr/>
        </p:nvCxnSpPr>
        <p:spPr>
          <a:xfrm>
            <a:off x="4499992" y="360040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99992" y="295232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GC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space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32040" y="465313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Bump pointer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Compact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1"/>
            <a:ext cx="8229600" cy="224457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针对于</a:t>
            </a:r>
            <a:r>
              <a:rPr lang="en-US" altLang="zh-CN" sz="2400" dirty="0" err="1" smtClean="0"/>
              <a:t>bumpointer_space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allocate </a:t>
            </a:r>
            <a:r>
              <a:rPr lang="zh-CN" altLang="en-US" sz="2400" dirty="0" smtClean="0"/>
              <a:t>算法当中</a:t>
            </a:r>
            <a:endParaRPr lang="en-US" altLang="zh-CN" sz="2400" dirty="0" smtClean="0"/>
          </a:p>
          <a:p>
            <a:r>
              <a:rPr lang="zh-CN" altLang="en-US" sz="2400" dirty="0" smtClean="0"/>
              <a:t>有利于减少碎片</a:t>
            </a:r>
            <a:endParaRPr lang="en-US" altLang="zh-CN" sz="2400" dirty="0" smtClean="0"/>
          </a:p>
          <a:p>
            <a:r>
              <a:rPr lang="zh-CN" altLang="en-US" sz="2400" dirty="0" smtClean="0"/>
              <a:t>适用于</a:t>
            </a:r>
            <a:r>
              <a:rPr lang="en-US" altLang="zh-CN" sz="2400" dirty="0" smtClean="0"/>
              <a:t>GC </a:t>
            </a:r>
            <a:r>
              <a:rPr lang="zh-CN" altLang="en-US" sz="2400" dirty="0" smtClean="0"/>
              <a:t>后剩余对象比较小的情况</a:t>
            </a:r>
            <a:endParaRPr 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99592" y="1412776"/>
            <a:ext cx="5688632" cy="792088"/>
            <a:chOff x="899592" y="1412776"/>
            <a:chExt cx="5688632" cy="792088"/>
          </a:xfrm>
        </p:grpSpPr>
        <p:sp>
          <p:nvSpPr>
            <p:cNvPr id="4" name="矩形 3"/>
            <p:cNvSpPr/>
            <p:nvPr/>
          </p:nvSpPr>
          <p:spPr>
            <a:xfrm>
              <a:off x="899592" y="1412776"/>
              <a:ext cx="5688632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99592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1640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95736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27784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59832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91880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23928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55976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88024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20072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52120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9592" y="2780928"/>
            <a:ext cx="5688632" cy="792088"/>
            <a:chOff x="899592" y="1412776"/>
            <a:chExt cx="5688632" cy="792088"/>
          </a:xfrm>
        </p:grpSpPr>
        <p:sp>
          <p:nvSpPr>
            <p:cNvPr id="19" name="矩形 18"/>
            <p:cNvSpPr/>
            <p:nvPr/>
          </p:nvSpPr>
          <p:spPr>
            <a:xfrm>
              <a:off x="899592" y="1412776"/>
              <a:ext cx="5688632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9592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31640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63688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95736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27784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059832" y="1412776"/>
              <a:ext cx="432048" cy="79208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491880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23928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55976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788024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20072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652120" y="1412776"/>
              <a:ext cx="432048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32240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 GC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76256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GC</a:t>
            </a:r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7812360" y="1052736"/>
            <a:ext cx="21602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100392" y="908720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use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7812360" y="1916832"/>
            <a:ext cx="216024" cy="5040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00392" y="191683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use</a:t>
            </a:r>
            <a:endParaRPr lang="en-US" dirty="0"/>
          </a:p>
        </p:txBody>
      </p:sp>
      <p:cxnSp>
        <p:nvCxnSpPr>
          <p:cNvPr id="41" name="直接箭头连接符 40"/>
          <p:cNvCxnSpPr>
            <a:stCxn id="11" idx="2"/>
            <a:endCxn id="26" idx="0"/>
          </p:cNvCxnSpPr>
          <p:nvPr/>
        </p:nvCxnSpPr>
        <p:spPr>
          <a:xfrm>
            <a:off x="3707904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GSS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692846"/>
          </a:xfrm>
        </p:spPr>
        <p:txBody>
          <a:bodyPr/>
          <a:lstStyle/>
          <a:p>
            <a:r>
              <a:rPr lang="zh-CN" altLang="en-US" sz="2400" dirty="0" smtClean="0"/>
              <a:t>基于以下的观察事实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大部分新分配的对象很快就没有引用了，变成垃圾； 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很少有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代对象引用</a:t>
            </a:r>
            <a:r>
              <a:rPr lang="en-US" altLang="zh-CN" sz="2000" dirty="0" smtClean="0"/>
              <a:t>young</a:t>
            </a:r>
            <a:r>
              <a:rPr lang="zh-CN" altLang="en-US" sz="2000" dirty="0" smtClean="0"/>
              <a:t>代对象。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因此： </a:t>
            </a:r>
            <a:br>
              <a:rPr lang="zh-CN" altLang="en-US" sz="2000" dirty="0" smtClean="0"/>
            </a:b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GSS</a:t>
            </a:r>
            <a:r>
              <a:rPr lang="zh-CN" altLang="en-US" sz="2000" dirty="0" smtClean="0"/>
              <a:t>的实质是对不同的年龄代采用不同的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算法。将</a:t>
            </a:r>
            <a:r>
              <a:rPr lang="en-US" altLang="zh-CN" sz="2000" dirty="0" smtClean="0"/>
              <a:t>Yong</a:t>
            </a:r>
            <a:r>
              <a:rPr lang="zh-CN" altLang="en-US" sz="2000" dirty="0" smtClean="0"/>
              <a:t>代放一个空间，将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代放一个空间。在</a:t>
            </a:r>
            <a:r>
              <a:rPr lang="en-US" altLang="zh-CN" sz="2000" dirty="0" smtClean="0"/>
              <a:t>Young</a:t>
            </a:r>
            <a:r>
              <a:rPr lang="zh-CN" altLang="en-US" sz="2000" dirty="0" smtClean="0"/>
              <a:t>代空间还充足的情况下，只对</a:t>
            </a:r>
            <a:r>
              <a:rPr lang="en-US" altLang="zh-CN" sz="2000" dirty="0" smtClean="0"/>
              <a:t>Young</a:t>
            </a:r>
            <a:r>
              <a:rPr lang="zh-CN" altLang="en-US" sz="2000" dirty="0" smtClean="0"/>
              <a:t>代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，当</a:t>
            </a:r>
            <a:r>
              <a:rPr lang="en-US" altLang="zh-CN" sz="2000" dirty="0" smtClean="0"/>
              <a:t>Young</a:t>
            </a:r>
            <a:r>
              <a:rPr lang="zh-CN" altLang="en-US" sz="2000" dirty="0" smtClean="0"/>
              <a:t>代空间不足时，再对</a:t>
            </a:r>
            <a:r>
              <a:rPr lang="en-US" altLang="zh-CN" sz="2000" dirty="0" smtClean="0"/>
              <a:t>Young</a:t>
            </a:r>
            <a:r>
              <a:rPr lang="zh-CN" altLang="en-US" sz="2000" dirty="0" smtClean="0"/>
              <a:t>代和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都 做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。</a:t>
            </a:r>
            <a:endParaRPr 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2964552"/>
          <a:ext cx="457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r>
                        <a:rPr lang="zh-CN" altLang="en-US" dirty="0" smtClean="0"/>
                        <a:t>　</a:t>
                      </a:r>
                      <a:r>
                        <a:rPr lang="en-US" altLang="zh-CN" dirty="0" smtClean="0"/>
                        <a:t>GC</a:t>
                      </a:r>
                      <a:r>
                        <a:rPr lang="zh-CN" altLang="en-US" dirty="0" smtClean="0"/>
                        <a:t>算法代价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</a:t>
                      </a:r>
                      <a:r>
                        <a:rPr lang="zh-CN" altLang="en-US" dirty="0" smtClean="0"/>
                        <a:t>算法代价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2001"/>
            <a:ext cx="8229600" cy="6207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dirty="0" smtClean="0"/>
              <a:t>ART</a:t>
            </a:r>
            <a:r>
              <a:rPr lang="zh-CN" altLang="en-US" dirty="0" smtClean="0"/>
              <a:t>在跑分上的提升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604448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659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Pause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717032"/>
            <a:ext cx="8229600" cy="428948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ART</a:t>
            </a:r>
            <a:r>
              <a:rPr lang="zh-CN" altLang="en-US" sz="2000" dirty="0" smtClean="0"/>
              <a:t>采用读写锁的机制，规则是：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如果有一个</a:t>
            </a:r>
            <a:r>
              <a:rPr lang="en-US" altLang="zh-CN" sz="1600" dirty="0" err="1" smtClean="0"/>
              <a:t>mutors</a:t>
            </a:r>
            <a:r>
              <a:rPr lang="zh-CN" altLang="en-US" sz="1600" dirty="0" smtClean="0"/>
              <a:t>持有</a:t>
            </a:r>
            <a:r>
              <a:rPr lang="en-US" altLang="zh-CN" sz="1600" dirty="0" smtClean="0"/>
              <a:t>read /</a:t>
            </a:r>
            <a:r>
              <a:rPr lang="en-US" altLang="zh-CN" sz="1600" dirty="0" err="1" smtClean="0"/>
              <a:t>wirte</a:t>
            </a:r>
            <a:r>
              <a:rPr lang="en-US" altLang="zh-CN" sz="1600" dirty="0" smtClean="0"/>
              <a:t> lock</a:t>
            </a:r>
            <a:r>
              <a:rPr lang="zh-CN" altLang="en-US" sz="1600" dirty="0" smtClean="0"/>
              <a:t>，便不能再获取到</a:t>
            </a:r>
            <a:r>
              <a:rPr lang="en-US" altLang="zh-CN" sz="1600" dirty="0" smtClean="0"/>
              <a:t>write Lock</a:t>
            </a:r>
          </a:p>
          <a:p>
            <a:pPr lvl="1"/>
            <a:r>
              <a:rPr lang="zh-CN" altLang="en-US" sz="1600" dirty="0" smtClean="0"/>
              <a:t>如果没有一个</a:t>
            </a:r>
            <a:r>
              <a:rPr lang="en-US" altLang="zh-CN" sz="1600" dirty="0" err="1" smtClean="0"/>
              <a:t>mutros</a:t>
            </a:r>
            <a:r>
              <a:rPr lang="zh-CN" altLang="en-US" sz="1600" dirty="0" smtClean="0"/>
              <a:t>持有</a:t>
            </a:r>
            <a:r>
              <a:rPr lang="en-US" altLang="zh-CN" sz="1600" dirty="0" smtClean="0"/>
              <a:t>write lock,</a:t>
            </a:r>
            <a:r>
              <a:rPr lang="zh-CN" altLang="en-US" sz="1600" dirty="0" smtClean="0"/>
              <a:t>便可以获取</a:t>
            </a:r>
            <a:r>
              <a:rPr lang="en-US" altLang="zh-CN" sz="1600" dirty="0" err="1" smtClean="0"/>
              <a:t>readl</a:t>
            </a:r>
            <a:r>
              <a:rPr lang="en-US" altLang="zh-CN" sz="1600" dirty="0" smtClean="0"/>
              <a:t> lock</a:t>
            </a:r>
            <a:endParaRPr lang="en-US" altLang="zh-CN" sz="2000" dirty="0" smtClean="0"/>
          </a:p>
          <a:p>
            <a:r>
              <a:rPr lang="zh-CN" altLang="en-US" sz="2000" dirty="0" smtClean="0"/>
              <a:t>读写锁机制，改变了</a:t>
            </a:r>
            <a:r>
              <a:rPr lang="en-US" altLang="zh-CN" sz="2000" dirty="0" smtClean="0"/>
              <a:t>DVM</a:t>
            </a:r>
            <a:r>
              <a:rPr lang="zh-CN" altLang="en-US" sz="2000" dirty="0" smtClean="0"/>
              <a:t>一锁到底的情况，使得进程只在</a:t>
            </a:r>
            <a:r>
              <a:rPr lang="en-US" altLang="zh-CN" sz="2000" dirty="0" smtClean="0"/>
              <a:t>Mark</a:t>
            </a:r>
            <a:r>
              <a:rPr lang="zh-CN" altLang="en-US" sz="2000" dirty="0" smtClean="0"/>
              <a:t>阶段被全部</a:t>
            </a:r>
            <a:r>
              <a:rPr lang="en-US" altLang="zh-CN" sz="2000" dirty="0" smtClean="0"/>
              <a:t>suspend</a:t>
            </a:r>
            <a:r>
              <a:rPr lang="zh-CN" altLang="en-US" sz="2000" dirty="0" smtClean="0"/>
              <a:t>，之后，如果不涉及对</a:t>
            </a:r>
            <a:r>
              <a:rPr lang="en-US" altLang="zh-CN" sz="2000" dirty="0" smtClean="0"/>
              <a:t>Heap</a:t>
            </a:r>
            <a:r>
              <a:rPr lang="zh-CN" altLang="en-US" sz="2000" dirty="0" smtClean="0"/>
              <a:t>的操作，便不会被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，从而减少了进程被</a:t>
            </a:r>
            <a:r>
              <a:rPr lang="en-US" altLang="zh-CN" sz="2000" dirty="0" smtClean="0"/>
              <a:t>suspend</a:t>
            </a:r>
            <a:r>
              <a:rPr lang="zh-CN" altLang="en-US" sz="2000" dirty="0" smtClean="0"/>
              <a:t>的时间，提高了</a:t>
            </a:r>
            <a:r>
              <a:rPr lang="en-US" altLang="zh-CN" sz="2000" dirty="0" smtClean="0"/>
              <a:t>performance</a:t>
            </a:r>
          </a:p>
          <a:p>
            <a:endParaRPr lang="en-US" altLang="zh-CN" sz="2000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323528" y="1556792"/>
            <a:ext cx="9073008" cy="2016224"/>
            <a:chOff x="611560" y="4149080"/>
            <a:chExt cx="9073008" cy="2016224"/>
          </a:xfrm>
        </p:grpSpPr>
        <p:sp>
          <p:nvSpPr>
            <p:cNvPr id="4" name="矩形 3"/>
            <p:cNvSpPr/>
            <p:nvPr/>
          </p:nvSpPr>
          <p:spPr>
            <a:xfrm>
              <a:off x="1835696" y="4149080"/>
              <a:ext cx="792088" cy="93610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Pause</a:t>
              </a:r>
              <a:endParaRPr 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131840" y="4149080"/>
              <a:ext cx="792088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Mark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5229200"/>
              <a:ext cx="792088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499992" y="4149080"/>
              <a:ext cx="792088" cy="8640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Resume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059832" y="5229200"/>
              <a:ext cx="792088" cy="93610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Pause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427984" y="5229200"/>
              <a:ext cx="936104" cy="936104"/>
            </a:xfrm>
            <a:prstGeom prst="rect">
              <a:avLst/>
            </a:prstGeom>
            <a:solidFill>
              <a:srgbClr val="00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ReMark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8264" y="5301208"/>
              <a:ext cx="936104" cy="8640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SWeep</a:t>
              </a:r>
              <a:endParaRPr lang="en-US" dirty="0"/>
            </a:p>
          </p:txBody>
        </p:sp>
        <p:cxnSp>
          <p:nvCxnSpPr>
            <p:cNvPr id="12" name="直接箭头连接符 11"/>
            <p:cNvCxnSpPr>
              <a:stCxn id="6" idx="3"/>
              <a:endCxn id="8" idx="1"/>
            </p:cNvCxnSpPr>
            <p:nvPr/>
          </p:nvCxnSpPr>
          <p:spPr>
            <a:xfrm>
              <a:off x="2555776" y="5697252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923928" y="573325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20072" y="573325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627784" y="465313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995936" y="458112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11560" y="5085184"/>
              <a:ext cx="7920880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436510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 Concurrent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84368" y="558924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endParaRPr 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136" y="4149080"/>
              <a:ext cx="1008112" cy="8640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SWeep</a:t>
              </a:r>
              <a:endParaRPr 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292080" y="458112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5724128" y="5301208"/>
              <a:ext cx="792088" cy="8640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Resume</a:t>
              </a:r>
              <a:endParaRPr 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6516216" y="573325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75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的情况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20838"/>
          </a:xfrm>
        </p:spPr>
        <p:txBody>
          <a:bodyPr/>
          <a:lstStyle/>
          <a:p>
            <a:r>
              <a:rPr lang="en-US" altLang="zh-CN" dirty="0" smtClean="0"/>
              <a:t>Concurrent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虽然每一个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进程的</a:t>
            </a:r>
            <a:r>
              <a:rPr lang="en-US" altLang="zh-CN" sz="2000" dirty="0" smtClean="0"/>
              <a:t>Heap</a:t>
            </a:r>
            <a:r>
              <a:rPr lang="zh-CN" altLang="en-US" sz="2000" dirty="0" smtClean="0"/>
              <a:t>空间都比较大，但并不是直到这些空间用完才去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的，而每一次用到一定量的时候就会去触发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。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308304" y="2780928"/>
            <a:ext cx="1008112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436096" y="2636912"/>
            <a:ext cx="1872208" cy="369332"/>
            <a:chOff x="5436096" y="2636912"/>
            <a:chExt cx="1872208" cy="36933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444208" y="2780928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36096" y="26369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heapsize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48064" y="3717032"/>
            <a:ext cx="2160240" cy="369332"/>
            <a:chOff x="5220072" y="3284984"/>
            <a:chExt cx="2088232" cy="36933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516216" y="350100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20072" y="328498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growthlimit</a:t>
              </a:r>
              <a:endParaRPr lang="en-US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6444208" y="47971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8024" y="465313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max_allowed_footprint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270892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Heapsize</a:t>
            </a:r>
            <a:r>
              <a:rPr lang="en-US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ART</a:t>
            </a:r>
            <a:r>
              <a:rPr lang="zh-CN" altLang="en-US" dirty="0" smtClean="0"/>
              <a:t>虚拟机创建的时候，为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分配的最大虚拟地址空间，并不是实际</a:t>
            </a:r>
            <a:r>
              <a:rPr lang="en-US" altLang="zh-CN" dirty="0" smtClean="0"/>
              <a:t>memory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37890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Growthlimit:Heap</a:t>
            </a:r>
            <a:r>
              <a:rPr lang="zh-CN" altLang="en-US" dirty="0" smtClean="0"/>
              <a:t>增长的最大值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450912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Max_allowed_footprint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一段时间内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增长的最大值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259632" y="3356992"/>
            <a:ext cx="29252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 [</a:t>
            </a:r>
            <a:r>
              <a:rPr lang="en-US" dirty="0" err="1" smtClean="0">
                <a:solidFill>
                  <a:schemeClr val="lt1"/>
                </a:solidFill>
              </a:rPr>
              <a:t>dalvik.vm.heapsize</a:t>
            </a:r>
            <a:r>
              <a:rPr lang="en-US" dirty="0" smtClean="0">
                <a:solidFill>
                  <a:schemeClr val="lt1"/>
                </a:solidFill>
              </a:rPr>
              <a:t>]: [512m]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59632" y="4149080"/>
            <a:ext cx="361990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[</a:t>
            </a:r>
            <a:r>
              <a:rPr lang="en-US" dirty="0" err="1" smtClean="0">
                <a:solidFill>
                  <a:schemeClr val="lt1"/>
                </a:solidFill>
              </a:rPr>
              <a:t>dalvik.vm.heapgrowthlimit</a:t>
            </a:r>
            <a:r>
              <a:rPr lang="en-US" dirty="0" smtClean="0">
                <a:solidFill>
                  <a:schemeClr val="lt1"/>
                </a:solidFill>
              </a:rPr>
              <a:t>]: [256m]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51920" y="5264040"/>
            <a:ext cx="3384376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Footprint=allocated/</a:t>
            </a:r>
            <a:r>
              <a:rPr lang="en-US" altLang="zh-CN" dirty="0" err="1" smtClean="0">
                <a:solidFill>
                  <a:schemeClr val="lt1"/>
                </a:solidFill>
              </a:rPr>
              <a:t>utiliztion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 algn="ctr"/>
            <a:r>
              <a:rPr lang="en-US" dirty="0" smtClean="0">
                <a:solidFill>
                  <a:schemeClr val="lt1"/>
                </a:solidFill>
              </a:rPr>
              <a:t>If(Footprint-allocated &gt;</a:t>
            </a:r>
            <a:r>
              <a:rPr lang="en-US" dirty="0" err="1" smtClean="0">
                <a:solidFill>
                  <a:schemeClr val="lt1"/>
                </a:solidFill>
              </a:rPr>
              <a:t>maxFree</a:t>
            </a:r>
            <a:r>
              <a:rPr lang="en-US" dirty="0" smtClean="0">
                <a:solidFill>
                  <a:schemeClr val="lt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lt1"/>
                </a:solidFill>
              </a:rPr>
              <a:t>   Footprint = allocated + </a:t>
            </a:r>
            <a:r>
              <a:rPr lang="en-US" dirty="0" err="1" smtClean="0">
                <a:solidFill>
                  <a:schemeClr val="lt1"/>
                </a:solidFill>
              </a:rPr>
              <a:t>maxFree</a:t>
            </a:r>
            <a:r>
              <a:rPr lang="en-US" dirty="0" smtClean="0">
                <a:solidFill>
                  <a:schemeClr val="lt1"/>
                </a:solidFill>
              </a:rPr>
              <a:t>;</a:t>
            </a:r>
          </a:p>
          <a:p>
            <a:pPr algn="ctr"/>
            <a:r>
              <a:rPr lang="en-US" dirty="0" smtClean="0">
                <a:solidFill>
                  <a:schemeClr val="lt1"/>
                </a:solidFill>
              </a:rPr>
              <a:t>If(Footprint – allocated &lt; </a:t>
            </a:r>
            <a:r>
              <a:rPr lang="en-US" dirty="0" err="1" smtClean="0">
                <a:solidFill>
                  <a:schemeClr val="lt1"/>
                </a:solidFill>
              </a:rPr>
              <a:t>minFree</a:t>
            </a:r>
            <a:r>
              <a:rPr lang="en-US" dirty="0" smtClean="0">
                <a:solidFill>
                  <a:schemeClr val="lt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lt1"/>
                </a:solidFill>
              </a:rPr>
              <a:t>  Footprint = </a:t>
            </a:r>
            <a:r>
              <a:rPr lang="en-US" dirty="0" err="1" smtClean="0">
                <a:solidFill>
                  <a:schemeClr val="lt1"/>
                </a:solidFill>
              </a:rPr>
              <a:t>allocated</a:t>
            </a:r>
            <a:r>
              <a:rPr lang="en-US" altLang="zh-CN" dirty="0" err="1" smtClean="0">
                <a:solidFill>
                  <a:schemeClr val="lt1"/>
                </a:solidFill>
              </a:rPr>
              <a:t>+minFree</a:t>
            </a:r>
            <a:r>
              <a:rPr lang="en-US" altLang="zh-CN" dirty="0" smtClean="0">
                <a:solidFill>
                  <a:schemeClr val="lt1"/>
                </a:solidFill>
              </a:rPr>
              <a:t>;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536" y="5229200"/>
            <a:ext cx="3096344" cy="16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dalvik.vm.heapminfree</a:t>
            </a:r>
            <a:endParaRPr lang="en-US" altLang="zh-CN" dirty="0" smtClean="0"/>
          </a:p>
          <a:p>
            <a:pPr algn="ctr"/>
            <a:r>
              <a:rPr lang="en-US" dirty="0" err="1" smtClean="0"/>
              <a:t>dalvik.vm.heapmaxfree</a:t>
            </a:r>
            <a:endParaRPr lang="en-US" dirty="0" smtClean="0"/>
          </a:p>
          <a:p>
            <a:pPr algn="ctr"/>
            <a:r>
              <a:rPr lang="en-US" dirty="0" err="1" smtClean="0"/>
              <a:t>dalvik.vm.heaptargetutiliztion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587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zh-CN" altLang="en-US" dirty="0" smtClean="0"/>
              <a:t>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的情况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289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GC_Fo</a:t>
            </a:r>
            <a:r>
              <a:rPr lang="en-US" altLang="zh-CN" sz="2800" dirty="0" err="1" smtClean="0"/>
              <a:t>r</a:t>
            </a:r>
            <a:r>
              <a:rPr lang="en-US" sz="2800" dirty="0" err="1" smtClean="0"/>
              <a:t>_Alloc</a:t>
            </a:r>
            <a:r>
              <a:rPr lang="zh-CN" altLang="en-US" sz="2800" dirty="0" smtClean="0"/>
              <a:t>的触发条件</a:t>
            </a:r>
            <a:endParaRPr lang="en-US" altLang="zh-CN" sz="2800" dirty="0" smtClean="0"/>
          </a:p>
          <a:p>
            <a:pPr lvl="1"/>
            <a:r>
              <a:rPr lang="zh-CN" altLang="en-US" sz="1600" dirty="0" smtClean="0"/>
              <a:t>当</a:t>
            </a:r>
            <a:r>
              <a:rPr lang="en-US" altLang="zh-CN" sz="1600" dirty="0" smtClean="0"/>
              <a:t>Allocate memory</a:t>
            </a:r>
            <a:r>
              <a:rPr lang="zh-CN" altLang="en-US" sz="1600" dirty="0" smtClean="0"/>
              <a:t>的时候，没有申请到，这时候会触发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对于允许使用多种</a:t>
            </a:r>
            <a:r>
              <a:rPr lang="en-US" altLang="zh-CN" sz="1800" dirty="0" smtClean="0"/>
              <a:t>GC</a:t>
            </a:r>
            <a:r>
              <a:rPr lang="zh-CN" altLang="en-US" sz="1800" dirty="0" smtClean="0"/>
              <a:t>策略的</a:t>
            </a:r>
            <a:r>
              <a:rPr lang="en-US" altLang="zh-CN" sz="1800" dirty="0" smtClean="0"/>
              <a:t>Collector</a:t>
            </a:r>
            <a:r>
              <a:rPr lang="zh-CN" altLang="en-US" sz="1800" dirty="0" smtClean="0"/>
              <a:t>，会尝试多种</a:t>
            </a:r>
            <a:r>
              <a:rPr lang="en-US" altLang="zh-CN" sz="1800" dirty="0" smtClean="0"/>
              <a:t>GC</a:t>
            </a:r>
            <a:r>
              <a:rPr lang="zh-CN" altLang="en-US" sz="1800" dirty="0" smtClean="0"/>
              <a:t>策略（一般是</a:t>
            </a:r>
            <a:r>
              <a:rPr lang="en-US" altLang="zh-CN" sz="1800" dirty="0" err="1" smtClean="0"/>
              <a:t>sticky,partial,full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sz="2800" dirty="0" smtClean="0"/>
              <a:t>GC_EXPLICIT</a:t>
            </a:r>
          </a:p>
          <a:p>
            <a:pPr lvl="1"/>
            <a:r>
              <a:rPr lang="zh-CN" altLang="en-US" sz="2400" dirty="0" smtClean="0"/>
              <a:t>由代码中显式调用</a:t>
            </a:r>
            <a:r>
              <a:rPr lang="en-US" altLang="zh-CN" sz="2400" dirty="0" smtClean="0"/>
              <a:t>GC</a:t>
            </a:r>
            <a:r>
              <a:rPr lang="zh-CN" altLang="en-US" sz="2400" dirty="0" smtClean="0"/>
              <a:t>的方式，进行</a:t>
            </a:r>
            <a:r>
              <a:rPr lang="en-US" altLang="zh-CN" sz="2400" dirty="0" smtClean="0"/>
              <a:t>GC</a:t>
            </a:r>
          </a:p>
          <a:p>
            <a:pPr lvl="2"/>
            <a:r>
              <a:rPr lang="zh-CN" altLang="en-US" sz="2000" dirty="0" smtClean="0"/>
              <a:t>上层通过</a:t>
            </a:r>
            <a:r>
              <a:rPr lang="en-US" altLang="zh-CN" sz="2000" dirty="0" err="1" smtClean="0"/>
              <a:t>System.gc</a:t>
            </a:r>
            <a:r>
              <a:rPr lang="en-US" altLang="zh-CN" sz="2000" dirty="0" smtClean="0"/>
              <a:t>();</a:t>
            </a:r>
            <a:r>
              <a:rPr lang="zh-CN" altLang="en-US" sz="2000" dirty="0" smtClean="0"/>
              <a:t>调下来</a:t>
            </a:r>
            <a:endParaRPr lang="en-US" altLang="zh-CN" sz="2000" dirty="0" smtClean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3200" dirty="0" err="1" smtClean="0"/>
              <a:t>kGcCauseHomogeneousSpaceCompact</a:t>
            </a:r>
            <a:endParaRPr lang="en-US" sz="3200" dirty="0" smtClean="0"/>
          </a:p>
          <a:p>
            <a:pPr marL="742950" lvl="2" indent="-342900"/>
            <a:r>
              <a:rPr lang="zh-CN" altLang="en-US" dirty="0" smtClean="0"/>
              <a:t>改变</a:t>
            </a:r>
            <a:r>
              <a:rPr lang="en-US" altLang="zh-CN" dirty="0" smtClean="0"/>
              <a:t>Allocator</a:t>
            </a:r>
            <a:r>
              <a:rPr lang="zh-CN" altLang="en-US" dirty="0" smtClean="0"/>
              <a:t>或者通过</a:t>
            </a:r>
            <a:r>
              <a:rPr lang="en-US" altLang="zh-CN" dirty="0" err="1" smtClean="0"/>
              <a:t>VMruntime.trimHeap</a:t>
            </a:r>
            <a:r>
              <a:rPr lang="zh-CN" altLang="en-US" dirty="0" smtClean="0"/>
              <a:t>的时候可能触发，视进程的状态，如果进程处于前台状态不会触发，否则会触发。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这种原因触发的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会去压缩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更加紧凑，减小碎片化。</a:t>
            </a:r>
            <a:endParaRPr lang="en-US" dirty="0" smtClean="0"/>
          </a:p>
          <a:p>
            <a:pPr lvl="2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Collector</a:t>
            </a:r>
            <a:r>
              <a:rPr lang="zh-CN" altLang="en-US" dirty="0" smtClean="0"/>
              <a:t>的切换策略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20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目前主要是</a:t>
            </a:r>
            <a:r>
              <a:rPr lang="en-US" altLang="zh-CN" sz="2400" dirty="0" err="1" smtClean="0"/>
              <a:t>forground</a:t>
            </a:r>
            <a:r>
              <a:rPr lang="en-US" altLang="zh-CN" sz="2400" dirty="0" smtClean="0"/>
              <a:t> collector</a:t>
            </a:r>
            <a:r>
              <a:rPr lang="zh-CN" altLang="en-US" sz="2400" dirty="0" smtClean="0"/>
              <a:t>和后台</a:t>
            </a:r>
            <a:r>
              <a:rPr lang="en-US" altLang="zh-CN" sz="2400" dirty="0" smtClean="0"/>
              <a:t>back ground collector</a:t>
            </a:r>
            <a:r>
              <a:rPr lang="zh-CN" altLang="en-US" sz="2400" dirty="0" smtClean="0"/>
              <a:t>之间的切换</a:t>
            </a:r>
            <a:endParaRPr lang="en-US" sz="2400" dirty="0" smtClean="0"/>
          </a:p>
          <a:p>
            <a:r>
              <a:rPr lang="en-US" sz="2400" dirty="0" err="1" smtClean="0"/>
              <a:t>Forground</a:t>
            </a:r>
            <a:r>
              <a:rPr lang="zh-CN" altLang="en-US" sz="2400" dirty="0" smtClean="0"/>
              <a:t>的默认为：</a:t>
            </a:r>
            <a:r>
              <a:rPr lang="en-US" altLang="zh-CN" sz="2400" dirty="0" smtClean="0"/>
              <a:t>CMS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Background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collector </a:t>
            </a:r>
            <a:r>
              <a:rPr lang="zh-CN" altLang="en-US" sz="2400" dirty="0" smtClean="0"/>
              <a:t>默认：针对</a:t>
            </a:r>
            <a:r>
              <a:rPr lang="en-US" altLang="zh-CN" sz="2400" dirty="0" smtClean="0"/>
              <a:t>main space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zh-CN" altLang="en-US" sz="2400" dirty="0" smtClean="0"/>
              <a:t>二者切换的时间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187624" y="2708920"/>
            <a:ext cx="46085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也可以通过</a:t>
            </a:r>
            <a:r>
              <a:rPr lang="en-US" dirty="0" err="1" smtClean="0"/>
              <a:t>dalvik.vm.gctype</a:t>
            </a:r>
            <a:r>
              <a:rPr lang="zh-CN" altLang="en-US" dirty="0" smtClean="0"/>
              <a:t>设置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87624" y="3501008"/>
            <a:ext cx="547260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也可以通过</a:t>
            </a:r>
            <a:r>
              <a:rPr lang="en-US" altLang="zh-CN" dirty="0" err="1" smtClean="0"/>
              <a:t>dalvik.vm.backgroundgctype</a:t>
            </a:r>
            <a:r>
              <a:rPr lang="zh-CN" altLang="en-US" dirty="0" smtClean="0"/>
              <a:t>进行设置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221088"/>
            <a:ext cx="5940152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47251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的状态在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及以内时会使用</a:t>
            </a:r>
            <a:r>
              <a:rPr lang="en-US" altLang="zh-CN" dirty="0" smtClean="0"/>
              <a:t>foreground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，否则使用</a:t>
            </a:r>
            <a:r>
              <a:rPr lang="en-US" altLang="zh-CN" dirty="0" smtClean="0"/>
              <a:t>background GC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019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的相关</a:t>
            </a:r>
            <a:r>
              <a:rPr lang="en-US" altLang="zh-CN" dirty="0" smtClean="0"/>
              <a:t>Log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792088"/>
          </a:xfrm>
        </p:spPr>
        <p:txBody>
          <a:bodyPr/>
          <a:lstStyle/>
          <a:p>
            <a:r>
              <a:rPr lang="en-US" dirty="0" smtClean="0"/>
              <a:t>GC Log</a:t>
            </a:r>
            <a:endParaRPr 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1520" y="1916832"/>
            <a:ext cx="8748464" cy="1336923"/>
            <a:chOff x="179512" y="2204864"/>
            <a:chExt cx="8748464" cy="13369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2636912"/>
              <a:ext cx="8748464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1115616" y="2564904"/>
              <a:ext cx="1008112" cy="36004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195736" y="2564904"/>
              <a:ext cx="2592288" cy="36004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52120" y="2636912"/>
              <a:ext cx="1224136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7624" y="3212976"/>
              <a:ext cx="720080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03848" y="3212976"/>
              <a:ext cx="216024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95936" y="3212976"/>
              <a:ext cx="864096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652120" y="3212976"/>
              <a:ext cx="864096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20272" y="3212976"/>
              <a:ext cx="864096" cy="2880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2204864"/>
              <a:ext cx="36004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5856" y="2204864"/>
              <a:ext cx="36004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6136" y="2204864"/>
              <a:ext cx="36004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3648" y="2924944"/>
              <a:ext cx="21602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3848" y="2852936"/>
              <a:ext cx="21602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9952" y="2924944"/>
              <a:ext cx="21602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24128" y="2924944"/>
              <a:ext cx="21602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0312" y="2852936"/>
              <a:ext cx="21602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3608" y="328498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1.GC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en-US" altLang="zh-CN" dirty="0" smtClean="0"/>
              <a:t>Collector name</a:t>
            </a:r>
          </a:p>
          <a:p>
            <a:r>
              <a:rPr lang="en-US" dirty="0" smtClean="0"/>
              <a:t>3.Free </a:t>
            </a:r>
            <a:r>
              <a:rPr lang="zh-CN" altLang="en-US" dirty="0" smtClean="0"/>
              <a:t>情况 </a:t>
            </a:r>
            <a:r>
              <a:rPr lang="en-US" altLang="zh-CN" dirty="0" smtClean="0"/>
              <a:t>25205</a:t>
            </a:r>
            <a:r>
              <a:rPr lang="zh-CN" altLang="en-US" dirty="0" smtClean="0"/>
              <a:t>个对象共计</a:t>
            </a:r>
            <a:r>
              <a:rPr lang="en-US" altLang="zh-CN" dirty="0" smtClean="0"/>
              <a:t>1899KB</a:t>
            </a:r>
          </a:p>
          <a:p>
            <a:r>
              <a:rPr lang="en-US" dirty="0" smtClean="0"/>
              <a:t>4.LOS 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object 40KB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</a:p>
          <a:p>
            <a:r>
              <a:rPr lang="en-US" dirty="0" smtClean="0"/>
              <a:t>5.</a:t>
            </a:r>
            <a:r>
              <a:rPr lang="zh-CN" altLang="en-US" dirty="0" smtClean="0"/>
              <a:t>当前剩余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的比例</a:t>
            </a:r>
            <a:endParaRPr lang="en-US" altLang="zh-CN" dirty="0" smtClean="0"/>
          </a:p>
          <a:p>
            <a:r>
              <a:rPr lang="en-US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已申请</a:t>
            </a:r>
            <a:r>
              <a:rPr lang="en-US" altLang="zh-CN" dirty="0" smtClean="0"/>
              <a:t>memory/</a:t>
            </a:r>
            <a:r>
              <a:rPr lang="zh-CN" altLang="en-US" dirty="0" smtClean="0"/>
              <a:t>目前限制的</a:t>
            </a:r>
            <a:r>
              <a:rPr lang="en-US" altLang="zh-CN" dirty="0" smtClean="0"/>
              <a:t>memory</a:t>
            </a:r>
          </a:p>
          <a:p>
            <a:r>
              <a:rPr lang="en-US" dirty="0" smtClean="0"/>
              <a:t>7.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用的时间</a:t>
            </a:r>
            <a:endParaRPr lang="en-US" altLang="zh-CN" dirty="0" smtClean="0"/>
          </a:p>
          <a:p>
            <a:r>
              <a:rPr lang="en-US" dirty="0" smtClean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总耗时，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+sweep</a:t>
            </a:r>
            <a:r>
              <a:rPr lang="zh-CN" altLang="en-US" dirty="0" smtClean="0"/>
              <a:t>耗时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024" y="5805264"/>
            <a:ext cx="8784976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94100" y="1500174"/>
            <a:ext cx="5092700" cy="2335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/>
              <a:t>Appendix</a:t>
            </a:r>
            <a:endParaRPr lang="en-US" altLang="zh-CN" sz="4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659161"/>
          </a:xfrm>
        </p:spPr>
        <p:txBody>
          <a:bodyPr/>
          <a:lstStyle/>
          <a:p>
            <a:r>
              <a:rPr lang="zh-CN" altLang="en-US" dirty="0" smtClean="0"/>
              <a:t>发生</a:t>
            </a:r>
            <a:r>
              <a:rPr lang="en-US" altLang="zh-CN" dirty="0" smtClean="0"/>
              <a:t>NE</a:t>
            </a:r>
            <a:r>
              <a:rPr lang="zh-CN" altLang="en-US" dirty="0" smtClean="0"/>
              <a:t>时，需要提交的文件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968551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Coredump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发生</a:t>
            </a:r>
            <a:r>
              <a:rPr lang="en-US" altLang="zh-CN" sz="2400" dirty="0" smtClean="0"/>
              <a:t>NE</a:t>
            </a:r>
            <a:r>
              <a:rPr lang="zh-CN" altLang="en-US" sz="2400" dirty="0" smtClean="0"/>
              <a:t>时，进程的现场文件，保留当时的寄存器状态，栈信息，文件信息。。。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档中没有</a:t>
            </a:r>
            <a:r>
              <a:rPr lang="en-US" altLang="zh-CN" sz="2400" dirty="0" err="1" smtClean="0"/>
              <a:t>coredump</a:t>
            </a:r>
            <a:r>
              <a:rPr lang="zh-CN" altLang="en-US" sz="2400" dirty="0" smtClean="0"/>
              <a:t>，请采用如下的方法获取：</a:t>
            </a:r>
            <a:endParaRPr lang="en-US" altLang="zh-CN" sz="2400" dirty="0" smtClean="0"/>
          </a:p>
          <a:p>
            <a:pPr lvl="2"/>
            <a:r>
              <a:rPr lang="en-US" sz="2000" dirty="0" err="1" smtClean="0"/>
              <a:t>adb</a:t>
            </a:r>
            <a:r>
              <a:rPr lang="en-US" sz="2000" dirty="0" smtClean="0"/>
              <a:t> shell </a:t>
            </a:r>
            <a:r>
              <a:rPr lang="en-US" sz="2000" dirty="0" err="1" smtClean="0"/>
              <a:t>aee</a:t>
            </a:r>
            <a:r>
              <a:rPr lang="en-US" sz="2000" dirty="0" smtClean="0"/>
              <a:t> -d </a:t>
            </a:r>
            <a:r>
              <a:rPr lang="en-US" sz="2000" dirty="0" err="1" smtClean="0"/>
              <a:t>coreon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adb</a:t>
            </a:r>
            <a:r>
              <a:rPr lang="en-US" sz="2000" dirty="0" smtClean="0"/>
              <a:t> shell reboot</a:t>
            </a:r>
          </a:p>
          <a:p>
            <a:pPr lvl="2">
              <a:buNone/>
            </a:pPr>
            <a:r>
              <a:rPr lang="zh-CN" altLang="en-US" sz="2000" dirty="0" smtClean="0"/>
              <a:t>或者</a:t>
            </a:r>
            <a:endParaRPr lang="en-US" altLang="zh-CN" sz="2000" dirty="0" smtClean="0"/>
          </a:p>
          <a:p>
            <a:pPr lvl="2">
              <a:buNone/>
            </a:pPr>
            <a:r>
              <a:rPr lang="en-US" sz="2000" dirty="0" smtClean="0"/>
              <a:t> </a:t>
            </a:r>
            <a:r>
              <a:rPr lang="zh-CN" altLang="en-US" sz="2000" dirty="0" smtClean="0"/>
              <a:t>删除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system/bin/</a:t>
            </a:r>
            <a:r>
              <a:rPr lang="en-US" sz="2000" dirty="0" err="1" smtClean="0"/>
              <a:t>debuggerd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重启后</a:t>
            </a:r>
            <a:endParaRPr lang="en-US" altLang="zh-CN" sz="2000" dirty="0" smtClean="0"/>
          </a:p>
          <a:p>
            <a:pPr lvl="2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adb</a:t>
            </a:r>
            <a:r>
              <a:rPr lang="en-US" sz="2000" dirty="0" smtClean="0"/>
              <a:t> shell </a:t>
            </a:r>
          </a:p>
          <a:p>
            <a:pPr lvl="2">
              <a:buNone/>
            </a:pPr>
            <a:r>
              <a:rPr lang="en-US" sz="2000" dirty="0" smtClean="0"/>
              <a:t>   echo "|/system/bin/</a:t>
            </a:r>
            <a:r>
              <a:rPr lang="en-US" sz="2000" dirty="0" err="1" smtClean="0"/>
              <a:t>aee_core_forwarder</a:t>
            </a:r>
            <a:r>
              <a:rPr lang="en-US" sz="2000" dirty="0" smtClean="0"/>
              <a:t> /data/core/ %p %s UID=%u GID=%g" &gt; /proc/sys/kernel/</a:t>
            </a:r>
            <a:r>
              <a:rPr lang="en-US" sz="2000" dirty="0" err="1" smtClean="0"/>
              <a:t>core_pattern</a:t>
            </a:r>
            <a:r>
              <a:rPr lang="en-US" sz="2000" dirty="0" smtClean="0"/>
              <a:t> (</a:t>
            </a:r>
            <a:r>
              <a:rPr lang="zh-CN" altLang="en-US" sz="2000" dirty="0" smtClean="0"/>
              <a:t>每次重启都要重新设置下才行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然后复现问题，</a:t>
            </a:r>
            <a:r>
              <a:rPr lang="en-US" sz="2000" dirty="0" err="1" smtClean="0"/>
              <a:t>coredump</a:t>
            </a:r>
            <a:r>
              <a:rPr lang="zh-CN" altLang="en-US" sz="2000" dirty="0" smtClean="0"/>
              <a:t>可以在</a:t>
            </a:r>
            <a:r>
              <a:rPr lang="en-US" sz="2000" dirty="0" smtClean="0"/>
              <a:t>data/core</a:t>
            </a:r>
            <a:r>
              <a:rPr lang="zh-CN" altLang="en-US" sz="2000" dirty="0" smtClean="0"/>
              <a:t>目录下找到</a:t>
            </a:r>
            <a:endParaRPr lang="en-US" sz="20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659161"/>
          </a:xfrm>
        </p:spPr>
        <p:txBody>
          <a:bodyPr/>
          <a:lstStyle/>
          <a:p>
            <a:r>
              <a:rPr lang="zh-CN" altLang="en-US" dirty="0" smtClean="0"/>
              <a:t>发生</a:t>
            </a:r>
            <a:r>
              <a:rPr lang="en-US" altLang="zh-CN" dirty="0" smtClean="0"/>
              <a:t>NE</a:t>
            </a:r>
            <a:r>
              <a:rPr lang="zh-CN" altLang="en-US" dirty="0" smtClean="0"/>
              <a:t>时，需要提交的文件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/>
          <a:lstStyle/>
          <a:p>
            <a:r>
              <a:rPr lang="en-US" altLang="zh-CN" dirty="0" smtClean="0"/>
              <a:t>Symbol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保存了相关调试信息的文件，和手机中的文件是同一次编译生成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callStack</a:t>
            </a:r>
            <a:r>
              <a:rPr lang="zh-CN" altLang="en-US" sz="2400" dirty="0" smtClean="0"/>
              <a:t>判断提交所需要的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文件：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01888"/>
            <a:ext cx="691276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callStack</a:t>
            </a:r>
            <a:r>
              <a:rPr lang="zh-CN" altLang="en-US" dirty="0" smtClean="0"/>
              <a:t>中出现的库所对应的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文件及</a:t>
            </a:r>
            <a:r>
              <a:rPr lang="en-US" altLang="zh-CN" dirty="0" smtClean="0"/>
              <a:t>app_prcess32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app_process64</a:t>
            </a:r>
          </a:p>
          <a:p>
            <a:r>
              <a:rPr lang="zh-CN" altLang="en-US" dirty="0" smtClean="0"/>
              <a:t>位于</a:t>
            </a:r>
            <a:r>
              <a:rPr lang="en-US" altLang="zh-CN" dirty="0" smtClean="0"/>
              <a:t>/out/</a:t>
            </a:r>
            <a:r>
              <a:rPr lang="en-US" altLang="zh-CN" dirty="0" err="1" smtClean="0"/>
              <a:t>tartget</a:t>
            </a:r>
            <a:r>
              <a:rPr lang="en-US" altLang="zh-CN" dirty="0" smtClean="0"/>
              <a:t>/product/$project/symbols/system/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731169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zh-CN" altLang="en-US" dirty="0" smtClean="0"/>
              <a:t>打印</a:t>
            </a:r>
            <a:r>
              <a:rPr lang="en-US" altLang="zh-CN" dirty="0" err="1" smtClean="0"/>
              <a:t>callStack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下面可以通过发送命令的形式印</a:t>
            </a:r>
            <a:r>
              <a:rPr lang="en-US" altLang="zh-CN" sz="2400" dirty="0" err="1" smtClean="0"/>
              <a:t>callStack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kill  -16 $PID</a:t>
            </a:r>
          </a:p>
          <a:p>
            <a:pPr lvl="1"/>
            <a:r>
              <a:rPr lang="en-US" altLang="zh-CN" sz="2000" dirty="0" smtClean="0"/>
              <a:t>Stack</a:t>
            </a:r>
            <a:r>
              <a:rPr lang="zh-CN" altLang="en-US" sz="2000" dirty="0" smtClean="0"/>
              <a:t>被存在</a:t>
            </a:r>
            <a:r>
              <a:rPr lang="en-US" altLang="zh-CN" sz="2000" dirty="0" err="1" smtClean="0"/>
              <a:t>dalvik.vm.mtk</a:t>
            </a:r>
            <a:r>
              <a:rPr lang="en-US" altLang="zh-CN" sz="2000" dirty="0" smtClean="0"/>
              <a:t>-stack-trace-file</a:t>
            </a:r>
            <a:r>
              <a:rPr lang="zh-CN" altLang="en-US" sz="2000" dirty="0" smtClean="0"/>
              <a:t>属性指定的路径下面</a:t>
            </a:r>
            <a:endParaRPr lang="en-US" altLang="zh-CN" sz="2000" dirty="0" smtClean="0"/>
          </a:p>
          <a:p>
            <a:pPr lvl="2">
              <a:buNone/>
            </a:pPr>
            <a:r>
              <a:rPr lang="en-US" sz="1600" dirty="0" smtClean="0"/>
              <a:t> </a:t>
            </a:r>
            <a:r>
              <a:rPr lang="zh-CN" altLang="en-US" sz="1600" dirty="0" smtClean="0"/>
              <a:t>默认位置为：</a:t>
            </a:r>
            <a:r>
              <a:rPr lang="en-US" altLang="zh-CN" sz="1600" dirty="0" smtClean="0"/>
              <a:t> /data/</a:t>
            </a:r>
            <a:r>
              <a:rPr lang="en-US" altLang="zh-CN" sz="1600" dirty="0" err="1" smtClean="0"/>
              <a:t>anr</a:t>
            </a:r>
            <a:r>
              <a:rPr lang="en-US" altLang="zh-CN" sz="1600" dirty="0" smtClean="0"/>
              <a:t>/mtk_traces.txt</a:t>
            </a:r>
          </a:p>
          <a:p>
            <a:pPr lvl="2">
              <a:buNone/>
            </a:pPr>
            <a:r>
              <a:rPr lang="zh-CN" altLang="en-US" sz="1600" dirty="0" smtClean="0"/>
              <a:t>先</a:t>
            </a:r>
            <a:r>
              <a:rPr lang="en-US" altLang="zh-CN" sz="1600" dirty="0" smtClean="0"/>
              <a:t>sig 16</a:t>
            </a:r>
            <a:r>
              <a:rPr lang="zh-CN" altLang="en-US" sz="1600" dirty="0" smtClean="0"/>
              <a:t>只打印</a:t>
            </a:r>
            <a:r>
              <a:rPr lang="en-US" altLang="zh-CN" sz="1600" dirty="0" smtClean="0"/>
              <a:t>java </a:t>
            </a:r>
            <a:r>
              <a:rPr lang="en-US" altLang="zh-CN" sz="1600" dirty="0" err="1" smtClean="0"/>
              <a:t>callStack</a:t>
            </a:r>
            <a:endParaRPr lang="en-US" altLang="zh-CN" sz="1600" dirty="0" smtClean="0"/>
          </a:p>
          <a:p>
            <a:pPr lvl="2">
              <a:buNone/>
            </a:pPr>
            <a:r>
              <a:rPr lang="en-US" sz="1600" dirty="0" smtClean="0"/>
              <a:t>Sig 3</a:t>
            </a:r>
            <a:r>
              <a:rPr lang="zh-CN" altLang="en-US" sz="1600" dirty="0" smtClean="0"/>
              <a:t>会打印</a:t>
            </a:r>
            <a:r>
              <a:rPr lang="en-US" altLang="zh-CN" sz="1600" dirty="0" smtClean="0"/>
              <a:t>native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kernel 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stack</a:t>
            </a:r>
          </a:p>
          <a:p>
            <a:pPr lvl="1"/>
            <a:r>
              <a:rPr lang="zh-CN" altLang="en-US" sz="2000" dirty="0" smtClean="0"/>
              <a:t>如下情况不会打印</a:t>
            </a:r>
            <a:r>
              <a:rPr lang="en-US" altLang="zh-CN" sz="2000" dirty="0" smtClean="0"/>
              <a:t>native </a:t>
            </a:r>
            <a:r>
              <a:rPr lang="en-US" altLang="zh-CN" sz="2000" dirty="0" err="1" smtClean="0"/>
              <a:t>callstack</a:t>
            </a:r>
            <a:r>
              <a:rPr lang="en-US" altLang="zh-CN" sz="2000" dirty="0" smtClean="0"/>
              <a:t>:</a:t>
            </a:r>
          </a:p>
          <a:p>
            <a:pPr lvl="2"/>
            <a:r>
              <a:rPr lang="en-US" altLang="zh-CN" sz="1600" dirty="0" smtClean="0"/>
              <a:t>Sig 16</a:t>
            </a:r>
          </a:p>
          <a:p>
            <a:pPr lvl="2"/>
            <a:r>
              <a:rPr lang="en-US" altLang="zh-CN" sz="1600" dirty="0" smtClean="0"/>
              <a:t>state &gt; </a:t>
            </a:r>
            <a:r>
              <a:rPr lang="en-US" altLang="zh-CN" sz="1600" dirty="0" err="1" smtClean="0"/>
              <a:t>kWaiting</a:t>
            </a:r>
            <a:r>
              <a:rPr lang="en-US" altLang="zh-CN" sz="1600" dirty="0" smtClean="0"/>
              <a:t> &amp;&amp; state &lt; </a:t>
            </a:r>
            <a:r>
              <a:rPr lang="en-US" altLang="zh-CN" sz="1600" dirty="0" err="1" smtClean="0"/>
              <a:t>kStarting</a:t>
            </a:r>
            <a:r>
              <a:rPr lang="en-US" altLang="zh-CN" sz="1600" dirty="0" smtClean="0"/>
              <a:t> </a:t>
            </a:r>
          </a:p>
          <a:p>
            <a:pPr lvl="2"/>
            <a:r>
              <a:rPr lang="en-US" altLang="zh-CN" sz="1600" dirty="0" smtClean="0"/>
              <a:t>state == </a:t>
            </a:r>
            <a:r>
              <a:rPr lang="en-US" altLang="zh-CN" sz="1600" dirty="0" err="1" smtClean="0"/>
              <a:t>kTimedWaiting</a:t>
            </a:r>
            <a:r>
              <a:rPr lang="en-US" altLang="zh-CN" sz="1600" dirty="0" smtClean="0"/>
              <a:t> || state == </a:t>
            </a:r>
            <a:r>
              <a:rPr lang="en-US" altLang="zh-CN" sz="1600" dirty="0" err="1" smtClean="0"/>
              <a:t>kSleeping</a:t>
            </a:r>
            <a:r>
              <a:rPr lang="en-US" altLang="zh-CN" sz="1600" dirty="0" smtClean="0"/>
              <a:t> || state == </a:t>
            </a:r>
            <a:r>
              <a:rPr lang="en-US" altLang="zh-CN" sz="1600" dirty="0" err="1" smtClean="0"/>
              <a:t>kWaiting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最顶层的方法是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方法的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019201"/>
          </a:xfrm>
        </p:spPr>
        <p:txBody>
          <a:bodyPr/>
          <a:lstStyle/>
          <a:p>
            <a:r>
              <a:rPr lang="en-US" altLang="zh-CN" dirty="0" smtClean="0"/>
              <a:t>Heap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476822"/>
          </a:xfrm>
        </p:spPr>
        <p:txBody>
          <a:bodyPr/>
          <a:lstStyle/>
          <a:p>
            <a:r>
              <a:rPr lang="en-US" dirty="0" smtClean="0"/>
              <a:t>Dump heap</a:t>
            </a:r>
            <a:r>
              <a:rPr lang="zh-CN" altLang="en-US" dirty="0" smtClean="0"/>
              <a:t>的方法还是一样的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发生</a:t>
            </a:r>
            <a:r>
              <a:rPr lang="en-US" altLang="zh-CN" sz="2400" dirty="0" err="1" smtClean="0"/>
              <a:t>outofmemory</a:t>
            </a:r>
            <a:r>
              <a:rPr lang="zh-CN" altLang="en-US" sz="2400" dirty="0" smtClean="0"/>
              <a:t>时自动</a:t>
            </a:r>
            <a:r>
              <a:rPr lang="en-US" altLang="zh-CN" sz="2400" dirty="0" smtClean="0"/>
              <a:t>dump</a:t>
            </a:r>
          </a:p>
          <a:p>
            <a:pPr lvl="1"/>
            <a:r>
              <a:rPr lang="zh-CN" altLang="en-US" sz="2000" dirty="0" smtClean="0"/>
              <a:t>通过属性配置</a:t>
            </a:r>
            <a:r>
              <a:rPr lang="en-US" sz="2000" dirty="0" err="1" smtClean="0"/>
              <a:t>dalvik.vm.oome</a:t>
            </a:r>
            <a:r>
              <a:rPr lang="en-US" sz="2000" dirty="0" smtClean="0"/>
              <a:t>-</a:t>
            </a:r>
            <a:r>
              <a:rPr lang="en-US" sz="2000" dirty="0" err="1" smtClean="0"/>
              <a:t>hprof</a:t>
            </a:r>
            <a:r>
              <a:rPr lang="en-US" sz="2000" dirty="0" smtClean="0"/>
              <a:t>-path</a:t>
            </a:r>
            <a:r>
              <a:rPr lang="zh-CN" altLang="en-US" sz="2000" dirty="0" smtClean="0"/>
              <a:t>默认：</a:t>
            </a:r>
            <a:r>
              <a:rPr lang="en-US" altLang="zh-CN" sz="2000" dirty="0" smtClean="0"/>
              <a:t>/data/</a:t>
            </a:r>
            <a:r>
              <a:rPr lang="en-US" altLang="zh-CN" sz="2000" dirty="0" err="1" smtClean="0"/>
              <a:t>anr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DDMS dump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94100" y="1500174"/>
            <a:ext cx="5092700" cy="2335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>ART</a:t>
            </a:r>
            <a:r>
              <a:rPr lang="zh-CN" altLang="en-US" sz="4000" dirty="0" smtClean="0">
                <a:solidFill>
                  <a:schemeClr val="tx1">
                    <a:lumMod val="50000"/>
                  </a:schemeClr>
                </a:solidFill>
              </a:rPr>
              <a:t>运作原理</a:t>
            </a:r>
            <a:endParaRPr lang="en-US" altLang="zh-CN" sz="4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的运作流程</a:t>
            </a:r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028000" cy="516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345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解释执行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604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675" y="1628800"/>
            <a:ext cx="5648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155679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源代码</a:t>
            </a:r>
            <a:endParaRPr 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15816" y="22048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3407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Dex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645024"/>
            <a:ext cx="8610600" cy="302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箭头连接符 20"/>
          <p:cNvCxnSpPr/>
          <p:nvPr/>
        </p:nvCxnSpPr>
        <p:spPr>
          <a:xfrm>
            <a:off x="4788024" y="46531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68144" y="436510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指令识别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6876256" y="5085184"/>
            <a:ext cx="136815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实作部分</a:t>
            </a:r>
            <a:endParaRPr lang="en-US" dirty="0"/>
          </a:p>
        </p:txBody>
      </p:sp>
      <p:cxnSp>
        <p:nvCxnSpPr>
          <p:cNvPr id="29" name="肘形连接符 28"/>
          <p:cNvCxnSpPr>
            <a:endCxn id="23" idx="1"/>
          </p:cNvCxnSpPr>
          <p:nvPr/>
        </p:nvCxnSpPr>
        <p:spPr>
          <a:xfrm rot="5400000" flipH="1" flipV="1">
            <a:off x="6516216" y="5517232"/>
            <a:ext cx="504056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995936" y="6381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32040" y="6309320"/>
            <a:ext cx="1224136" cy="548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取指令</a:t>
            </a:r>
            <a:endParaRPr lang="en-US" dirty="0"/>
          </a:p>
        </p:txBody>
      </p:sp>
      <p:sp>
        <p:nvSpPr>
          <p:cNvPr id="48" name="手杖形箭头 47"/>
          <p:cNvSpPr/>
          <p:nvPr/>
        </p:nvSpPr>
        <p:spPr>
          <a:xfrm rot="16200000">
            <a:off x="-973302" y="4725830"/>
            <a:ext cx="2978416" cy="67278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AOT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610552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16216" y="3789040"/>
            <a:ext cx="262778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直接拷贝了两个寄存器的值，省去了中间的跳转、取指令等操作</a:t>
            </a:r>
            <a:endParaRPr 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84168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5648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99592" y="4437112"/>
            <a:ext cx="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汇编代码</a:t>
            </a:r>
            <a:endParaRPr lang="en-US" dirty="0"/>
          </a:p>
        </p:txBody>
      </p:sp>
      <p:sp>
        <p:nvSpPr>
          <p:cNvPr id="11" name="手杖形箭头 10"/>
          <p:cNvSpPr/>
          <p:nvPr/>
        </p:nvSpPr>
        <p:spPr>
          <a:xfrm rot="5400000" flipV="1">
            <a:off x="-611040" y="3211440"/>
            <a:ext cx="2618661" cy="74952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3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模式选择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680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Art</a:t>
            </a:r>
            <a:r>
              <a:rPr lang="zh-CN" altLang="en-US" sz="2400" dirty="0" smtClean="0"/>
              <a:t>默认以本地模式执行，也可以解释模式执行</a:t>
            </a:r>
            <a:endParaRPr lang="en-US" altLang="zh-CN" sz="2400" dirty="0" smtClean="0"/>
          </a:p>
          <a:p>
            <a:r>
              <a:rPr lang="zh-CN" altLang="en-US" sz="2400" dirty="0" smtClean="0"/>
              <a:t>如下情况以解释模式执行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通过属性配置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>
                <a:solidFill>
                  <a:srgbClr val="FF0000"/>
                </a:solidFill>
              </a:rPr>
              <a:t>dalvik.vm.execution</a:t>
            </a:r>
            <a:r>
              <a:rPr lang="en-US" altLang="zh-CN" sz="1800" dirty="0" smtClean="0">
                <a:solidFill>
                  <a:srgbClr val="FF0000"/>
                </a:solidFill>
              </a:rPr>
              <a:t>-mode</a:t>
            </a:r>
          </a:p>
          <a:p>
            <a:pPr lvl="3"/>
            <a:r>
              <a:rPr lang="en-US" altLang="zh-CN" sz="1400" dirty="0" err="1" smtClean="0"/>
              <a:t>int:portable</a:t>
            </a:r>
            <a:endParaRPr lang="en-US" altLang="zh-CN" sz="1400" dirty="0" smtClean="0"/>
          </a:p>
          <a:p>
            <a:pPr lvl="3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fast</a:t>
            </a:r>
          </a:p>
          <a:p>
            <a:pPr lvl="3"/>
            <a:r>
              <a:rPr lang="en-US" altLang="zh-CN" sz="1400" dirty="0" err="1" smtClean="0"/>
              <a:t>int:jit</a:t>
            </a:r>
            <a:endParaRPr lang="en-US" altLang="zh-CN" sz="1400" dirty="0" smtClean="0"/>
          </a:p>
          <a:p>
            <a:pPr lvl="1"/>
            <a:r>
              <a:rPr lang="en-US" altLang="zh-CN" sz="2000" dirty="0" smtClean="0"/>
              <a:t>JNI</a:t>
            </a:r>
            <a:r>
              <a:rPr lang="zh-CN" altLang="en-US" sz="2000" dirty="0" smtClean="0"/>
              <a:t>方法、抽象方法、</a:t>
            </a:r>
            <a:r>
              <a:rPr lang="en-US" altLang="zh-CN" sz="2000" dirty="0" err="1" smtClean="0"/>
              <a:t>proxyClass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proxyClass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机制的动态 代理所生成 的类</a:t>
            </a: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由于虚拟机的相关属性都是在首次创建的时候读取的，因此改变了属性之后，需要重启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。可以直接通过开关机的方式，可以通过如下的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命令实现：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adb</a:t>
            </a:r>
            <a:r>
              <a:rPr lang="en-US" dirty="0" smtClean="0">
                <a:solidFill>
                  <a:srgbClr val="FF0000"/>
                </a:solidFill>
              </a:rPr>
              <a:t> shell stop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adb</a:t>
            </a:r>
            <a:r>
              <a:rPr lang="en-US" dirty="0" smtClean="0">
                <a:solidFill>
                  <a:srgbClr val="FF0000"/>
                </a:solidFill>
              </a:rPr>
              <a:t> shell start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389B684AFFE4588E6FFBFAA12A5A4" ma:contentTypeVersion="0" ma:contentTypeDescription="Create a new document." ma:contentTypeScope="" ma:versionID="7cb96e69ee4704d579e2fc7e257af9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4B155C-9004-4153-B4E7-7B174CB71CE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B4F47B1-1D72-4BA5-9A98-AB1DB594AD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D8A7BDE-AA05-4616-A011-E0F905520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16747</TotalTime>
  <Words>3159</Words>
  <Application>Microsoft Office PowerPoint</Application>
  <PresentationFormat>全屏显示(4:3)</PresentationFormat>
  <Paragraphs>579</Paragraphs>
  <Slides>49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MediaTek-Confidential_B</vt:lpstr>
      <vt:lpstr>Custom Design</vt:lpstr>
      <vt:lpstr>MediaTek</vt:lpstr>
      <vt:lpstr>1_Custom Design</vt:lpstr>
      <vt:lpstr>1_MediaTek-Confidential_B</vt:lpstr>
      <vt:lpstr>2_Custom Design</vt:lpstr>
      <vt:lpstr>幻灯片 1</vt:lpstr>
      <vt:lpstr>Over View</vt:lpstr>
      <vt:lpstr>Why we need ART</vt:lpstr>
      <vt:lpstr>ART在跑分上的提升</vt:lpstr>
      <vt:lpstr>ART运作原理</vt:lpstr>
      <vt:lpstr>Android对Java的运作流程</vt:lpstr>
      <vt:lpstr>解释执行</vt:lpstr>
      <vt:lpstr>AOT执行</vt:lpstr>
      <vt:lpstr>模式选择</vt:lpstr>
      <vt:lpstr>Fork进程的过程</vt:lpstr>
      <vt:lpstr>Zygote的启动</vt:lpstr>
      <vt:lpstr>32位or64位</vt:lpstr>
      <vt:lpstr>Fork process</vt:lpstr>
      <vt:lpstr>类的加载及方法调用</vt:lpstr>
      <vt:lpstr>Oat文件的生成</vt:lpstr>
      <vt:lpstr>OAT文件的格式</vt:lpstr>
      <vt:lpstr>Rodata区的格式</vt:lpstr>
      <vt:lpstr>类的加载</vt:lpstr>
      <vt:lpstr>ART方法的调用</vt:lpstr>
      <vt:lpstr>JNI方法调用</vt:lpstr>
      <vt:lpstr>ReferenceTable</vt:lpstr>
      <vt:lpstr>常见问题—Global Reference Overflow</vt:lpstr>
      <vt:lpstr>常见的问题—class not found</vt:lpstr>
      <vt:lpstr>常见的问题— load library</vt:lpstr>
      <vt:lpstr>ART Memory托管</vt:lpstr>
      <vt:lpstr>Memory托管</vt:lpstr>
      <vt:lpstr>ART使用的Allocator</vt:lpstr>
      <vt:lpstr>Allocator—RosAlloc</vt:lpstr>
      <vt:lpstr>Allocator—BumpPointer</vt:lpstr>
      <vt:lpstr>Allocator—TLAB</vt:lpstr>
      <vt:lpstr>Allocator—DLMalloc</vt:lpstr>
      <vt:lpstr>Memory被踩问题的调试</vt:lpstr>
      <vt:lpstr>Allocator的切换</vt:lpstr>
      <vt:lpstr>回收器</vt:lpstr>
      <vt:lpstr>MARK-SWEEP</vt:lpstr>
      <vt:lpstr>MARK-SWEEP</vt:lpstr>
      <vt:lpstr>MOVING　GC</vt:lpstr>
      <vt:lpstr>Compact</vt:lpstr>
      <vt:lpstr>分代GC算法（GSS）</vt:lpstr>
      <vt:lpstr>GC中的Pause</vt:lpstr>
      <vt:lpstr>触发GC的情况</vt:lpstr>
      <vt:lpstr>触发GC的情况</vt:lpstr>
      <vt:lpstr>Collector的切换策略</vt:lpstr>
      <vt:lpstr>GC的相关Log</vt:lpstr>
      <vt:lpstr>Appendix</vt:lpstr>
      <vt:lpstr>发生NE时，需要提交的文件</vt:lpstr>
      <vt:lpstr>发生NE时，需要提交的文件</vt:lpstr>
      <vt:lpstr>打印callStack</vt:lpstr>
      <vt:lpstr>Heap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MTK01631 - Elvis Cheng (鄭安宗)</dc:creator>
  <cp:lastModifiedBy>Mediatek</cp:lastModifiedBy>
  <cp:revision>2826</cp:revision>
  <dcterms:created xsi:type="dcterms:W3CDTF">2014-01-07T07:19:56Z</dcterms:created>
  <dcterms:modified xsi:type="dcterms:W3CDTF">2015-01-19T05:22:57Z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538843572</vt:i4>
  </property>
  <property fmtid="{D5CDD505-2E9C-101B-9397-08002B2CF9AE}" pid="3" name="_NewReviewCycle">
    <vt:lpwstr/>
  </property>
  <property fmtid="{D5CDD505-2E9C-101B-9397-08002B2CF9AE}" pid="4" name="_EmailSubject">
    <vt:lpwstr>LG's ATS Framework patch and DVM patch report</vt:lpwstr>
  </property>
  <property fmtid="{D5CDD505-2E9C-101B-9397-08002B2CF9AE}" pid="5" name="_AuthorEmail">
    <vt:lpwstr>wj.wang@mediatek.com</vt:lpwstr>
  </property>
  <property fmtid="{D5CDD505-2E9C-101B-9397-08002B2CF9AE}" pid="6" name="_AuthorEmailDisplayName">
    <vt:lpwstr>WJ Wang (王军)</vt:lpwstr>
  </property>
  <property fmtid="{D5CDD505-2E9C-101B-9397-08002B2CF9AE}" pid="7" name="ContentTypeId">
    <vt:lpwstr>0x01010026F389B684AFFE4588E6FFBFAA12A5A4</vt:lpwstr>
  </property>
  <property fmtid="{D5CDD505-2E9C-101B-9397-08002B2CF9AE}" pid="8" name="_PreviousAdHocReviewCycleID">
    <vt:i4>414854823</vt:i4>
  </property>
  <property fmtid="{D5CDD505-2E9C-101B-9397-08002B2CF9AE}" pid="9" name="Branch Plan">
    <vt:lpwstr/>
  </property>
  <property fmtid="{D5CDD505-2E9C-101B-9397-08002B2CF9AE}" pid="10" name="SCEncryptBy">
    <vt:lpwstr/>
  </property>
  <property fmtid="{D5CDD505-2E9C-101B-9397-08002B2CF9AE}" pid="11" name="SCEnDecrypt">
    <vt:lpwstr>Not Encrypted</vt:lpwstr>
  </property>
</Properties>
</file>