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3240" cy="4383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3240" cy="438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92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92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3240" cy="4383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3240" cy="438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092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3240" cy="43830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3240" cy="438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数据类型之　字典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类似键值对</a:t>
            </a:r>
            <a:r>
              <a:rPr lang="en-US" sz="3200">
                <a:latin typeface="Arial"/>
              </a:rPr>
              <a:t>key-val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根据键来索引值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建不可变：数字，字符串，元祖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无顺序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添加执行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几个</a:t>
            </a: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</a:t>
            </a:r>
            <a:r>
              <a:rPr lang="en-US" sz="3200">
                <a:latin typeface="Arial"/>
              </a:rPr>
              <a:t>　容器／成员判断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sys_list = ['shilin', 'bob', 'wenhao']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'shilin' in sys_list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添加执行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for</a:t>
            </a:r>
            <a:r>
              <a:rPr lang="en-US" sz="3200">
                <a:latin typeface="Arial"/>
              </a:rPr>
              <a:t>循环高级用法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test_dict = {1: 5, 'bob': 'man', 'team':'sys'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for key in test_dict: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'key=', key , 'val=', test_dict[key]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199080"/>
            <a:ext cx="9070920" cy="14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其他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break/continue </a:t>
            </a:r>
            <a:r>
              <a:rPr lang="en-US" sz="3200">
                <a:latin typeface="Arial"/>
              </a:rPr>
              <a:t>和其他语言一样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没有</a:t>
            </a:r>
            <a:r>
              <a:rPr lang="en-US" sz="3200">
                <a:latin typeface="Arial"/>
              </a:rPr>
              <a:t>do-while </a:t>
            </a:r>
            <a:r>
              <a:rPr lang="en-US" sz="3200">
                <a:latin typeface="Arial"/>
              </a:rPr>
              <a:t>语法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定义：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fuc_name(param):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语句快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…</a:t>
            </a:r>
            <a:r>
              <a:rPr lang="en-US" sz="2800">
                <a:latin typeface="Arial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作用域类型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先看一个例子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test_add(a):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a += 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= 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test_add(a)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print a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作用域类型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再看一个例子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 func_test(a):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a.pop();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test_list = ['shilin', 'bob', 'wenhao']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func_test(test_list)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print test_list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作用域类型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python</a:t>
            </a:r>
            <a:r>
              <a:rPr lang="en-US" sz="3200">
                <a:latin typeface="Arial"/>
              </a:rPr>
              <a:t>参数传递方式：（</a:t>
            </a:r>
            <a:r>
              <a:rPr lang="en-US" sz="3200">
                <a:latin typeface="Arial"/>
              </a:rPr>
              <a:t>type * const var</a:t>
            </a:r>
            <a:r>
              <a:rPr lang="en-US" sz="3200">
                <a:latin typeface="Arial"/>
              </a:rPr>
              <a:t>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---type</a:t>
            </a:r>
            <a:r>
              <a:rPr lang="en-US" sz="3200">
                <a:latin typeface="Arial"/>
              </a:rPr>
              <a:t>为可变对象时，传递方式相当于引用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---type</a:t>
            </a:r>
            <a:r>
              <a:rPr lang="en-US" sz="3200">
                <a:latin typeface="Arial"/>
              </a:rPr>
              <a:t>为不可变对象时，传递相当于复制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python</a:t>
            </a:r>
            <a:r>
              <a:rPr lang="en-US" sz="3200">
                <a:latin typeface="Arial"/>
              </a:rPr>
              <a:t>对象类型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</a:t>
            </a:r>
            <a:r>
              <a:rPr lang="en-US" sz="3200">
                <a:latin typeface="Arial"/>
              </a:rPr>
              <a:t>可变对象：</a:t>
            </a:r>
            <a:r>
              <a:rPr lang="en-US" sz="3200">
                <a:latin typeface="Arial"/>
              </a:rPr>
              <a:t>list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dictionary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---</a:t>
            </a:r>
            <a:r>
              <a:rPr lang="en-US" sz="3200">
                <a:latin typeface="Arial"/>
              </a:rPr>
              <a:t>不可变对象：</a:t>
            </a:r>
            <a:r>
              <a:rPr lang="en-US" sz="3200">
                <a:latin typeface="Arial"/>
              </a:rPr>
              <a:t>int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string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float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tuple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参数规则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四种规则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1:Fuc(arg1, arg2) &lt;&lt;</a:t>
            </a:r>
            <a:r>
              <a:rPr lang="en-US" sz="3200">
                <a:latin typeface="Arial"/>
              </a:rPr>
              <a:t>固定参数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2:Fuc(arg1 = &lt;value&gt;, arg2=&lt;value&gt;)&lt;&lt;</a:t>
            </a:r>
            <a:r>
              <a:rPr lang="en-US" sz="3200">
                <a:latin typeface="Arial"/>
              </a:rPr>
              <a:t>参数带默认值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3:Fuc(*arg)&lt;&lt;</a:t>
            </a:r>
            <a:r>
              <a:rPr lang="en-US" sz="3200">
                <a:latin typeface="Arial"/>
              </a:rPr>
              <a:t>可变参数，可变参数被内部合并转换成元祖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latin typeface="Arial"/>
              </a:rPr>
              <a:t>并且这类参数不能用</a:t>
            </a:r>
            <a:r>
              <a:rPr lang="en-US" sz="3200">
                <a:latin typeface="Arial"/>
              </a:rPr>
              <a:t>key=value</a:t>
            </a:r>
            <a:r>
              <a:rPr lang="en-US" sz="3200">
                <a:latin typeface="Arial"/>
              </a:rPr>
              <a:t>复制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4:Fuc(**arg)&lt;&lt;</a:t>
            </a:r>
            <a:r>
              <a:rPr lang="en-US" sz="3200">
                <a:latin typeface="Arial"/>
              </a:rPr>
              <a:t>这类参数被内部转化成字典，并且这类参数复制必须使用</a:t>
            </a:r>
            <a:r>
              <a:rPr lang="en-US" sz="3200">
                <a:latin typeface="Arial"/>
              </a:rPr>
              <a:t>key=value</a:t>
            </a:r>
            <a:r>
              <a:rPr lang="en-US" sz="3200">
                <a:latin typeface="Arial"/>
              </a:rPr>
              <a:t>的形式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参数规则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四种参数组合规则：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arg=&lt;value&gt;</a:t>
            </a:r>
            <a:r>
              <a:rPr lang="en-US" sz="3200">
                <a:latin typeface="Arial"/>
              </a:rPr>
              <a:t>必须在</a:t>
            </a:r>
            <a:r>
              <a:rPr lang="en-US" sz="3200">
                <a:latin typeface="Arial"/>
              </a:rPr>
              <a:t>arg</a:t>
            </a:r>
            <a:r>
              <a:rPr lang="en-US" sz="3200">
                <a:latin typeface="Arial"/>
              </a:rPr>
              <a:t>之后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*arg </a:t>
            </a:r>
            <a:r>
              <a:rPr lang="en-US" sz="3200">
                <a:latin typeface="Arial"/>
              </a:rPr>
              <a:t>必须在</a:t>
            </a:r>
            <a:r>
              <a:rPr lang="en-US" sz="3200">
                <a:latin typeface="Arial"/>
              </a:rPr>
              <a:t>arg=&lt;value&gt;</a:t>
            </a:r>
            <a:r>
              <a:rPr lang="en-US" sz="3200">
                <a:latin typeface="Arial"/>
              </a:rPr>
              <a:t>之后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**arg</a:t>
            </a:r>
            <a:r>
              <a:rPr lang="en-US" sz="3200">
                <a:latin typeface="Arial"/>
              </a:rPr>
              <a:t>必须在</a:t>
            </a:r>
            <a:r>
              <a:rPr lang="en-US" sz="3200">
                <a:latin typeface="Arial"/>
              </a:rPr>
              <a:t>*arg</a:t>
            </a:r>
            <a:r>
              <a:rPr lang="en-US" sz="3200">
                <a:latin typeface="Arial"/>
              </a:rPr>
              <a:t>类型之后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函数参数（几个例子）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77080" y="166500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 Testp(x, y=5, *a, **b):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print x, y, a, 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Testp(1)   1 5 () {}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Testp(1, 2) 1 2 () {}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Testp(1, 2, 3)  1 2 (3,) {}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Testp(1, 2, 3, 4) 1 2 (3,4) {}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Testp(x=1) 1 5 () {}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通用创建方式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｛｝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sys_name = {“rg”: 182, 'sl': 159, 'wh': 187}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dict()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bob_info = dict(name='bobo', age = 28, sex='man')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函数参数（几个例子）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 Testp(x, y=5, *a, **b):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print x, y, a, 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Testp(x=1,y=1) 1 1 () {}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Testp(x=1,y=1,a=1) 1 1 () {'a':1}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Testp(x=1,y=1,a=1,b=1) 1 1 () {'a':1, 'b':1}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Testp(1,2,y=1) y</a:t>
            </a:r>
            <a:r>
              <a:rPr lang="en-US" sz="3200">
                <a:latin typeface="Arial"/>
              </a:rPr>
              <a:t>多次赋值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Testp(1,2,3,4,a=1,b=1) 1 2 (3,4) {'a':1, 'b':1}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字典基本操作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len(d) </a:t>
            </a:r>
            <a:r>
              <a:rPr lang="en-US" sz="3200">
                <a:latin typeface="Arial"/>
              </a:rPr>
              <a:t>返回键的数量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d[k] </a:t>
            </a:r>
            <a:r>
              <a:rPr lang="en-US" sz="3200">
                <a:latin typeface="Arial"/>
              </a:rPr>
              <a:t>返回关联到键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上的值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d[k] = v </a:t>
            </a:r>
            <a:r>
              <a:rPr lang="en-US" sz="3200">
                <a:latin typeface="Arial"/>
              </a:rPr>
              <a:t>将</a:t>
            </a:r>
            <a:r>
              <a:rPr lang="en-US" sz="3200">
                <a:latin typeface="Arial"/>
              </a:rPr>
              <a:t>v</a:t>
            </a:r>
            <a:r>
              <a:rPr lang="en-US" sz="3200">
                <a:latin typeface="Arial"/>
              </a:rPr>
              <a:t>关联到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del d[k] </a:t>
            </a:r>
            <a:r>
              <a:rPr lang="en-US" sz="3200">
                <a:latin typeface="Arial"/>
              </a:rPr>
              <a:t>删除键为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的键值对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 in d </a:t>
            </a:r>
            <a:r>
              <a:rPr lang="en-US" sz="3200">
                <a:latin typeface="Arial"/>
              </a:rPr>
              <a:t>判断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是不是</a:t>
            </a:r>
            <a:r>
              <a:rPr lang="en-US" sz="3200">
                <a:latin typeface="Arial"/>
              </a:rPr>
              <a:t>d</a:t>
            </a:r>
            <a:r>
              <a:rPr lang="en-US" sz="3200">
                <a:latin typeface="Arial"/>
              </a:rPr>
              <a:t>中的一个键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一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clear</a:t>
            </a:r>
            <a:r>
              <a:rPr lang="en-US" sz="3200">
                <a:latin typeface="Arial"/>
              </a:rPr>
              <a:t>清除字典中所有的项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copy </a:t>
            </a:r>
            <a:r>
              <a:rPr lang="en-US" sz="3200">
                <a:latin typeface="Arial"/>
              </a:rPr>
              <a:t>浅复制（副本替换时，原始字典不受影响，副本修改某个值的时候，原始字典受影响）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deepcopy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fromkeys</a:t>
            </a:r>
            <a:r>
              <a:rPr lang="en-US" sz="3200">
                <a:latin typeface="Arial"/>
              </a:rPr>
              <a:t>增加新的键，默认值</a:t>
            </a:r>
            <a:r>
              <a:rPr lang="en-US" sz="3200">
                <a:latin typeface="Arial"/>
              </a:rPr>
              <a:t>None,</a:t>
            </a:r>
            <a:r>
              <a:rPr lang="en-US" sz="3200">
                <a:latin typeface="Arial"/>
              </a:rPr>
              <a:t>也可以用第二个参数指定默认值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get m</a:t>
            </a:r>
            <a:r>
              <a:rPr lang="en-US" sz="3200">
                <a:latin typeface="Arial"/>
              </a:rPr>
              <a:t>宽松的字典访问方法，没有相应的键时，不会</a:t>
            </a:r>
            <a:r>
              <a:rPr lang="en-US" sz="3200">
                <a:latin typeface="Arial"/>
              </a:rPr>
              <a:t>crash</a:t>
            </a:r>
            <a:r>
              <a:rPr lang="en-US" sz="3200">
                <a:latin typeface="Arial"/>
              </a:rPr>
              <a:t>，而是返回</a:t>
            </a:r>
            <a:r>
              <a:rPr lang="en-US" sz="3200">
                <a:latin typeface="Arial"/>
              </a:rPr>
              <a:t>None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二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Items </a:t>
            </a:r>
            <a:r>
              <a:rPr lang="en-US" sz="3200">
                <a:latin typeface="Arial"/>
              </a:rPr>
              <a:t>以列表形式返回，键值一个单位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keys </a:t>
            </a:r>
            <a:r>
              <a:rPr lang="en-US" sz="3200">
                <a:latin typeface="Arial"/>
              </a:rPr>
              <a:t>以列表形式返回，只返回建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pop  </a:t>
            </a:r>
            <a:r>
              <a:rPr lang="en-US" sz="3200">
                <a:latin typeface="Arial"/>
              </a:rPr>
              <a:t>给定一个建，移除这个键值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popitem </a:t>
            </a:r>
            <a:r>
              <a:rPr lang="en-US" sz="3200">
                <a:latin typeface="Arial"/>
              </a:rPr>
              <a:t>随机移除一个键值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update </a:t>
            </a:r>
            <a:r>
              <a:rPr lang="en-US" sz="3200">
                <a:latin typeface="Arial"/>
              </a:rPr>
              <a:t>利用一个字典来更新另外一个字典，字典合并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再来看看和</a:t>
            </a:r>
            <a:r>
              <a:rPr lang="en-US" sz="4400">
                <a:latin typeface="Arial"/>
              </a:rPr>
              <a:t>c/c++/java</a:t>
            </a:r>
            <a:r>
              <a:rPr lang="en-US" sz="4400">
                <a:latin typeface="Arial"/>
              </a:rPr>
              <a:t>的其他差异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语句快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条件执行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循环执行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其他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语句块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相同缩进的连续语句被称为一个语句快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缩进方法，</a:t>
            </a:r>
            <a:r>
              <a:rPr lang="en-US" sz="3200">
                <a:latin typeface="Arial"/>
              </a:rPr>
              <a:t>tab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4</a:t>
            </a:r>
            <a:r>
              <a:rPr lang="en-US" sz="3200">
                <a:latin typeface="Arial"/>
              </a:rPr>
              <a:t>个空格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eg: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sys_list = [“shilin”, “bob”, “wenhao”]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if “shilin” in sys_list: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“shilin”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print “bob”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If/while/for  </a:t>
            </a:r>
            <a:r>
              <a:rPr lang="en-US" sz="3200">
                <a:latin typeface="Arial"/>
              </a:rPr>
              <a:t>所有的添加执行都用</a:t>
            </a:r>
            <a:r>
              <a:rPr lang="en-US" sz="3200">
                <a:latin typeface="Arial"/>
              </a:rPr>
              <a:t>:</a:t>
            </a:r>
            <a:r>
              <a:rPr lang="en-US" sz="3200">
                <a:latin typeface="Arial"/>
              </a:rPr>
              <a:t>结束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真值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布尔类型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False   None   0   “”   ()   []    {}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宽松多样的条件判断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== y   x &lt; y  x &gt; y  x&gt;=y x &lt;= y  x!=y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y  : x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是同一个对象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not y : x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不是同一对象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in y   :x</a:t>
            </a:r>
            <a:r>
              <a:rPr lang="en-US" sz="3200">
                <a:latin typeface="Arial"/>
              </a:rPr>
              <a:t>是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的容器，现状可以理解成　成员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几个</a:t>
            </a:r>
            <a:r>
              <a:rPr lang="en-US" sz="3200">
                <a:latin typeface="Arial"/>
              </a:rPr>
              <a:t>eg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is</a:t>
            </a:r>
            <a:r>
              <a:rPr lang="en-US" sz="3200">
                <a:latin typeface="Arial"/>
              </a:rPr>
              <a:t>　同一对象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　</a:t>
            </a:r>
            <a:r>
              <a:rPr lang="en-US" sz="3200">
                <a:latin typeface="Arial"/>
              </a:rPr>
              <a:t>x = y = [1, 2,'test']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 </a:t>
            </a:r>
            <a:r>
              <a:rPr lang="en-US" sz="3200">
                <a:latin typeface="Arial"/>
              </a:rPr>
              <a:t>z = [1, 2,'test']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y  True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x is z  False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