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几个缩写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2400" b="1" dirty="0" smtClean="0"/>
              <a:t>指令</a:t>
            </a:r>
            <a:r>
              <a:rPr lang="zh-CN" altLang="en-US" sz="2400" b="1" dirty="0" smtClean="0"/>
              <a:t>体系结构：</a:t>
            </a:r>
            <a:r>
              <a:rPr lang="en-US" altLang="zh-CN" sz="2400" b="1" dirty="0" smtClean="0"/>
              <a:t> ISA</a:t>
            </a:r>
          </a:p>
          <a:p>
            <a:pPr algn="l"/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/>
              <a:t>instruction-set </a:t>
            </a:r>
            <a:r>
              <a:rPr lang="en-US" altLang="zh-CN" sz="2400" b="1" dirty="0" smtClean="0"/>
              <a:t>architecture</a:t>
            </a:r>
          </a:p>
          <a:p>
            <a:pPr algn="l"/>
            <a:endParaRPr lang="en-US" altLang="zh-CN" sz="2400" b="1" dirty="0" smtClean="0"/>
          </a:p>
          <a:p>
            <a:pPr algn="l"/>
            <a:r>
              <a:rPr lang="zh-CN" altLang="en-US" sz="2400" b="1" dirty="0" smtClean="0"/>
              <a:t>精简指令集计算机：</a:t>
            </a:r>
            <a:r>
              <a:rPr lang="en-US" altLang="zh-CN" sz="2400" b="1" dirty="0" smtClean="0"/>
              <a:t>RISC</a:t>
            </a:r>
            <a:endParaRPr lang="en-US" altLang="zh-CN" sz="2400" b="1" dirty="0" smtClean="0"/>
          </a:p>
          <a:p>
            <a:pPr algn="l"/>
            <a:r>
              <a:rPr lang="en-US" altLang="zh-CN" sz="2400" b="1" dirty="0" smtClean="0"/>
              <a:t>    Reduced </a:t>
            </a:r>
            <a:r>
              <a:rPr lang="en-US" altLang="zh-CN" sz="2400" b="1" dirty="0" smtClean="0"/>
              <a:t>Instruction Set </a:t>
            </a:r>
            <a:r>
              <a:rPr lang="en-US" altLang="zh-CN" sz="2400" b="1" dirty="0" smtClean="0"/>
              <a:t>Computer</a:t>
            </a:r>
          </a:p>
          <a:p>
            <a:pPr algn="l"/>
            <a:endParaRPr lang="en-US" altLang="zh-CN" sz="2400" b="1" dirty="0" smtClean="0"/>
          </a:p>
          <a:p>
            <a:pPr algn="l"/>
            <a:r>
              <a:rPr lang="zh-CN" altLang="en-US" sz="2400" b="1" dirty="0" smtClean="0"/>
              <a:t>复杂指令集计算机 ：</a:t>
            </a:r>
            <a:r>
              <a:rPr lang="en-US" altLang="zh-CN" sz="2400" b="1" dirty="0" smtClean="0"/>
              <a:t>CISC</a:t>
            </a:r>
          </a:p>
          <a:p>
            <a:pPr algn="l"/>
            <a:r>
              <a:rPr lang="en-US" altLang="zh-CN" sz="2400" b="1" dirty="0" smtClean="0"/>
              <a:t>    Complex Instruction Set Computer</a:t>
            </a:r>
            <a:endParaRPr lang="en-US" altLang="zh-CN" sz="2400" b="1" dirty="0" smtClean="0"/>
          </a:p>
          <a:p>
            <a:pPr algn="l"/>
            <a:r>
              <a:rPr lang="en-US" altLang="zh-CN" sz="2400" b="1" dirty="0" smtClean="0"/>
              <a:t>    </a:t>
            </a:r>
          </a:p>
          <a:p>
            <a:pPr algn="l"/>
            <a:endParaRPr lang="en-US" altLang="zh-CN" sz="2400" b="1" dirty="0" smtClean="0"/>
          </a:p>
          <a:p>
            <a:pPr algn="l"/>
            <a:endParaRPr lang="en-US" altLang="zh-CN" sz="2400" b="1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x86/IA32/x64</a:t>
            </a:r>
          </a:p>
          <a:p>
            <a:pPr algn="l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Intel </a:t>
            </a: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Amd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400" b="1" dirty="0" smtClean="0">
                <a:solidFill>
                  <a:srgbClr val="FF0000"/>
                </a:solidFill>
              </a:rPr>
              <a:t>通用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PC</a:t>
            </a:r>
            <a:endParaRPr lang="zh-CN" altLang="en-US" sz="26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CISC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的区别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600" b="1" dirty="0" smtClean="0"/>
              <a:t>从硬件角度来看</a:t>
            </a:r>
            <a:r>
              <a:rPr lang="en-US" altLang="zh-CN" sz="2600" b="1" dirty="0" smtClean="0"/>
              <a:t>CISC</a:t>
            </a:r>
            <a:r>
              <a:rPr lang="zh-CN" altLang="en-US" sz="2600" b="1" dirty="0" smtClean="0"/>
              <a:t>处理的是不等长指令集，它必须对不等长指令进行分割，因此在执行单一指令的时候需要进行较多的处理工作。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zh-CN" altLang="en-US" sz="2600" b="1" dirty="0" smtClean="0"/>
              <a:t>而</a:t>
            </a:r>
            <a:r>
              <a:rPr lang="en-US" altLang="zh-CN" sz="2600" b="1" dirty="0" smtClean="0"/>
              <a:t>RISC</a:t>
            </a:r>
            <a:r>
              <a:rPr lang="zh-CN" altLang="en-US" sz="2600" b="1" dirty="0" smtClean="0"/>
              <a:t>执行的是等长精简指令集，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在执行指令的时候速度较快且性能稳定。因此在并行处理方面</a:t>
            </a:r>
            <a:r>
              <a:rPr lang="en-US" altLang="zh-CN" sz="2600" b="1" dirty="0" smtClean="0"/>
              <a:t>RISC</a:t>
            </a:r>
            <a:r>
              <a:rPr lang="zh-CN" altLang="en-US" sz="2600" b="1" dirty="0" smtClean="0"/>
              <a:t>明显优于</a:t>
            </a:r>
            <a:r>
              <a:rPr lang="en-US" altLang="zh-CN" sz="2600" b="1" dirty="0" smtClean="0"/>
              <a:t>CISC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RISC</a:t>
            </a:r>
            <a:r>
              <a:rPr lang="zh-CN" altLang="en-US" sz="2600" b="1" dirty="0" smtClean="0"/>
              <a:t>可同时执行多条指令，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zh-CN" altLang="en-US" sz="2600" b="1" dirty="0" smtClean="0"/>
              <a:t>它可将一条指令分割成若干个进程或线程，交由多个处理器同时执行。由于</a:t>
            </a:r>
            <a:r>
              <a:rPr lang="en-US" altLang="zh-CN" sz="2600" b="1" dirty="0" smtClean="0"/>
              <a:t>RISC</a:t>
            </a:r>
            <a:r>
              <a:rPr lang="zh-CN" altLang="en-US" sz="2600" b="1" dirty="0" smtClean="0"/>
              <a:t>执行的是精简指令集，所以它的制造工艺简单且成本低廉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逻辑设计和硬件控制语言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 err="1" smtClean="0"/>
              <a:t>Verilog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：</a:t>
            </a:r>
            <a:endParaRPr lang="en-US" altLang="zh-CN" sz="2600" b="1" dirty="0" smtClean="0"/>
          </a:p>
          <a:p>
            <a:pPr algn="l"/>
            <a:r>
              <a:rPr lang="en-US" altLang="zh-CN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类似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语言，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面向过程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600" b="1" dirty="0" smtClean="0"/>
          </a:p>
          <a:p>
            <a:pPr algn="l"/>
            <a:endParaRPr lang="en-US" altLang="zh-CN" sz="2600" b="1" dirty="0" smtClean="0"/>
          </a:p>
          <a:p>
            <a:pPr algn="l"/>
            <a:r>
              <a:rPr lang="en-US" altLang="zh-CN" sz="2600" b="1" dirty="0" smtClean="0"/>
              <a:t>VHDL</a:t>
            </a:r>
            <a:r>
              <a:rPr lang="zh-CN" altLang="en-US" sz="2600" b="1" dirty="0" smtClean="0"/>
              <a:t>：</a:t>
            </a:r>
            <a:endParaRPr lang="en-US" altLang="zh-CN" sz="2600" b="1" dirty="0" smtClean="0"/>
          </a:p>
          <a:p>
            <a:pPr algn="l"/>
            <a:r>
              <a:rPr lang="en-US" altLang="zh-CN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类似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CPP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，面向对象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26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流水线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600" b="1" dirty="0" smtClean="0"/>
              <a:t>指令的顺序</a:t>
            </a:r>
            <a:r>
              <a:rPr lang="zh-CN" altLang="en-US" sz="2600" b="1" dirty="0" smtClean="0"/>
              <a:t>执行：</a:t>
            </a:r>
            <a:endParaRPr lang="zh-CN" altLang="en-US" sz="2600" b="1" dirty="0" smtClean="0"/>
          </a:p>
          <a:p>
            <a:pPr algn="l"/>
            <a:r>
              <a:rPr lang="en-US" altLang="zh-CN" sz="2000" b="1" dirty="0" smtClean="0"/>
              <a:t>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指，译码，执行，访存，写回，更新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</a:p>
          <a:p>
            <a:pPr algn="l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600" b="1" dirty="0" smtClean="0"/>
              <a:t>流水线执行</a:t>
            </a:r>
          </a:p>
          <a:p>
            <a:pPr algn="l"/>
            <a:endParaRPr lang="zh-CN" altLang="en-US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流水线技术是一种将指令分解为多步，并让不同指令的各步操作重叠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从而实现几条指令并行处理，以加速程序运行过程的技术。指令的每步有各自独立的电路来处理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每完成一步，就进到下一步，而前一步则处理后续指令</a:t>
            </a:r>
          </a:p>
          <a:p>
            <a:pPr algn="l"/>
            <a:endParaRPr lang="zh-CN" altLang="en-US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注意：流水线深度和条数，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ARM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：目前有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个大版本 所谓的</a:t>
            </a:r>
            <a:r>
              <a:rPr lang="en-US" altLang="zh-CN" sz="2600" b="1" dirty="0" smtClean="0"/>
              <a:t>v7 v6 v8 </a:t>
            </a:r>
          </a:p>
          <a:p>
            <a:pPr algn="l"/>
            <a:endParaRPr lang="en-US" altLang="zh-CN" sz="2600" b="1" dirty="0" smtClean="0"/>
          </a:p>
          <a:p>
            <a:pPr algn="l"/>
            <a:r>
              <a:rPr lang="en-US" altLang="zh-CN" sz="2600" b="1" dirty="0" smtClean="0"/>
              <a:t>2: 64bit AArch64</a:t>
            </a:r>
            <a:r>
              <a:rPr lang="zh-CN" altLang="en-US" sz="2600" b="1" dirty="0" smtClean="0"/>
              <a:t>从</a:t>
            </a:r>
            <a:r>
              <a:rPr lang="en-US" altLang="zh-CN" sz="2600" b="1" dirty="0" smtClean="0"/>
              <a:t>v8</a:t>
            </a:r>
            <a:r>
              <a:rPr lang="zh-CN" altLang="en-US" sz="2600" b="1" dirty="0" smtClean="0"/>
              <a:t>版本开始支持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：</a:t>
            </a:r>
            <a:r>
              <a:rPr lang="en-US" altLang="zh-CN" sz="2600" b="1" dirty="0" smtClean="0"/>
              <a:t>ARM</a:t>
            </a:r>
            <a:r>
              <a:rPr lang="zh-CN" altLang="en-US" sz="2600" b="1" dirty="0" smtClean="0"/>
              <a:t>变种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T</a:t>
            </a:r>
            <a:r>
              <a:rPr lang="zh-CN" altLang="en-US" sz="2600" b="1" dirty="0" smtClean="0"/>
              <a:t>变种：所谓的支持</a:t>
            </a:r>
            <a:r>
              <a:rPr lang="en-US" altLang="zh-CN" sz="2600" b="1" dirty="0" smtClean="0"/>
              <a:t>Thumb</a:t>
            </a:r>
            <a:r>
              <a:rPr lang="zh-CN" altLang="en-US" sz="2600" b="1" dirty="0" smtClean="0"/>
              <a:t>指令</a:t>
            </a:r>
            <a:r>
              <a:rPr lang="en-US" altLang="zh-CN" sz="2600" b="1" dirty="0" smtClean="0"/>
              <a:t>v4</a:t>
            </a:r>
            <a:r>
              <a:rPr lang="zh-CN" altLang="en-US" sz="2600" b="1" dirty="0" smtClean="0"/>
              <a:t>开始支持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M</a:t>
            </a:r>
            <a:r>
              <a:rPr lang="zh-CN" altLang="en-US" sz="2600" b="1" dirty="0" smtClean="0"/>
              <a:t>变种：长乘法指令支持</a:t>
            </a:r>
            <a:r>
              <a:rPr lang="en-US" altLang="zh-CN" sz="2600" b="1" dirty="0" smtClean="0"/>
              <a:t>v3</a:t>
            </a:r>
            <a:r>
              <a:rPr lang="zh-CN" altLang="en-US" sz="2600" b="1" dirty="0" smtClean="0"/>
              <a:t>开始支持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E</a:t>
            </a:r>
            <a:r>
              <a:rPr lang="zh-CN" altLang="en-US" sz="2600" b="1" dirty="0" smtClean="0"/>
              <a:t>变种：</a:t>
            </a:r>
            <a:r>
              <a:rPr lang="en-US" altLang="zh-CN" sz="2600" b="1" dirty="0" smtClean="0"/>
              <a:t>DSP</a:t>
            </a:r>
            <a:r>
              <a:rPr lang="zh-CN" altLang="en-US" sz="2600" b="1" dirty="0" smtClean="0"/>
              <a:t>数据高效指令</a:t>
            </a:r>
            <a:r>
              <a:rPr lang="en-US" altLang="zh-CN" sz="2600" b="1" dirty="0" smtClean="0"/>
              <a:t>v5</a:t>
            </a:r>
            <a:r>
              <a:rPr lang="zh-CN" altLang="en-US" sz="2600" b="1" dirty="0" smtClean="0"/>
              <a:t>开始支持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J</a:t>
            </a:r>
            <a:r>
              <a:rPr lang="zh-CN" altLang="en-US" sz="2600" b="1" dirty="0" smtClean="0"/>
              <a:t>变种：硬件层支持</a:t>
            </a:r>
            <a:r>
              <a:rPr lang="en-US" altLang="zh-CN" sz="2600" b="1" dirty="0" smtClean="0"/>
              <a:t>java</a:t>
            </a:r>
            <a:r>
              <a:rPr lang="zh-CN" altLang="en-US" sz="2600" b="1" dirty="0" smtClean="0"/>
              <a:t>虚拟机，特点较纯</a:t>
            </a:r>
            <a:r>
              <a:rPr lang="en-US" altLang="zh-CN" sz="2600" b="1" dirty="0" smtClean="0"/>
              <a:t>java</a:t>
            </a:r>
            <a:r>
              <a:rPr lang="zh-CN" altLang="en-US" sz="2600" b="1" dirty="0" smtClean="0"/>
              <a:t>虚拟机快</a:t>
            </a:r>
            <a:r>
              <a:rPr lang="en-US" altLang="zh-CN" sz="2600" b="1" dirty="0" smtClean="0"/>
              <a:t>80%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v4</a:t>
            </a:r>
            <a:r>
              <a:rPr lang="zh-CN" altLang="en-US" sz="2600" b="1" dirty="0" smtClean="0"/>
              <a:t>开始支持</a:t>
            </a:r>
          </a:p>
          <a:p>
            <a:pPr algn="l"/>
            <a:endParaRPr lang="zh-CN" altLang="en-US" sz="2600" b="1" dirty="0" smtClean="0"/>
          </a:p>
          <a:p>
            <a:pPr algn="l"/>
            <a:r>
              <a:rPr lang="en-US" altLang="zh-CN" sz="2600" b="1" dirty="0" smtClean="0"/>
              <a:t>S</a:t>
            </a:r>
            <a:r>
              <a:rPr lang="zh-CN" altLang="en-US" sz="2600" b="1" dirty="0" smtClean="0"/>
              <a:t>变种：集成多媒体加速单元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命名特点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变种中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v4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版本模式支持，故命名不在把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列出来</a:t>
            </a:r>
          </a:p>
          <a:p>
            <a:pPr algn="l"/>
            <a:endParaRPr lang="zh-CN" altLang="en-US" sz="49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4900" b="1" dirty="0" smtClean="0">
                <a:solidFill>
                  <a:srgbClr val="FF0000"/>
                </a:solidFill>
              </a:rPr>
              <a:t>用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字母排斥支持某种功能：比如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ARMv4xM</a:t>
            </a: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4900" b="1" dirty="0" smtClean="0">
                <a:solidFill>
                  <a:srgbClr val="FF0000"/>
                </a:solidFill>
              </a:rPr>
              <a:t>基本命令和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版本对于关系：</a:t>
            </a:r>
          </a:p>
          <a:p>
            <a:pPr algn="l"/>
            <a:endParaRPr lang="zh-CN" altLang="en-US" sz="49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ARM3        v2</a:t>
            </a: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ARM5        v3</a:t>
            </a: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ARM7        v4 (</a:t>
            </a:r>
            <a:r>
              <a:rPr lang="zh-CN" altLang="en-US" sz="4900" b="1" dirty="0" smtClean="0">
                <a:solidFill>
                  <a:srgbClr val="FF0000"/>
                </a:solidFill>
              </a:rPr>
              <a:t>没有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MMU)</a:t>
            </a: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ARM9        v5</a:t>
            </a:r>
          </a:p>
          <a:p>
            <a:pPr algn="l"/>
            <a:endParaRPr lang="en-US" altLang="zh-CN" sz="49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4900" b="1" dirty="0" smtClean="0">
                <a:solidFill>
                  <a:srgbClr val="FF0000"/>
                </a:solidFill>
              </a:rPr>
              <a:t>ARM11       v6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命名特点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ARM-Cortex  v7/v8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Cortex-A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、移动领域的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，面向尖端的基于虚拟内存的操作系统和用户应用</a:t>
            </a:r>
          </a:p>
          <a:p>
            <a:pPr algn="l"/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Cortex-R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、针对实时系统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比如</a:t>
            </a:r>
            <a:r>
              <a:rPr lang="en-US" altLang="zh-CN" sz="5000" b="1" dirty="0" err="1" smtClean="0">
                <a:solidFill>
                  <a:srgbClr val="FF0000"/>
                </a:solidFill>
              </a:rPr>
              <a:t>vxworks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r-</a:t>
            </a:r>
            <a:r>
              <a:rPr lang="en-US" altLang="zh-CN" sz="5000" b="1" dirty="0" err="1" smtClean="0">
                <a:solidFill>
                  <a:srgbClr val="FF0000"/>
                </a:solidFill>
              </a:rPr>
              <a:t>linux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军工方向</a:t>
            </a:r>
          </a:p>
          <a:p>
            <a:pPr algn="l"/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Cortex-M 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微控领域</a:t>
            </a:r>
          </a:p>
          <a:p>
            <a:pPr algn="l"/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v7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典型：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Cortex-A7/A8/A9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v8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典型：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Cortex-A15/A53/A57/A72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处理器模式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用户模式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(User):ARM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处理器正常的程序执行状态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快速中断模式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(FIQ):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用于高速数据传输或通道处理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外部中断模式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(IRQ):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用于通用的中断处理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管理模式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(Supervisor):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操作系统使用的保护模式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数据访问终止模式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(Abort):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当数据或指令预取终止时进入该模式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可用于虚拟存储及存储保护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系统模式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(System):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运行具有特权的操作系统任务</a:t>
            </a:r>
          </a:p>
          <a:p>
            <a:pPr algn="l">
              <a:buFont typeface="Arial" pitchFamily="34" charset="0"/>
              <a:buChar char="•"/>
            </a:pP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5000" b="1" dirty="0" smtClean="0">
                <a:solidFill>
                  <a:srgbClr val="FF0000"/>
                </a:solidFill>
              </a:rPr>
              <a:t>未定义指令中止模式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5000" b="1" dirty="0" err="1" smtClean="0">
                <a:solidFill>
                  <a:srgbClr val="FF0000"/>
                </a:solidFill>
              </a:rPr>
              <a:t>Undifined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):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当未定义的指令执行时进入该模式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可用于支持硬件协处理器的软件仿真</a:t>
            </a:r>
            <a:endParaRPr lang="en-US" altLang="zh-CN" sz="5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37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个寄存器：大体名称有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18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R0-R7   8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R8-R12   5*2 = 10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  快中断一个，其他模式共用一个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R13-R14  6*2 = 12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    用户模式和系统模式共用一个， 其他模式各自一个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R13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）堆栈指针，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R14 LR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指针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R15 PC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一个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CPSP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一个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current program status register</a:t>
            </a:r>
          </a:p>
          <a:p>
            <a:pPr algn="l"/>
            <a:endParaRPr lang="en-US" altLang="zh-CN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SPSR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用户模式和系统模式没有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SPSR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 其他模式各自一个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个，退出这些模式时，用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SPSR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还原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CPSR</a:t>
            </a:r>
          </a:p>
          <a:p>
            <a:pPr algn="l"/>
            <a:endParaRPr lang="en-US" altLang="zh-CN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saved program status register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</a:p>
          <a:p>
            <a:pPr algn="l"/>
            <a:endParaRPr lang="zh-CN" altLang="pl-PL" sz="2800" b="1" dirty="0" smtClean="0">
              <a:solidFill>
                <a:srgbClr val="FF0000"/>
              </a:solidFill>
            </a:endParaRPr>
          </a:p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31 30 29 28 27 26       7 6 5 4  3  2  1  0</a:t>
            </a:r>
          </a:p>
          <a:p>
            <a:pPr algn="l"/>
            <a:endParaRPr lang="pl-PL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N  Z  C  V  Q  DNM(RAZ) I F T M4 M3 M2 M1 M0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alpha----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DEC  </a:t>
            </a:r>
          </a:p>
          <a:p>
            <a:pPr algn="l"/>
            <a:r>
              <a:rPr lang="en-US" altLang="zh-CN" sz="2400" b="1" dirty="0" smtClean="0"/>
              <a:t>RISC </a:t>
            </a:r>
            <a:r>
              <a:rPr lang="en-US" altLang="zh-CN" sz="2400" b="1" dirty="0" smtClean="0"/>
              <a:t>3-D</a:t>
            </a:r>
            <a:r>
              <a:rPr lang="zh-CN" altLang="en-US" sz="2400" b="1" dirty="0" smtClean="0"/>
              <a:t>图象处理和计算机辅助设计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指令预测能力强和很高的存储系统带宽</a:t>
            </a:r>
          </a:p>
          <a:p>
            <a:pPr algn="l"/>
            <a:endParaRPr lang="zh-CN" altLang="en-US" sz="2400" b="1" dirty="0" smtClean="0"/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arc ---- Synopsys RISC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主要用于微控领域：固态硬盘、联网设备、汽车控制器，工业微控制器，也有一些高端用于图像处理</a:t>
            </a:r>
            <a:endParaRPr lang="en-US" altLang="zh-CN" sz="2400" b="1" dirty="0" smtClean="0"/>
          </a:p>
          <a:p>
            <a:pPr algn="l"/>
            <a:endParaRPr lang="en-US" altLang="zh-CN" sz="2400" b="1" dirty="0" smtClean="0"/>
          </a:p>
          <a:p>
            <a:pPr algn="l"/>
            <a:endParaRPr lang="en-US" altLang="zh-CN" sz="2400" b="1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altLang="zh-CN" sz="2800" b="1" dirty="0" smtClean="0">
                <a:solidFill>
                  <a:srgbClr val="FF0000"/>
                </a:solidFill>
              </a:rPr>
              <a:t>N——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本位设置成当前指令运算结果的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bit[31]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的值。当两个表示的有符号整数运算时，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n=1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表示运算结果为负数，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n=0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表示结果为正数或零。</a:t>
            </a:r>
          </a:p>
          <a:p>
            <a:pPr algn="l"/>
            <a:endParaRPr lang="zh-CN" altLang="en-US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rgbClr val="FF0000"/>
                </a:solidFill>
              </a:rPr>
              <a:t>z——z=1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表示运算的结果为零；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z=0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表示运算的结果不为零。对于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CMP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Z=1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表示进行比较的两个数大小相等。</a:t>
            </a:r>
            <a:endParaRPr lang="zh-CN" altLang="pl-PL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C——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下面分四种情况讨论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的设置方法：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在加法指令中（包括比较指令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CMN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），当结果产生了进位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则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C=1,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表示无符号运算发生溢出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(overflow)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；其他情况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C=0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在减法指令中（包括比较指令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CMP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），当运算中发生借位，则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C=0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，表示无符号运算数发生进位；其他情况下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C=1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对于包含移位操作的非加减运算指令，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中包含最后一次溢出的位的数值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对于其他非加减运算指令，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位的值通常不受影响</a:t>
            </a:r>
            <a:endParaRPr lang="zh-CN" altLang="pl-PL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V——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对于加减运算指令，当操作数和运算结果为二进制的补码表示的带符号数时，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V=1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表示符号位溢出；通常其他指令不影响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</a:t>
            </a:r>
            <a:endParaRPr lang="zh-CN" altLang="pl-PL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***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标识位***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ARM V5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系列处理器中，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CPSR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bit[27]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称为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标识位，主要用于指示增强的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dsp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指令是否发生了溢出。同样的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spsr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bit[27]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位也称为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标识位，用于在异常中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断发生时保存和恢复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CPSR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中的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标识位。</a:t>
            </a: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ARM V5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以前的版本及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ARM V5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的非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系列的处理器中，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Q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标识位没有被定义。</a:t>
            </a:r>
            <a:endParaRPr lang="zh-CN" altLang="pl-PL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1214422"/>
            <a:ext cx="7929618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***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CPSR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中的控制位***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**中断禁止位：当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时禁止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IRQ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中断，当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时禁止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中断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控制位用于控制指令执行的状态，即说明本指令是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指令还是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Thumb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指令。对于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 V4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以更高版本的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系列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处理器，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控制位含义如下：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Thumb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对于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 V5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以及更高版本的非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系列处理器，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控制位的含义如下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表示强制下一条执行的指令产生未定指令中断</a:t>
            </a:r>
            <a:endParaRPr lang="zh-CN" altLang="pl-PL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1214422"/>
            <a:ext cx="7929618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***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CPSR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中的控制位***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**中断禁止位：当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时禁止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IRQ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中断，当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时禁止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中断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控制位用于控制指令执行的状态，即说明本指令是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指令还是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Thumb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指令。对于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 V4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以更高版本的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系列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处理器，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控制位含义如下：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Thumb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对于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 V5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以及更高版本的非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系列处理器，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控制位的含义如下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表示执行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指令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 smtClean="0">
                <a:solidFill>
                  <a:srgbClr val="FF0000"/>
                </a:solidFill>
              </a:rPr>
              <a:t>T=1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表示强制下一条执行的指令产生未定指令中断</a:t>
            </a:r>
            <a:endParaRPr lang="zh-CN" altLang="pl-PL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寄存器：</a:t>
            </a:r>
            <a:r>
              <a:rPr lang="en-US" altLang="zh-CN" sz="2400" dirty="0" smtClean="0"/>
              <a:t>32BIT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1214422"/>
            <a:ext cx="7929618" cy="5072098"/>
          </a:xfrm>
        </p:spPr>
        <p:txBody>
          <a:bodyPr>
            <a:noAutofit/>
          </a:bodyPr>
          <a:lstStyle/>
          <a:p>
            <a:pPr algn="l"/>
            <a:r>
              <a:rPr lang="pl-PL" altLang="zh-CN" sz="2800" b="1" dirty="0" smtClean="0">
                <a:solidFill>
                  <a:srgbClr val="FF0000"/>
                </a:solidFill>
              </a:rPr>
              <a:t>SPSR</a:t>
            </a:r>
            <a:r>
              <a:rPr lang="zh-CN" altLang="pl-PL" sz="2800" b="1" dirty="0" smtClean="0">
                <a:solidFill>
                  <a:srgbClr val="FF0000"/>
                </a:solidFill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***M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控制位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***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控制位控制处理器模式，具体含义如下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：</a:t>
            </a:r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M[4:0]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处理器模式 可访问的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寄存器</a:t>
            </a:r>
            <a:endParaRPr lang="zh-CN" alt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ob10000 user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pc,r14~r0,CPSR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0b10001 FIQ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PC,R14_FIQ-R8_FIQ,R7~R0,CPSR,SPSR_FIQ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0b10010 IRQ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PC,R14_IRQ-R13_IRQ,R12~R0,CPSR,SPSR_IRQ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0B10011 SUPERVISOR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PC,R14_SVC-R13_SVC,R12~R0,CPSR,SPSR_SVC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0b10111 ABORT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PC,R14_ABT-R13_ABT,R12~R0,CPSR,SPSR_ABT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0b11011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UNDEFINEED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PC,R14_UND-R8_UND,R12~R0,CPSR,SPSR_UND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0b11111 SYSTEM PC,R14-R0,CPSR(ARM V4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以及更高版本）</a:t>
            </a:r>
            <a:endParaRPr lang="zh-CN" altLang="pl-PL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处理器模式</a:t>
            </a:r>
            <a:r>
              <a:rPr lang="en-US" altLang="zh-CN" sz="2400" dirty="0" smtClean="0"/>
              <a:t>64bit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User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FIQ 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IRQ 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Supervisor 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Monitor Secure EL3 If EL3 implemented and using AArch32 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Abort </a:t>
            </a:r>
            <a:r>
              <a:rPr lang="en-US" altLang="zh-CN" sz="5000" b="1" dirty="0" err="1" smtClean="0">
                <a:solidFill>
                  <a:srgbClr val="FF0000"/>
                </a:solidFill>
              </a:rPr>
              <a:t>abc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 10111 Non-secure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err="1" smtClean="0">
                <a:solidFill>
                  <a:srgbClr val="FF0000"/>
                </a:solidFill>
              </a:rPr>
              <a:t>Hyp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   Non-secure EL2 If EL2 implemented and using AArch32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Undefined und 11011 Non-secure</a:t>
            </a: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System</a:t>
            </a:r>
            <a:endParaRPr lang="en-US" altLang="zh-CN" sz="5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85725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ARM</a:t>
            </a:r>
            <a:r>
              <a:rPr lang="zh-CN" altLang="en-US" sz="2400" dirty="0" smtClean="0"/>
              <a:t>寄存器</a:t>
            </a:r>
            <a:r>
              <a:rPr lang="en-US" altLang="zh-CN" sz="2400" dirty="0" smtClean="0"/>
              <a:t>64bit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072098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31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个通用寄存器：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x0-x30  64bit   x30 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LR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5000" b="1" dirty="0" smtClean="0">
                <a:solidFill>
                  <a:srgbClr val="FF0000"/>
                </a:solidFill>
              </a:rPr>
              <a:t>一个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PC  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64bit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5000" b="1" dirty="0" smtClean="0">
                <a:solidFill>
                  <a:srgbClr val="FF0000"/>
                </a:solidFill>
              </a:rPr>
              <a:t>一个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SP   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64bit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5000" b="1" dirty="0" smtClean="0">
                <a:solidFill>
                  <a:srgbClr val="FF0000"/>
                </a:solidFill>
              </a:rPr>
              <a:t>一个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ELRs   64bit  exception link registers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FPCR, Controls floating-point behavior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FPSR: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　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Provides floating-point system status 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information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5000" b="1" dirty="0" err="1" smtClean="0">
                <a:solidFill>
                  <a:srgbClr val="FF0000"/>
                </a:solidFill>
              </a:rPr>
              <a:t>Pstate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32bit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下的</a:t>
            </a:r>
            <a:r>
              <a:rPr lang="en-US" altLang="zh-CN" sz="5000" b="1" dirty="0" smtClean="0">
                <a:solidFill>
                  <a:srgbClr val="FF0000"/>
                </a:solidFill>
              </a:rPr>
              <a:t>CPSR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类似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SPSRs</a:t>
            </a:r>
            <a:r>
              <a:rPr lang="zh-CN" altLang="en-US" sz="5000" b="1" dirty="0" smtClean="0">
                <a:solidFill>
                  <a:srgbClr val="FF0000"/>
                </a:solidFill>
              </a:rPr>
              <a:t>　多个，用户还原</a:t>
            </a:r>
            <a:r>
              <a:rPr lang="en-US" altLang="zh-CN" sz="5000" b="1" dirty="0" err="1" smtClean="0">
                <a:solidFill>
                  <a:srgbClr val="FF0000"/>
                </a:solidFill>
              </a:rPr>
              <a:t>pstate</a:t>
            </a:r>
            <a:endParaRPr lang="en-US" altLang="zh-CN" sz="5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5000" b="1" dirty="0" smtClean="0">
                <a:solidFill>
                  <a:srgbClr val="FF0000"/>
                </a:solidFill>
              </a:rPr>
              <a:t>还有很多调试的寄存器：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Cache ID registers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Debug registers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Performance Monitors registers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Thread ID registers</a:t>
            </a:r>
          </a:p>
          <a:p>
            <a:pPr algn="l"/>
            <a:r>
              <a:rPr lang="en-US" altLang="zh-CN" sz="5000" b="1" dirty="0" smtClean="0">
                <a:solidFill>
                  <a:srgbClr val="FF0000"/>
                </a:solidFill>
              </a:rPr>
              <a:t>Timer registers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arm/arm64 --- arm [Advanced RISC Machines]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zh-CN" altLang="en-US" sz="2400" b="1" dirty="0" smtClean="0"/>
              <a:t>消费电子，通用嵌入式设备，服务器等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avr32 ---ATMEL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/>
              <a:t>RISC</a:t>
            </a:r>
            <a:r>
              <a:rPr lang="zh-CN" altLang="en-US" sz="2400" b="1" dirty="0" smtClean="0"/>
              <a:t>精简指令集的高速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位单片机 ， 替代</a:t>
            </a:r>
            <a:r>
              <a:rPr lang="en-US" altLang="zh-CN" sz="2400" b="1" dirty="0" smtClean="0"/>
              <a:t>51 [Intel 8031] </a:t>
            </a:r>
            <a:r>
              <a:rPr lang="zh-CN" altLang="en-US" sz="2400" b="1" dirty="0" smtClean="0"/>
              <a:t>单片机；</a:t>
            </a:r>
            <a:endParaRPr lang="en-US" altLang="zh-CN" sz="2400" b="1" dirty="0" smtClean="0"/>
          </a:p>
          <a:p>
            <a:pPr algn="l"/>
            <a:endParaRPr lang="en-US" altLang="zh-CN" sz="2400" b="1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Blackfin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---ADI/Intel 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/>
              <a:t>嵌入式音频、视频和通信应用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c[num]x---TI </a:t>
            </a:r>
          </a:p>
          <a:p>
            <a:pPr algn="l"/>
            <a:r>
              <a:rPr lang="en-US" altLang="zh-CN" sz="2400" b="1" dirty="0" smtClean="0"/>
              <a:t>DSP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音频，无限通信，国防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cris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– Axis </a:t>
            </a:r>
          </a:p>
          <a:p>
            <a:pPr algn="l"/>
            <a:r>
              <a:rPr lang="zh-CN" altLang="en-US" sz="2400" b="1" dirty="0" smtClean="0"/>
              <a:t>网络</a:t>
            </a:r>
            <a:endParaRPr lang="en-US" altLang="zh-CN" sz="2400" b="1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frv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富士通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400" b="1" dirty="0" smtClean="0"/>
              <a:t>数码刻录机、数码相机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h8300--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萨科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汽车电子、家用电器、医疗器械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hexagon--Qualcomm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DSP </a:t>
            </a:r>
          </a:p>
          <a:p>
            <a:pPr algn="l"/>
            <a:r>
              <a:rPr lang="en-US" altLang="zh-CN" sz="2400" b="1" dirty="0" smtClean="0"/>
              <a:t>modem GPS </a:t>
            </a:r>
            <a:r>
              <a:rPr lang="en-US" altLang="zh-CN" sz="2400" b="1" dirty="0" err="1" smtClean="0"/>
              <a:t>wifi</a:t>
            </a:r>
            <a:r>
              <a:rPr lang="en-US" altLang="zh-CN" sz="2400" b="1" dirty="0" smtClean="0"/>
              <a:t> BT VEDIO media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ia64 ---Intel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服务器 </a:t>
            </a:r>
            <a:r>
              <a:rPr lang="en-US" altLang="zh-CN" sz="2400" b="1" dirty="0" smtClean="0"/>
              <a:t>100 </a:t>
            </a:r>
            <a:r>
              <a:rPr lang="zh-CN" altLang="en-US" sz="2400" b="1" dirty="0" smtClean="0"/>
              <a:t>万</a:t>
            </a:r>
            <a:r>
              <a:rPr lang="en-US" altLang="zh-CN" sz="2400" b="1" dirty="0" smtClean="0"/>
              <a:t>TB </a:t>
            </a:r>
            <a:r>
              <a:rPr lang="zh-CN" altLang="en-US" sz="2400" b="1" dirty="0" smtClean="0"/>
              <a:t>的地址空间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超大规模的数据库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m32r--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萨科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b="1" dirty="0" smtClean="0"/>
              <a:t>车载系统、数字</a:t>
            </a:r>
            <a:r>
              <a:rPr lang="en-US" altLang="zh-CN" sz="2400" b="1" dirty="0" smtClean="0"/>
              <a:t>AV </a:t>
            </a:r>
            <a:r>
              <a:rPr lang="zh-CN" altLang="en-US" sz="2400" b="1" dirty="0" smtClean="0"/>
              <a:t>设备、数字成像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m68k --Motorola </a:t>
            </a:r>
          </a:p>
          <a:p>
            <a:pPr algn="l"/>
            <a:r>
              <a:rPr lang="zh-CN" altLang="en-US" sz="2400" b="1" dirty="0" smtClean="0"/>
              <a:t>工业自动化设备、控制设备、医疗仪器系统、安全系统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microblaze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--- Xilinx/FPGA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网络、电信、数据通信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mips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斯坦福大学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/>
              <a:t>网络，图像，服务器，通用</a:t>
            </a:r>
            <a:r>
              <a:rPr lang="en-US" altLang="zh-CN" sz="2400" b="1" dirty="0" smtClean="0"/>
              <a:t>PC</a:t>
            </a:r>
          </a:p>
          <a:p>
            <a:pPr algn="l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mn10300 --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松下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/>
              <a:t>多媒体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nios2--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Altera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/FPGA 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工业控制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openrisc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OpenCores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/>
              <a:t>特点开源：爱好者，大量免费的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核，有用于多媒体处理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parisc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--HP 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/>
              <a:t>用于</a:t>
            </a:r>
            <a:r>
              <a:rPr lang="en-US" altLang="zh-CN" sz="2400" b="1" dirty="0" smtClean="0"/>
              <a:t>HP</a:t>
            </a:r>
            <a:r>
              <a:rPr lang="zh-CN" altLang="en-US" sz="2400" b="1" dirty="0" smtClean="0"/>
              <a:t>自家服务器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42862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sh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--Hitachi/ST Microelectronics </a:t>
            </a:r>
          </a:p>
          <a:p>
            <a:pPr algn="l"/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已经开源了， 多媒体</a:t>
            </a:r>
            <a:endParaRPr lang="en-US" altLang="zh-CN" sz="2600" b="1" dirty="0" smtClean="0"/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sparc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--SUN/TI </a:t>
            </a: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服务器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tile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–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Tilera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600" b="1" dirty="0" smtClean="0"/>
              <a:t>未商业化，特点，及其省电</a:t>
            </a:r>
          </a:p>
          <a:p>
            <a:pPr algn="l"/>
            <a:endParaRPr lang="zh-CN" altLang="en-US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b="1" dirty="0" err="1" smtClean="0">
                <a:solidFill>
                  <a:srgbClr val="FF0000"/>
                </a:solidFill>
              </a:rPr>
              <a:t>xtensa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--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Xtensa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用于研究，有标准的课扩展</a:t>
            </a:r>
            <a:r>
              <a:rPr lang="en-US" altLang="zh-CN" sz="2600" b="1" dirty="0" smtClean="0"/>
              <a:t>IP</a:t>
            </a:r>
            <a:r>
              <a:rPr lang="zh-CN" altLang="en-US" sz="2600" b="1" dirty="0" smtClean="0"/>
              <a:t>结构，可以随意组装</a:t>
            </a:r>
            <a:r>
              <a:rPr lang="en-US" altLang="zh-CN" sz="2600" b="1" dirty="0" smtClean="0"/>
              <a:t>IP</a:t>
            </a:r>
            <a:r>
              <a:rPr lang="zh-CN" altLang="en-US" sz="2600" b="1" dirty="0" smtClean="0"/>
              <a:t>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1614</Words>
  <PresentationFormat>全屏显示(4:3)</PresentationFormat>
  <Paragraphs>318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几个缩写</vt:lpstr>
      <vt:lpstr>RISC阵营</vt:lpstr>
      <vt:lpstr>RISC阵营</vt:lpstr>
      <vt:lpstr>RISC阵营</vt:lpstr>
      <vt:lpstr>RISC阵营</vt:lpstr>
      <vt:lpstr>RISC阵营</vt:lpstr>
      <vt:lpstr>RISC阵营</vt:lpstr>
      <vt:lpstr>RISC阵营</vt:lpstr>
      <vt:lpstr>RISC阵营</vt:lpstr>
      <vt:lpstr>CISC阵营</vt:lpstr>
      <vt:lpstr>CISC与RISC的区别　</vt:lpstr>
      <vt:lpstr>逻辑设计和硬件控制语言</vt:lpstr>
      <vt:lpstr>流水线</vt:lpstr>
      <vt:lpstr>ARM 版本</vt:lpstr>
      <vt:lpstr>ARM命名特点</vt:lpstr>
      <vt:lpstr>ARM命名特点</vt:lpstr>
      <vt:lpstr>ARM处理器模式32bit</vt:lpstr>
      <vt:lpstr>ARM寄存器：32BIT</vt:lpstr>
      <vt:lpstr>ARM寄存器：32BIT</vt:lpstr>
      <vt:lpstr>ARM寄存器：32BIT</vt:lpstr>
      <vt:lpstr>ARM寄存器：32BIT</vt:lpstr>
      <vt:lpstr>ARM寄存器：32BIT</vt:lpstr>
      <vt:lpstr>ARM寄存器：32BIT</vt:lpstr>
      <vt:lpstr>ARM寄存器：32BIT</vt:lpstr>
      <vt:lpstr>ARM寄存器：32BIT</vt:lpstr>
      <vt:lpstr>ARM寄存器：32BIT</vt:lpstr>
      <vt:lpstr>ARM处理器模式64bit</vt:lpstr>
      <vt:lpstr>ARM寄存器64bit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几个缩写</dc:title>
  <dc:creator>haolongzhang</dc:creator>
  <cp:lastModifiedBy>haolongzhang</cp:lastModifiedBy>
  <cp:revision>21</cp:revision>
  <dcterms:created xsi:type="dcterms:W3CDTF">2016-02-29T02:05:33Z</dcterms:created>
  <dcterms:modified xsi:type="dcterms:W3CDTF">2016-02-29T03:11:31Z</dcterms:modified>
</cp:coreProperties>
</file>