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数据类型之　字典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类似键值对</a:t>
            </a:r>
            <a:r>
              <a:rPr lang="en-US" sz="3200">
                <a:latin typeface="Arial"/>
              </a:rPr>
              <a:t>key-val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根据键来索引值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建不可变：数字，字符串，元祖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无顺序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添加执行</a:t>
            </a:r>
            <a:endParaRPr/>
          </a:p>
        </p:txBody>
      </p:sp>
      <p:sp>
        <p:nvSpPr>
          <p:cNvPr id="55" name="TextShape 2"/>
          <p:cNvSpPr txBox="1"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几个</a:t>
            </a:r>
            <a:r>
              <a:rPr lang="en-US" sz="3200">
                <a:latin typeface="Arial"/>
              </a:rPr>
              <a:t>eg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</a:t>
            </a:r>
            <a:r>
              <a:rPr lang="en-US" sz="3200">
                <a:latin typeface="Arial"/>
              </a:rPr>
              <a:t>　容器／成员判断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sys_list = ['shilin', 'bob', 'wenhao']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'shilin' in sys_list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添加执行</a:t>
            </a:r>
            <a:endParaRPr/>
          </a:p>
        </p:txBody>
      </p:sp>
      <p:sp>
        <p:nvSpPr>
          <p:cNvPr id="57" name="TextShape 2"/>
          <p:cNvSpPr txBox="1"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for</a:t>
            </a:r>
            <a:r>
              <a:rPr lang="en-US" sz="3200">
                <a:latin typeface="Arial"/>
              </a:rPr>
              <a:t>循环高级用法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test_dict = {1: 5, 'bob': 'man', 'team':'sys' }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for key in test_dict: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print 'key=', key , 'val=', test_dict[key]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199080"/>
            <a:ext cx="9071640" cy="146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其他</a:t>
            </a:r>
            <a:r>
              <a:rPr lang="en-US" sz="4400">
                <a:latin typeface="Arial"/>
              </a:rPr>
              <a:t>
</a:t>
            </a:r>
            <a:endParaRPr/>
          </a:p>
        </p:txBody>
      </p:sp>
      <p:sp>
        <p:nvSpPr>
          <p:cNvPr id="59" name="TextShape 2"/>
          <p:cNvSpPr txBox="1"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break/continue </a:t>
            </a:r>
            <a:r>
              <a:rPr lang="en-US" sz="3200">
                <a:latin typeface="Arial"/>
              </a:rPr>
              <a:t>和其他语言一样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没有</a:t>
            </a:r>
            <a:r>
              <a:rPr lang="en-US" sz="3200">
                <a:latin typeface="Arial"/>
              </a:rPr>
              <a:t>do-while </a:t>
            </a:r>
            <a:r>
              <a:rPr lang="en-US" sz="3200">
                <a:latin typeface="Arial"/>
              </a:rPr>
              <a:t>语法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函数</a:t>
            </a:r>
            <a:endParaRPr/>
          </a:p>
        </p:txBody>
      </p:sp>
      <p:sp>
        <p:nvSpPr>
          <p:cNvPr id="61" name="TextShape 2"/>
          <p:cNvSpPr txBox="1"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定义：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def fuc_name(param):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语句快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…</a:t>
            </a:r>
            <a:r>
              <a:rPr lang="en-US" sz="2800">
                <a:latin typeface="Arial"/>
              </a:rPr>
              <a:t>....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通用创建方式</a:t>
            </a:r>
            <a:endParaRPr/>
          </a:p>
        </p:txBody>
      </p:sp>
      <p:sp>
        <p:nvSpPr>
          <p:cNvPr id="39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｛｝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sys_name = {“rg”: 182, 'sl': 159, 'wh': 187}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dict()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bob_info = dict(name='bobo', age = 28, sex='man')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字典基本操作</a:t>
            </a:r>
            <a:endParaRPr/>
          </a:p>
        </p:txBody>
      </p:sp>
      <p:sp>
        <p:nvSpPr>
          <p:cNvPr id="41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len(d) </a:t>
            </a:r>
            <a:r>
              <a:rPr lang="en-US" sz="3200">
                <a:latin typeface="Arial"/>
              </a:rPr>
              <a:t>返回键的数量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d[k] </a:t>
            </a:r>
            <a:r>
              <a:rPr lang="en-US" sz="3200">
                <a:latin typeface="Arial"/>
              </a:rPr>
              <a:t>返回关联到键</a:t>
            </a:r>
            <a:r>
              <a:rPr lang="en-US" sz="3200">
                <a:latin typeface="Arial"/>
              </a:rPr>
              <a:t>k</a:t>
            </a:r>
            <a:r>
              <a:rPr lang="en-US" sz="3200">
                <a:latin typeface="Arial"/>
              </a:rPr>
              <a:t>上的值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d[k] = v </a:t>
            </a:r>
            <a:r>
              <a:rPr lang="en-US" sz="3200">
                <a:latin typeface="Arial"/>
              </a:rPr>
              <a:t>将</a:t>
            </a:r>
            <a:r>
              <a:rPr lang="en-US" sz="3200">
                <a:latin typeface="Arial"/>
              </a:rPr>
              <a:t>v</a:t>
            </a:r>
            <a:r>
              <a:rPr lang="en-US" sz="3200">
                <a:latin typeface="Arial"/>
              </a:rPr>
              <a:t>关联到</a:t>
            </a:r>
            <a:r>
              <a:rPr lang="en-US" sz="3200">
                <a:latin typeface="Arial"/>
              </a:rPr>
              <a:t>k</a:t>
            </a:r>
            <a:r>
              <a:rPr lang="en-US" sz="3200">
                <a:latin typeface="Arial"/>
              </a:rPr>
              <a:t>上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del d[k] </a:t>
            </a:r>
            <a:r>
              <a:rPr lang="en-US" sz="3200">
                <a:latin typeface="Arial"/>
              </a:rPr>
              <a:t>删除键为</a:t>
            </a:r>
            <a:r>
              <a:rPr lang="en-US" sz="3200">
                <a:latin typeface="Arial"/>
              </a:rPr>
              <a:t>k</a:t>
            </a:r>
            <a:r>
              <a:rPr lang="en-US" sz="3200">
                <a:latin typeface="Arial"/>
              </a:rPr>
              <a:t>的键值对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k in d </a:t>
            </a:r>
            <a:r>
              <a:rPr lang="en-US" sz="3200">
                <a:latin typeface="Arial"/>
              </a:rPr>
              <a:t>判断</a:t>
            </a:r>
            <a:r>
              <a:rPr lang="en-US" sz="3200">
                <a:latin typeface="Arial"/>
              </a:rPr>
              <a:t>k</a:t>
            </a:r>
            <a:r>
              <a:rPr lang="en-US" sz="3200">
                <a:latin typeface="Arial"/>
              </a:rPr>
              <a:t>是不是</a:t>
            </a:r>
            <a:r>
              <a:rPr lang="en-US" sz="3200">
                <a:latin typeface="Arial"/>
              </a:rPr>
              <a:t>d</a:t>
            </a:r>
            <a:r>
              <a:rPr lang="en-US" sz="3200">
                <a:latin typeface="Arial"/>
              </a:rPr>
              <a:t>中的一个键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字典方法</a:t>
            </a:r>
            <a:r>
              <a:rPr lang="en-US" sz="4400">
                <a:latin typeface="Arial"/>
              </a:rPr>
              <a:t>(</a:t>
            </a:r>
            <a:r>
              <a:rPr lang="en-US" sz="4400">
                <a:latin typeface="Arial"/>
              </a:rPr>
              <a:t>一</a:t>
            </a:r>
            <a:r>
              <a:rPr lang="en-US" sz="4400">
                <a:latin typeface="Arial"/>
              </a:rPr>
              <a:t>)</a:t>
            </a:r>
            <a:endParaRPr/>
          </a:p>
        </p:txBody>
      </p:sp>
      <p:sp>
        <p:nvSpPr>
          <p:cNvPr id="43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clear</a:t>
            </a:r>
            <a:r>
              <a:rPr lang="en-US" sz="3200">
                <a:latin typeface="Arial"/>
              </a:rPr>
              <a:t>清除字典中所有的项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copy </a:t>
            </a:r>
            <a:r>
              <a:rPr lang="en-US" sz="3200">
                <a:latin typeface="Arial"/>
              </a:rPr>
              <a:t>浅复制（副本替换时，原始字典不受影响，副本修改某个值的时候，原始字典受影响）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deepcopy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fromkeys</a:t>
            </a:r>
            <a:r>
              <a:rPr lang="en-US" sz="3200">
                <a:latin typeface="Arial"/>
              </a:rPr>
              <a:t>增加新的键，默认值</a:t>
            </a:r>
            <a:r>
              <a:rPr lang="en-US" sz="3200">
                <a:latin typeface="Arial"/>
              </a:rPr>
              <a:t>None,</a:t>
            </a:r>
            <a:r>
              <a:rPr lang="en-US" sz="3200">
                <a:latin typeface="Arial"/>
              </a:rPr>
              <a:t>也可以用第二个参数指定默认值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get m</a:t>
            </a:r>
            <a:r>
              <a:rPr lang="en-US" sz="3200">
                <a:latin typeface="Arial"/>
              </a:rPr>
              <a:t>宽松的字典访问方法，没有相应的键时，不会</a:t>
            </a:r>
            <a:r>
              <a:rPr lang="en-US" sz="3200">
                <a:latin typeface="Arial"/>
              </a:rPr>
              <a:t>crash</a:t>
            </a:r>
            <a:r>
              <a:rPr lang="en-US" sz="3200">
                <a:latin typeface="Arial"/>
              </a:rPr>
              <a:t>，而是返回</a:t>
            </a:r>
            <a:r>
              <a:rPr lang="en-US" sz="3200">
                <a:latin typeface="Arial"/>
              </a:rPr>
              <a:t>None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字典方法</a:t>
            </a:r>
            <a:r>
              <a:rPr lang="en-US" sz="4400">
                <a:latin typeface="Arial"/>
              </a:rPr>
              <a:t>(</a:t>
            </a:r>
            <a:r>
              <a:rPr lang="en-US" sz="4400">
                <a:latin typeface="Arial"/>
              </a:rPr>
              <a:t>二</a:t>
            </a:r>
            <a:r>
              <a:rPr lang="en-US" sz="4400">
                <a:latin typeface="Arial"/>
              </a:rPr>
              <a:t>)</a:t>
            </a:r>
            <a:endParaRPr/>
          </a:p>
        </p:txBody>
      </p:sp>
      <p:sp>
        <p:nvSpPr>
          <p:cNvPr id="45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Items </a:t>
            </a:r>
            <a:r>
              <a:rPr lang="en-US" sz="3200">
                <a:latin typeface="Arial"/>
              </a:rPr>
              <a:t>以列表形式返回，键值一个单位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keys </a:t>
            </a:r>
            <a:r>
              <a:rPr lang="en-US" sz="3200">
                <a:latin typeface="Arial"/>
              </a:rPr>
              <a:t>以列表形式返回，只返回建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pop  </a:t>
            </a:r>
            <a:r>
              <a:rPr lang="en-US" sz="3200">
                <a:latin typeface="Arial"/>
              </a:rPr>
              <a:t>给定一个建，移除这个键值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popitem </a:t>
            </a:r>
            <a:r>
              <a:rPr lang="en-US" sz="3200">
                <a:latin typeface="Arial"/>
              </a:rPr>
              <a:t>随机移除一个键值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update </a:t>
            </a:r>
            <a:r>
              <a:rPr lang="en-US" sz="3200">
                <a:latin typeface="Arial"/>
              </a:rPr>
              <a:t>利用一个字典来更新另外一个字典，字典合并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再来看看和</a:t>
            </a:r>
            <a:r>
              <a:rPr lang="en-US" sz="4400">
                <a:latin typeface="Arial"/>
              </a:rPr>
              <a:t>c/c++/java</a:t>
            </a:r>
            <a:r>
              <a:rPr lang="en-US" sz="4400">
                <a:latin typeface="Arial"/>
              </a:rPr>
              <a:t>的其他差异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语句快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条件执行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循环执行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其他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US" sz="4400">
                <a:latin typeface="Arial"/>
              </a:rPr>
              <a:t>语句块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相同缩进的连续语句被称为一个语句快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缩进方法，</a:t>
            </a:r>
            <a:r>
              <a:rPr lang="en-US" sz="3200">
                <a:latin typeface="Arial"/>
              </a:rPr>
              <a:t>tab</a:t>
            </a:r>
            <a:r>
              <a:rPr lang="en-US" sz="3200">
                <a:latin typeface="Arial"/>
              </a:rPr>
              <a:t>和</a:t>
            </a:r>
            <a:r>
              <a:rPr lang="en-US" sz="3200">
                <a:latin typeface="Arial"/>
              </a:rPr>
              <a:t>4</a:t>
            </a:r>
            <a:r>
              <a:rPr lang="en-US" sz="3200">
                <a:latin typeface="Arial"/>
              </a:rPr>
              <a:t>个空格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eg: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sys_list = [“shilin”, “bob”, “wenhao”]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if “shilin” in sys_list: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print “shilin”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print “bob”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条件执行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If/while/for  </a:t>
            </a:r>
            <a:r>
              <a:rPr lang="en-US" sz="3200">
                <a:latin typeface="Arial"/>
              </a:rPr>
              <a:t>所有的添加执行都用</a:t>
            </a:r>
            <a:r>
              <a:rPr lang="en-US" sz="3200">
                <a:latin typeface="Arial"/>
              </a:rPr>
              <a:t>:</a:t>
            </a:r>
            <a:r>
              <a:rPr lang="en-US" sz="3200">
                <a:latin typeface="Arial"/>
              </a:rPr>
              <a:t>结束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真值</a:t>
            </a:r>
            <a:r>
              <a:rPr lang="en-US" sz="3200">
                <a:latin typeface="Arial"/>
              </a:rPr>
              <a:t>/</a:t>
            </a:r>
            <a:r>
              <a:rPr lang="en-US" sz="3200">
                <a:latin typeface="Arial"/>
              </a:rPr>
              <a:t>布尔类型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False   None   0   “”   ()   []    {}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宽松多样的条件判断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x == y   x &lt; y  x &gt; y  x&gt;=y x &lt;= y  x!=y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x is y  : x</a:t>
            </a:r>
            <a:r>
              <a:rPr lang="en-US" sz="3200">
                <a:latin typeface="Arial"/>
              </a:rPr>
              <a:t>和</a:t>
            </a:r>
            <a:r>
              <a:rPr lang="en-US" sz="3200">
                <a:latin typeface="Arial"/>
              </a:rPr>
              <a:t>y</a:t>
            </a:r>
            <a:r>
              <a:rPr lang="en-US" sz="3200">
                <a:latin typeface="Arial"/>
              </a:rPr>
              <a:t>是同一个对象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x is not y : x</a:t>
            </a:r>
            <a:r>
              <a:rPr lang="en-US" sz="3200">
                <a:latin typeface="Arial"/>
              </a:rPr>
              <a:t>和</a:t>
            </a:r>
            <a:r>
              <a:rPr lang="en-US" sz="3200">
                <a:latin typeface="Arial"/>
              </a:rPr>
              <a:t>y</a:t>
            </a:r>
            <a:r>
              <a:rPr lang="en-US" sz="3200">
                <a:latin typeface="Arial"/>
              </a:rPr>
              <a:t>不是同一对象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x in y   :x</a:t>
            </a:r>
            <a:r>
              <a:rPr lang="en-US" sz="3200">
                <a:latin typeface="Arial"/>
              </a:rPr>
              <a:t>是</a:t>
            </a:r>
            <a:r>
              <a:rPr lang="en-US" sz="3200">
                <a:latin typeface="Arial"/>
              </a:rPr>
              <a:t>y</a:t>
            </a:r>
            <a:r>
              <a:rPr lang="en-US" sz="3200">
                <a:latin typeface="Arial"/>
              </a:rPr>
              <a:t>的容器，现状可以理解成　成员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条件执行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几个</a:t>
            </a:r>
            <a:r>
              <a:rPr lang="en-US" sz="3200">
                <a:latin typeface="Arial"/>
              </a:rPr>
              <a:t>eg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is</a:t>
            </a:r>
            <a:r>
              <a:rPr lang="en-US" sz="3200">
                <a:latin typeface="Arial"/>
              </a:rPr>
              <a:t>　同一对象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　</a:t>
            </a:r>
            <a:r>
              <a:rPr lang="en-US" sz="3200">
                <a:latin typeface="Arial"/>
              </a:rPr>
              <a:t>x = y = [1, 2,'test']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</a:t>
            </a:r>
            <a:r>
              <a:rPr lang="en-US" sz="3200">
                <a:latin typeface="Arial"/>
              </a:rPr>
              <a:t>z = [1, 2,'test']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x is y  True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x is z  False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