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4106" r:id="rId3"/>
  </p:sldMasterIdLst>
  <p:notesMasterIdLst>
    <p:notesMasterId r:id="rId18"/>
  </p:notesMasterIdLst>
  <p:handoutMasterIdLst>
    <p:handoutMasterId r:id="rId19"/>
  </p:handoutMasterIdLst>
  <p:sldIdLst>
    <p:sldId id="292" r:id="rId4"/>
    <p:sldId id="300" r:id="rId5"/>
    <p:sldId id="326" r:id="rId6"/>
    <p:sldId id="304" r:id="rId7"/>
    <p:sldId id="305" r:id="rId8"/>
    <p:sldId id="309" r:id="rId9"/>
    <p:sldId id="322" r:id="rId10"/>
    <p:sldId id="323" r:id="rId11"/>
    <p:sldId id="325" r:id="rId12"/>
    <p:sldId id="324" r:id="rId13"/>
    <p:sldId id="315" r:id="rId14"/>
    <p:sldId id="320" r:id="rId15"/>
    <p:sldId id="321" r:id="rId16"/>
    <p:sldId id="299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DF4"/>
    <a:srgbClr val="073A78"/>
    <a:srgbClr val="A18449"/>
    <a:srgbClr val="D2D2D2"/>
    <a:srgbClr val="E9E9E9"/>
    <a:srgbClr val="0C478E"/>
    <a:srgbClr val="8C7340"/>
    <a:srgbClr val="0B3F80"/>
    <a:srgbClr val="002F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89599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boot.img</a:t>
            </a:r>
            <a:r>
              <a:rPr lang="zh-CN" altLang="en-US" b="1" dirty="0" smtClean="0"/>
              <a:t>存储在</a:t>
            </a:r>
            <a:r>
              <a:rPr lang="en-US" altLang="zh-CN" b="1" dirty="0" err="1" smtClean="0"/>
              <a:t>emmc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nand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’boot’</a:t>
            </a:r>
            <a:r>
              <a:rPr lang="zh-CN" altLang="en-US" b="1" dirty="0" smtClean="0"/>
              <a:t>分区中。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boot.img</a:t>
            </a:r>
            <a:r>
              <a:rPr lang="zh-CN" altLang="en-US" b="1" dirty="0" smtClean="0"/>
              <a:t>存储在</a:t>
            </a:r>
            <a:r>
              <a:rPr lang="en-US" altLang="zh-CN" b="1" dirty="0" err="1" smtClean="0"/>
              <a:t>emmc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nand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’boot’</a:t>
            </a:r>
            <a:r>
              <a:rPr lang="zh-CN" altLang="en-US" b="1" dirty="0" smtClean="0"/>
              <a:t>分区中。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8093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103" r:id="rId2"/>
    <p:sldLayoutId id="2147484104" r:id="rId3"/>
    <p:sldLayoutId id="214748409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Chen long</a:t>
            </a:r>
            <a:endParaRPr lang="en-US" altLang="zh-CN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331913" y="1519882"/>
            <a:ext cx="67691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 anchorCtr="1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b="1" i="1" dirty="0" err="1" smtClean="0">
                <a:solidFill>
                  <a:srgbClr val="073A78"/>
                </a:solidFill>
              </a:rPr>
              <a:t>Spreadtrum</a:t>
            </a:r>
            <a:r>
              <a:rPr lang="en-US" altLang="zh-CN" sz="3600" b="1" i="1" dirty="0" smtClean="0">
                <a:solidFill>
                  <a:srgbClr val="073A78"/>
                </a:solidFill>
              </a:rPr>
              <a:t> SC7731 DTS </a:t>
            </a:r>
            <a:r>
              <a:rPr lang="zh-CN" altLang="en-US" sz="3600" b="1" i="1" dirty="0" smtClean="0">
                <a:solidFill>
                  <a:srgbClr val="073A78"/>
                </a:solidFill>
              </a:rPr>
              <a:t>介绍</a:t>
            </a:r>
            <a:endParaRPr lang="zh-CN" sz="3600" b="1" i="1" dirty="0">
              <a:solidFill>
                <a:srgbClr val="073A7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keypad@f5208000{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 compatible = "</a:t>
            </a:r>
            <a:r>
              <a:rPr lang="en-US" altLang="zh-CN" sz="1600" b="1" dirty="0" err="1" smtClean="0"/>
              <a:t>sprd,sci</a:t>
            </a:r>
            <a:r>
              <a:rPr lang="en-US" altLang="zh-CN" sz="1600" b="1" dirty="0" smtClean="0"/>
              <a:t>-keypad";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= &lt;0Xf5208000 0x1000&gt;;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 </a:t>
            </a:r>
            <a:r>
              <a:rPr lang="en-US" altLang="zh-CN" sz="1600" b="1" dirty="0" err="1" smtClean="0"/>
              <a:t>gpios</a:t>
            </a:r>
            <a:r>
              <a:rPr lang="en-US" altLang="zh-CN" sz="1600" b="1" dirty="0" smtClean="0"/>
              <a:t> = &lt;&amp;</a:t>
            </a:r>
            <a:r>
              <a:rPr lang="en-US" altLang="zh-CN" sz="1600" b="1" dirty="0" err="1" smtClean="0"/>
              <a:t>a_eic_gpio</a:t>
            </a:r>
            <a:r>
              <a:rPr lang="en-US" altLang="zh-CN" sz="1600" b="1" dirty="0" smtClean="0"/>
              <a:t> 2 0&gt;;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…….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key_volume_down</a:t>
            </a:r>
            <a:r>
              <a:rPr lang="en-US" altLang="zh-CN" sz="1600" b="1" dirty="0" smtClean="0"/>
              <a:t> {	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 </a:t>
            </a:r>
            <a:r>
              <a:rPr lang="en-US" altLang="zh-CN" sz="1600" b="1" dirty="0" err="1" smtClean="0"/>
              <a:t>keypad,row</a:t>
            </a:r>
            <a:r>
              <a:rPr lang="en-US" altLang="zh-CN" sz="1600" b="1" dirty="0" smtClean="0"/>
              <a:t> = &lt;0&gt;;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………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};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 </a:t>
            </a:r>
            <a:r>
              <a:rPr lang="en-US" altLang="zh-CN" sz="1600" b="1" dirty="0" err="1" smtClean="0"/>
              <a:t>key_volume_up</a:t>
            </a:r>
            <a:r>
              <a:rPr lang="en-US" altLang="zh-CN" sz="1600" b="1" dirty="0" smtClean="0"/>
              <a:t> 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 </a:t>
            </a:r>
            <a:r>
              <a:rPr lang="en-US" altLang="zh-CN" sz="1600" b="1" dirty="0" err="1" smtClean="0"/>
              <a:t>keypad,row</a:t>
            </a:r>
            <a:r>
              <a:rPr lang="en-US" altLang="zh-CN" sz="1600" b="1" dirty="0" smtClean="0"/>
              <a:t> = &lt;1&gt;;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…….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};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 </a:t>
            </a:r>
            <a:r>
              <a:rPr lang="en-US" altLang="zh-CN" sz="1600" b="1" dirty="0" err="1" smtClean="0"/>
              <a:t>key_home</a:t>
            </a:r>
            <a:r>
              <a:rPr lang="en-US" altLang="zh-CN" sz="1600" b="1" dirty="0" smtClean="0"/>
              <a:t> 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 </a:t>
            </a:r>
            <a:r>
              <a:rPr lang="en-US" altLang="zh-CN" sz="1600" b="1" dirty="0" err="1" smtClean="0"/>
              <a:t>keypad,row</a:t>
            </a:r>
            <a:r>
              <a:rPr lang="en-US" altLang="zh-CN" sz="1600" b="1" dirty="0" smtClean="0"/>
              <a:t> = &lt;0&gt;;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…… };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 };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012160" y="3573016"/>
            <a:ext cx="2952328" cy="1296144"/>
          </a:xfrm>
          <a:prstGeom prst="wedgeRectCallout">
            <a:avLst>
              <a:gd name="adj1" fmla="val -105615"/>
              <a:gd name="adj2" fmla="val 33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详见</a:t>
            </a:r>
            <a:r>
              <a:rPr lang="en-US" altLang="zh-CN" dirty="0" err="1" smtClean="0"/>
              <a:t>sc_keypad.c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796136" y="1340768"/>
            <a:ext cx="3024336" cy="1080120"/>
          </a:xfrm>
          <a:prstGeom prst="wedgeRectCallout">
            <a:avLst>
              <a:gd name="adj1" fmla="val -111232"/>
              <a:gd name="adj2" fmla="val 8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描述</a:t>
            </a:r>
            <a:r>
              <a:rPr lang="en-US" altLang="zh-CN" dirty="0" smtClean="0"/>
              <a:t>Power key,</a:t>
            </a:r>
            <a:r>
              <a:rPr lang="zh-CN" altLang="en-US" dirty="0" smtClean="0"/>
              <a:t>详见</a:t>
            </a:r>
            <a:r>
              <a:rPr lang="en-US" altLang="zh-CN" dirty="0" err="1" smtClean="0"/>
              <a:t>sc_keypad.c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>
                <a:solidFill>
                  <a:schemeClr val="tx1"/>
                </a:solidFill>
              </a:rPr>
              <a:t>adi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adi_bus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compatible = "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sprd,adi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-bus";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interrupts = &lt;0 38 0x0&gt;;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 ....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ranges = &lt;0X40 0Xf51c8040 0x40&gt;,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      &lt;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0X80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0Xf51c8080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0x80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&gt;,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      &lt;0X100 0Xf51c8100 0x80&gt;;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rtc@80{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compatible = "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sprd,rtc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&lt;0X80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0x80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interrupts = &lt;2 0x0&gt;;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   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};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940152" y="980728"/>
            <a:ext cx="2592288" cy="4824536"/>
          </a:xfrm>
          <a:prstGeom prst="wedgeRoundRectCallout">
            <a:avLst>
              <a:gd name="adj1" fmla="val -86119"/>
              <a:gd name="adj2" fmla="val -975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child-bus-address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en-US" altLang="zh-CN" b="1" dirty="0" smtClean="0">
                <a:solidFill>
                  <a:srgbClr val="0000CC"/>
                </a:solidFill>
              </a:rPr>
              <a:t>parent-bus-address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en-US" altLang="zh-CN" b="1" dirty="0" smtClean="0">
                <a:solidFill>
                  <a:schemeClr val="accent1"/>
                </a:solidFill>
              </a:rPr>
              <a:t>l</a:t>
            </a:r>
            <a:r>
              <a:rPr lang="en-US" altLang="zh-CN" b="1" dirty="0" smtClean="0">
                <a:solidFill>
                  <a:srgbClr val="00B050"/>
                </a:solidFill>
              </a:rPr>
              <a:t>ength</a:t>
            </a:r>
            <a:r>
              <a:rPr lang="en-US" altLang="zh-CN" b="1" dirty="0" smtClean="0">
                <a:solidFill>
                  <a:schemeClr val="tx1"/>
                </a:solidFill>
              </a:rPr>
              <a:t>).</a:t>
            </a:r>
          </a:p>
          <a:p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 </a:t>
            </a:r>
            <a:r>
              <a:rPr lang="en-US" altLang="zh-CN" b="1" i="1" dirty="0" smtClean="0">
                <a:solidFill>
                  <a:srgbClr val="FF0000"/>
                </a:solidFill>
              </a:rPr>
              <a:t>child-bus-address is a physical address within the child bus’ address space .</a:t>
            </a:r>
            <a:endParaRPr lang="en-US" altLang="zh-CN" b="1" i="1" dirty="0" smtClean="0">
              <a:solidFill>
                <a:schemeClr val="tx1"/>
              </a:solidFill>
            </a:endParaRPr>
          </a:p>
          <a:p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The </a:t>
            </a:r>
            <a:r>
              <a:rPr lang="en-US" altLang="zh-CN" b="1" i="1" dirty="0" smtClean="0">
                <a:solidFill>
                  <a:srgbClr val="0000CC"/>
                </a:solidFill>
              </a:rPr>
              <a:t>parent-bus-address is a physical address within the parent bus’ address space. </a:t>
            </a:r>
          </a:p>
          <a:p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The </a:t>
            </a:r>
            <a:r>
              <a:rPr lang="en-US" altLang="zh-CN" b="1" i="1" dirty="0" smtClean="0">
                <a:solidFill>
                  <a:srgbClr val="00B050"/>
                </a:solidFill>
              </a:rPr>
              <a:t>length specifies the size of the range in the child’s address space. </a:t>
            </a:r>
          </a:p>
          <a:p>
            <a:endParaRPr lang="en-US" altLang="zh-CN" b="1" i="1" dirty="0" smtClean="0">
              <a:solidFill>
                <a:schemeClr val="accent1"/>
              </a:solidFill>
            </a:endParaRPr>
          </a:p>
          <a:p>
            <a:r>
              <a:rPr lang="en-US" altLang="zh-CN" b="1" i="1" dirty="0" smtClean="0">
                <a:solidFill>
                  <a:schemeClr val="tx1"/>
                </a:solidFill>
              </a:rPr>
              <a:t>Refer to 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address.c</a:t>
            </a:r>
            <a:r>
              <a:rPr lang="en-US" altLang="zh-CN" b="1" i="1" dirty="0" smtClean="0">
                <a:solidFill>
                  <a:schemeClr val="tx1"/>
                </a:solidFill>
              </a:rPr>
              <a:t> in drivers/of/</a:t>
            </a:r>
          </a:p>
          <a:p>
            <a:endParaRPr lang="en-US" altLang="zh-CN" b="1" i="1" dirty="0" smtClean="0">
              <a:solidFill>
                <a:schemeClr val="tx1"/>
              </a:solidFill>
            </a:endParaRPr>
          </a:p>
          <a:p>
            <a:endParaRPr lang="en-US" altLang="zh-CN" b="1" i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misc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929240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在</a:t>
            </a:r>
            <a:r>
              <a:rPr lang="en-US" altLang="zh-CN" b="1" dirty="0" smtClean="0"/>
              <a:t>DTS</a:t>
            </a:r>
            <a:r>
              <a:rPr lang="zh-CN" altLang="en-US" b="1" dirty="0" smtClean="0"/>
              <a:t>文件中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如果出现相同名称的节点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那么后面节点的内容会覆盖前面节点的内容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如</a:t>
            </a:r>
            <a:r>
              <a:rPr lang="en-US" altLang="zh-CN" b="1" dirty="0" err="1" smtClean="0"/>
              <a:t>skeleton.dtsi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chosen { };</a:t>
            </a:r>
            <a:r>
              <a:rPr lang="zh-CN" altLang="en-US" b="1" dirty="0" smtClean="0"/>
              <a:t>会被</a:t>
            </a:r>
            <a:r>
              <a:rPr lang="en-US" altLang="zh-CN" b="1" dirty="0" smtClean="0"/>
              <a:t>sprd-scx35l_sp9630ea.dts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chosen {…};</a:t>
            </a:r>
            <a:r>
              <a:rPr lang="zh-CN" altLang="en-US" b="1" dirty="0" smtClean="0"/>
              <a:t>覆盖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代替</a:t>
            </a:r>
            <a:r>
              <a:rPr lang="en-US" altLang="zh-CN" b="1" dirty="0" smtClean="0"/>
              <a:t>).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同时</a:t>
            </a:r>
            <a:r>
              <a:rPr lang="en-US" altLang="zh-CN" b="1" dirty="0" err="1" smtClean="0"/>
              <a:t>skeleton.dtsi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,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memory {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#address-cells = &lt;1&gt;;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#size-cells = &lt;1&gt;;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device_type</a:t>
            </a:r>
            <a:r>
              <a:rPr lang="en-US" altLang="zh-CN" b="1" dirty="0" smtClean="0"/>
              <a:t> = "memory“;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= &lt;0 0&gt;;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};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会被</a:t>
            </a:r>
            <a:r>
              <a:rPr lang="en-US" altLang="zh-CN" b="1" dirty="0" smtClean="0"/>
              <a:t>sprd-scx35l_sp9630ea.dts</a:t>
            </a:r>
            <a:r>
              <a:rPr lang="zh-CN" altLang="en-US" b="1" dirty="0" smtClean="0"/>
              <a:t>中的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memory {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device_type</a:t>
            </a:r>
            <a:r>
              <a:rPr lang="en-US" altLang="zh-CN" b="1" dirty="0" smtClean="0"/>
              <a:t> = "memory“;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= &lt;0x80000000 0x20000000&gt;;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};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覆盖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代替</a:t>
            </a:r>
            <a:r>
              <a:rPr lang="en-US" altLang="zh-CN" b="1" dirty="0" smtClean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misc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929240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如果节点中有名为</a:t>
            </a:r>
            <a:r>
              <a:rPr lang="en-US" altLang="zh-CN" b="1" dirty="0" smtClean="0"/>
              <a:t>status</a:t>
            </a:r>
            <a:r>
              <a:rPr lang="zh-CN" altLang="en-US" b="1" dirty="0" smtClean="0"/>
              <a:t>的属性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如果其值 为</a:t>
            </a:r>
            <a:r>
              <a:rPr lang="en-US" altLang="zh-CN" b="1" dirty="0" smtClean="0"/>
              <a:t>”okay”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”ok”</a:t>
            </a:r>
            <a:r>
              <a:rPr lang="zh-CN" altLang="en-US" b="1" dirty="0" smtClean="0"/>
              <a:t>以外的值 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那么该节点会被</a:t>
            </a:r>
            <a:r>
              <a:rPr lang="en-US" altLang="zh-CN" b="1" dirty="0" smtClean="0"/>
              <a:t>disable,</a:t>
            </a:r>
            <a:r>
              <a:rPr lang="zh-CN" altLang="en-US" b="1" dirty="0" smtClean="0"/>
              <a:t>也就是说</a:t>
            </a:r>
            <a:r>
              <a:rPr lang="en-US" altLang="zh-CN" b="1" dirty="0" err="1" smtClean="0"/>
              <a:t>linux</a:t>
            </a:r>
            <a:r>
              <a:rPr lang="zh-CN" altLang="en-US" b="1" dirty="0" smtClean="0"/>
              <a:t>设备模型感知不到该节点的存在</a:t>
            </a:r>
            <a:r>
              <a:rPr lang="en-US" altLang="zh-CN" b="1" dirty="0" smtClean="0"/>
              <a:t>.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如</a:t>
            </a:r>
            <a:r>
              <a:rPr lang="en-US" altLang="zh-CN" b="1" dirty="0" err="1" smtClean="0"/>
              <a:t>sprd-sound.dtsi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,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sprd_codec_v3: sprd-codec-v3 {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compatible = "sprd,sprd-codec-v3";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status = "disable";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….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};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节点</a:t>
            </a:r>
            <a:r>
              <a:rPr lang="en-US" altLang="zh-CN" b="1" dirty="0" smtClean="0"/>
              <a:t>sprd-codec-v3</a:t>
            </a:r>
            <a:r>
              <a:rPr lang="zh-CN" altLang="en-US" b="1" dirty="0" smtClean="0"/>
              <a:t>将不会被注册和创建</a:t>
            </a:r>
            <a:r>
              <a:rPr lang="en-US" altLang="zh-CN" b="1" dirty="0" smtClean="0"/>
              <a:t>.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++++++++++++++++++++++++++++++++++++ +++++++++++++++++++++++++++++++++++++++++++++++++++++++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另外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虽然</a:t>
            </a:r>
            <a:r>
              <a:rPr lang="en-US" altLang="zh-CN" b="1" dirty="0" err="1" smtClean="0"/>
              <a:t>sprd-sound.dtsi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,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err="1" smtClean="0"/>
              <a:t>sprd_codec</a:t>
            </a:r>
            <a:r>
              <a:rPr lang="en-US" altLang="zh-CN" b="1" dirty="0" smtClean="0"/>
              <a:t>: </a:t>
            </a:r>
            <a:r>
              <a:rPr lang="en-US" altLang="zh-CN" b="1" dirty="0" err="1" smtClean="0"/>
              <a:t>sprd</a:t>
            </a:r>
            <a:r>
              <a:rPr lang="en-US" altLang="zh-CN" b="1" dirty="0" smtClean="0"/>
              <a:t>-codec {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compatible = "</a:t>
            </a:r>
            <a:r>
              <a:rPr lang="en-US" altLang="zh-CN" b="1" dirty="0" err="1" smtClean="0"/>
              <a:t>sprd,sprd</a:t>
            </a:r>
            <a:r>
              <a:rPr lang="en-US" altLang="zh-CN" b="1" dirty="0" smtClean="0"/>
              <a:t>-codec";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 </a:t>
            </a:r>
            <a:r>
              <a:rPr lang="en-US" altLang="zh-CN" b="1" dirty="0" smtClean="0">
                <a:solidFill>
                  <a:srgbClr val="FF0000"/>
                </a:solidFill>
              </a:rPr>
              <a:t>status = "disable";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….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			};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但是</a:t>
            </a:r>
            <a:r>
              <a:rPr lang="en-US" altLang="zh-CN" b="1" dirty="0" smtClean="0"/>
              <a:t>, sprd-scx35l_sp9630ea.dts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,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&amp;</a:t>
            </a:r>
            <a:r>
              <a:rPr lang="en-US" altLang="zh-CN" b="1" dirty="0" err="1" smtClean="0"/>
              <a:t>sprd_codec</a:t>
            </a:r>
            <a:r>
              <a:rPr lang="en-US" altLang="zh-CN" b="1" dirty="0" smtClean="0"/>
              <a:t> {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</a:t>
            </a:r>
            <a:r>
              <a:rPr lang="en-US" altLang="zh-CN" b="1" dirty="0" smtClean="0">
                <a:solidFill>
                  <a:srgbClr val="0000FF"/>
                </a:solidFill>
              </a:rPr>
              <a:t>status = "okay";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sprd,audio_power_ver</a:t>
            </a:r>
            <a:r>
              <a:rPr lang="en-US" altLang="zh-CN" b="1" dirty="0" smtClean="0"/>
              <a:t> = &lt;4&gt;;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				};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将会覆盖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代替</a:t>
            </a:r>
            <a:r>
              <a:rPr lang="en-US" altLang="zh-CN" b="1" dirty="0" smtClean="0"/>
              <a:t>) </a:t>
            </a:r>
            <a:r>
              <a:rPr lang="en-US" altLang="zh-CN" b="1" dirty="0" err="1" smtClean="0"/>
              <a:t>sprd-sound.dtsi</a:t>
            </a:r>
            <a:r>
              <a:rPr lang="zh-CN" altLang="en-US" b="1" dirty="0" smtClean="0"/>
              <a:t>中的</a:t>
            </a:r>
            <a:r>
              <a:rPr lang="en-US" altLang="zh-CN" b="1" dirty="0" err="1" smtClean="0"/>
              <a:t>sprd</a:t>
            </a:r>
            <a:r>
              <a:rPr lang="en-US" altLang="zh-CN" b="1" dirty="0" smtClean="0"/>
              <a:t>-codec,</a:t>
            </a:r>
          </a:p>
          <a:p>
            <a:pPr marL="342900" indent="-342900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所以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sprd</a:t>
            </a:r>
            <a:r>
              <a:rPr lang="en-US" altLang="zh-CN" b="1" dirty="0" smtClean="0"/>
              <a:t>-codec</a:t>
            </a:r>
            <a:r>
              <a:rPr lang="zh-CN" altLang="en-US" b="1" dirty="0" smtClean="0"/>
              <a:t>节点仍然会被注册和创建</a:t>
            </a:r>
            <a:r>
              <a:rPr lang="en-US" altLang="zh-CN" b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概念</a:t>
            </a:r>
            <a:endParaRPr lang="zh-CN" sz="28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语法</a:t>
            </a:r>
            <a:endParaRPr lang="en-US" altLang="zh-CN" sz="28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实例介绍</a:t>
            </a:r>
            <a:endParaRPr lang="en-US" altLang="zh-CN" sz="2800" b="1" dirty="0" smtClean="0"/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6974904" y="6525344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43608" y="44624"/>
            <a:ext cx="6336704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背景与概念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1472" y="832006"/>
            <a:ext cx="8153400" cy="5549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800" b="1" dirty="0" smtClean="0"/>
              <a:t>一些术语</a:t>
            </a:r>
            <a:endParaRPr lang="en-US" altLang="zh-CN" sz="2800" b="1" dirty="0" smtClean="0"/>
          </a:p>
          <a:p>
            <a:pPr marL="1082675" lvl="1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DTS ----- Device Tree Source</a:t>
            </a:r>
            <a:r>
              <a:rPr lang="zh-CN" altLang="en-US" sz="2000" b="1" dirty="0" smtClean="0"/>
              <a:t>，用于描述板级硬件资源的文本文件 ，扩展名是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dtsi</a:t>
            </a:r>
            <a:r>
              <a:rPr lang="zh-CN" altLang="en-US" sz="2000" b="1" dirty="0" smtClean="0"/>
              <a:t>或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1082675" lvl="1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DTB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-----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Device Tree Blob</a:t>
            </a:r>
            <a:r>
              <a:rPr lang="zh-CN" altLang="en-US" sz="2000" b="1" dirty="0" smtClean="0"/>
              <a:t>，用于描述板级硬件资源的二进制文件 ，扩展名是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dtb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1082675" lvl="1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DTC ----- Device Tree Compiler</a:t>
            </a:r>
            <a:r>
              <a:rPr lang="zh-CN" altLang="en-US" sz="2000" b="1" dirty="0" smtClean="0"/>
              <a:t>，用于将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</a:t>
            </a:r>
            <a:r>
              <a:rPr lang="zh-CN" altLang="en-US" sz="2000" b="1" dirty="0" smtClean="0"/>
              <a:t>文件编译转换成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dtb</a:t>
            </a:r>
            <a:r>
              <a:rPr lang="zh-CN" altLang="en-US" sz="2000" b="1" dirty="0" smtClean="0"/>
              <a:t>的编译器。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43608" y="44624"/>
            <a:ext cx="6336704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1472" y="832006"/>
            <a:ext cx="8153400" cy="5549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 smtClean="0"/>
              <a:t>/ {</a:t>
            </a:r>
          </a:p>
          <a:p>
            <a:r>
              <a:rPr lang="en-US" altLang="zh-CN" sz="2000" b="1" dirty="0" smtClean="0"/>
              <a:t>    node1 {</a:t>
            </a:r>
          </a:p>
          <a:p>
            <a:r>
              <a:rPr lang="zh-CN" altLang="en-US" sz="2000" b="1" dirty="0" smtClean="0"/>
              <a:t>                 </a:t>
            </a:r>
            <a:r>
              <a:rPr lang="en-US" altLang="zh-CN" sz="2000" b="1" dirty="0" smtClean="0"/>
              <a:t>a-string-property = "A string"; </a:t>
            </a:r>
          </a:p>
          <a:p>
            <a:r>
              <a:rPr lang="zh-CN" altLang="en-US" sz="2000" b="1" dirty="0" smtClean="0"/>
              <a:t>                 </a:t>
            </a:r>
            <a:r>
              <a:rPr lang="en-US" altLang="zh-CN" sz="2000" b="1" dirty="0" smtClean="0"/>
              <a:t>a-string-list-property = "first string", "second string"; </a:t>
            </a:r>
          </a:p>
          <a:p>
            <a:r>
              <a:rPr lang="zh-CN" altLang="en-US" sz="2000" b="1" dirty="0" smtClean="0"/>
              <a:t>                 </a:t>
            </a:r>
            <a:r>
              <a:rPr lang="en-US" altLang="zh-CN" sz="2000" b="1" dirty="0" smtClean="0"/>
              <a:t>a-byte-data-property = [0x01 0x23 0x34 0x56]; </a:t>
            </a:r>
          </a:p>
          <a:p>
            <a:r>
              <a:rPr lang="zh-CN" altLang="en-US" sz="2000" b="1" dirty="0" smtClean="0"/>
              <a:t>                 </a:t>
            </a:r>
            <a:r>
              <a:rPr lang="en-US" altLang="zh-CN" sz="2000" b="1" dirty="0" smtClean="0"/>
              <a:t>child-node1 {</a:t>
            </a:r>
          </a:p>
          <a:p>
            <a:r>
              <a:rPr lang="zh-CN" altLang="en-US" sz="2000" b="1" dirty="0" smtClean="0"/>
              <a:t>                          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first-child-property; </a:t>
            </a:r>
          </a:p>
          <a:p>
            <a:r>
              <a:rPr lang="zh-CN" altLang="en-US" sz="2000" b="1" dirty="0" smtClean="0"/>
              <a:t>                                        </a:t>
            </a:r>
            <a:r>
              <a:rPr lang="en-US" altLang="zh-CN" sz="2000" b="1" dirty="0" smtClean="0"/>
              <a:t>second-child-property = &lt;1&gt;;</a:t>
            </a:r>
          </a:p>
          <a:p>
            <a:r>
              <a:rPr lang="zh-CN" altLang="en-US" sz="2000" b="1" dirty="0" smtClean="0"/>
              <a:t>                                        </a:t>
            </a:r>
            <a:r>
              <a:rPr lang="en-US" altLang="zh-CN" sz="2000" b="1" dirty="0" smtClean="0"/>
              <a:t> a-string-property = "Hello, world"; </a:t>
            </a:r>
          </a:p>
          <a:p>
            <a:r>
              <a:rPr lang="zh-CN" altLang="en-US" sz="2000" b="1" dirty="0" smtClean="0"/>
              <a:t>                                      </a:t>
            </a:r>
            <a:r>
              <a:rPr lang="en-US" altLang="zh-CN" sz="2000" b="1" dirty="0" smtClean="0"/>
              <a:t>}; </a:t>
            </a:r>
          </a:p>
          <a:p>
            <a:r>
              <a:rPr lang="zh-CN" altLang="en-US" sz="2000" b="1" dirty="0" smtClean="0"/>
              <a:t>                </a:t>
            </a:r>
            <a:r>
              <a:rPr lang="en-US" altLang="zh-CN" sz="2000" b="1" dirty="0" smtClean="0"/>
              <a:t>child-node2 { </a:t>
            </a:r>
          </a:p>
          <a:p>
            <a:r>
              <a:rPr lang="zh-CN" altLang="en-US" sz="2000" b="1" dirty="0" smtClean="0"/>
              <a:t>                                     </a:t>
            </a:r>
            <a:r>
              <a:rPr lang="en-US" altLang="zh-CN" sz="2000" b="1" dirty="0" smtClean="0"/>
              <a:t>};</a:t>
            </a:r>
          </a:p>
          <a:p>
            <a:r>
              <a:rPr lang="zh-CN" altLang="en-US" sz="2000" b="1" dirty="0" smtClean="0"/>
              <a:t>              </a:t>
            </a:r>
            <a:r>
              <a:rPr lang="en-US" altLang="zh-CN" sz="2000" b="1" dirty="0" smtClean="0"/>
              <a:t> }; </a:t>
            </a:r>
          </a:p>
          <a:p>
            <a:r>
              <a:rPr lang="en-US" altLang="zh-CN" sz="2000" b="1" dirty="0" smtClean="0"/>
              <a:t>node2 { </a:t>
            </a:r>
          </a:p>
          <a:p>
            <a:r>
              <a:rPr lang="en-US" altLang="zh-CN" sz="2000" b="1" dirty="0" smtClean="0"/>
              <a:t>	a-cell-property = &lt;1 2 3 4&gt;; </a:t>
            </a:r>
          </a:p>
          <a:p>
            <a:r>
              <a:rPr lang="zh-CN" altLang="en-US" sz="2000" b="1" dirty="0" smtClean="0"/>
              <a:t>              </a:t>
            </a:r>
            <a:r>
              <a:rPr lang="en-US" altLang="zh-CN" sz="2000" b="1" dirty="0" smtClean="0"/>
              <a:t>child-node1 {</a:t>
            </a:r>
          </a:p>
          <a:p>
            <a:r>
              <a:rPr lang="zh-CN" altLang="en-US" sz="2000" b="1" dirty="0" smtClean="0"/>
              <a:t>                                 </a:t>
            </a:r>
            <a:r>
              <a:rPr lang="en-US" altLang="zh-CN" sz="2000" b="1" dirty="0" smtClean="0"/>
              <a:t> };</a:t>
            </a:r>
          </a:p>
          <a:p>
            <a:r>
              <a:rPr lang="zh-CN" altLang="en-US" sz="2000" b="1" dirty="0" smtClean="0"/>
              <a:t>           </a:t>
            </a:r>
            <a:r>
              <a:rPr lang="en-US" altLang="zh-CN" sz="2000" b="1" dirty="0" smtClean="0"/>
              <a:t> };</a:t>
            </a:r>
          </a:p>
          <a:p>
            <a:r>
              <a:rPr lang="en-US" altLang="zh-CN" sz="2000" b="1" dirty="0" smtClean="0"/>
              <a:t> };</a:t>
            </a:r>
            <a:endParaRPr lang="zh-CN" altLang="en-US" sz="20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Clr>
                <a:srgbClr val="333399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2000" b="1" dirty="0" smtClean="0"/>
          </a:p>
        </p:txBody>
      </p:sp>
      <p:sp>
        <p:nvSpPr>
          <p:cNvPr id="18" name="圆角矩形标注 17"/>
          <p:cNvSpPr/>
          <p:nvPr/>
        </p:nvSpPr>
        <p:spPr>
          <a:xfrm>
            <a:off x="5364088" y="3789040"/>
            <a:ext cx="2160240" cy="720080"/>
          </a:xfrm>
          <a:prstGeom prst="wedgeRoundRectCallout">
            <a:avLst>
              <a:gd name="adj1" fmla="val -96511"/>
              <a:gd name="adj2" fmla="val -2107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该属性类型没有值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339725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/dts-v1/;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*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DTS version,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不同于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DTB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文件头中的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version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字段，目前固定为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dts-v1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/</a:t>
            </a:r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memreserve</a:t>
            </a:r>
            <a:r>
              <a:rPr lang="en-US" altLang="zh-CN" sz="2800" b="1" dirty="0" smtClean="0"/>
              <a:t>/ 0x87800000 0x400000;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/* memory reserved. Base Size. */</a:t>
            </a:r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/include/ "</a:t>
            </a:r>
            <a:r>
              <a:rPr lang="en-US" altLang="zh-CN" sz="2800" b="1" dirty="0" err="1" smtClean="0"/>
              <a:t>skeleton.dtsi</a:t>
            </a:r>
            <a:r>
              <a:rPr lang="en-US" altLang="zh-CN" sz="2800" b="1" dirty="0" smtClean="0"/>
              <a:t>"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/* include the file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skeleton.dtsi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similar with the ‘include’ directive in C.*/</a:t>
            </a:r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参考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Power_ePAPR_APPROVED_v1.1</a:t>
            </a: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770547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1001248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/{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model = “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Spreadtrum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SP8835EB board”;</a:t>
            </a:r>
            <a:endParaRPr lang="en-US" altLang="zh-CN" sz="1400" b="1" dirty="0" smtClean="0">
              <a:solidFill>
                <a:srgbClr val="0000FF"/>
              </a:solidFill>
            </a:endParaRP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compatible = “sprd,sp8835eb”;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sprd,sc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-id = &lt;8830 1 0x20000&gt;;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 	</a:t>
            </a:r>
            <a:r>
              <a:rPr lang="en-US" altLang="zh-CN" sz="1400" b="1" dirty="0" smtClean="0"/>
              <a:t>#address-cells = &lt;1&gt;;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#size-cells = &lt;1&gt;;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	interrupt-parent = &lt;&amp;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gic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chosen 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bootargs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= "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loglevel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=1 console=ttyS1,115200n8 init=/init root=/dev/ram0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rw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linux,initrd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-start = &lt;0x85500000&gt;;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linux,initrd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-end= &lt;0x855a3212&gt;;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 	memory 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device_type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= "memory";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chemeClr val="tx1"/>
                </a:solidFill>
              </a:rPr>
              <a:t>			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/>
              <a:t>= &lt;0x80000000  0x20000000&gt;;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</a:t>
            </a:r>
            <a:r>
              <a:rPr lang="zh-CN" altLang="en-US" sz="1400" b="1" dirty="0" smtClean="0"/>
              <a:t>       </a:t>
            </a:r>
            <a:r>
              <a:rPr lang="en-US" altLang="zh-CN" sz="1400" b="1" dirty="0" smtClean="0"/>
              <a:t>};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39552" y="5301208"/>
            <a:ext cx="1440160" cy="576064"/>
          </a:xfrm>
          <a:prstGeom prst="wedgeRectCallout">
            <a:avLst>
              <a:gd name="adj1" fmla="val 83066"/>
              <a:gd name="adj2" fmla="val 1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内存的物理基址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004048" y="5157192"/>
            <a:ext cx="1008112" cy="360040"/>
          </a:xfrm>
          <a:prstGeom prst="wedgeRectCallout">
            <a:avLst>
              <a:gd name="adj1" fmla="val -121616"/>
              <a:gd name="adj2" fmla="val 1086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size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83968" y="2348880"/>
            <a:ext cx="3600400" cy="576064"/>
          </a:xfrm>
          <a:prstGeom prst="wedgeRectCallout">
            <a:avLst>
              <a:gd name="adj1" fmla="val -97023"/>
              <a:gd name="adj2" fmla="val 1856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传递给内核的命令行参数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364088" y="4077072"/>
            <a:ext cx="2880320" cy="576064"/>
          </a:xfrm>
          <a:prstGeom prst="wedgeRectCallout">
            <a:avLst>
              <a:gd name="adj1" fmla="val -107244"/>
              <a:gd name="adj2" fmla="val -2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Ram disk </a:t>
            </a:r>
            <a:r>
              <a:rPr lang="zh-CN" altLang="en-US" dirty="0" smtClean="0">
                <a:solidFill>
                  <a:schemeClr val="tx1"/>
                </a:solidFill>
              </a:rPr>
              <a:t>起始和结束地址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770547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1001248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uart0: uart@f5360000{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compatible  = "</a:t>
            </a:r>
            <a:r>
              <a:rPr lang="en-US" altLang="zh-CN" sz="1400" b="1" dirty="0" err="1" smtClean="0"/>
              <a:t>sprd,serial</a:t>
            </a:r>
            <a:r>
              <a:rPr lang="en-US" altLang="zh-CN" sz="1400" b="1" dirty="0" smtClean="0"/>
              <a:t>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interrupts = &lt;0 2 0x0&gt;;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</a:t>
            </a:r>
            <a:r>
              <a:rPr lang="en-US" altLang="zh-CN" sz="1400" b="1" dirty="0" err="1" smtClean="0"/>
              <a:t>reg</a:t>
            </a:r>
            <a:r>
              <a:rPr lang="en-US" altLang="zh-CN" sz="1400" b="1" dirty="0" smtClean="0"/>
              <a:t> = &lt;0xf5360000 0x1000&gt;;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clock-names = "clk_uart0";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clocks = &lt;&amp;clock 60&gt;;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</a:t>
            </a:r>
            <a:r>
              <a:rPr lang="en-US" altLang="zh-CN" sz="1400" b="1" dirty="0" err="1" smtClean="0"/>
              <a:t>sprdclk</a:t>
            </a:r>
            <a:r>
              <a:rPr lang="en-US" altLang="zh-CN" sz="1400" b="1" dirty="0" smtClean="0"/>
              <a:t> = &lt;48000000&gt;;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 </a:t>
            </a:r>
            <a:r>
              <a:rPr lang="en-US" altLang="zh-CN" sz="1400" b="1" dirty="0" err="1" smtClean="0"/>
              <a:t>sprdwaketype</a:t>
            </a:r>
            <a:r>
              <a:rPr lang="en-US" altLang="zh-CN" sz="1400" b="1" dirty="0" smtClean="0"/>
              <a:t> = "BT_RTS_HIGH_WHEN_SLEEP";	 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};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04048" y="2708920"/>
            <a:ext cx="3024336" cy="504056"/>
          </a:xfrm>
          <a:prstGeom prst="wedgeRectCallout">
            <a:avLst>
              <a:gd name="adj1" fmla="val -104818"/>
              <a:gd name="adj2" fmla="val 403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Sprdclk</a:t>
            </a:r>
            <a:r>
              <a:rPr lang="zh-CN" altLang="en-US" dirty="0" smtClean="0">
                <a:solidFill>
                  <a:schemeClr val="tx1"/>
                </a:solidFill>
              </a:rPr>
              <a:t>描述父时钟的频率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364088" y="1268760"/>
            <a:ext cx="3096344" cy="576064"/>
          </a:xfrm>
          <a:prstGeom prst="wedgeRectCallout">
            <a:avLst>
              <a:gd name="adj1" fmla="val -101672"/>
              <a:gd name="adj2" fmla="val 160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描述</a:t>
            </a:r>
            <a:r>
              <a:rPr lang="en-US" altLang="zh-CN" dirty="0" smtClean="0">
                <a:solidFill>
                  <a:schemeClr val="tx1"/>
                </a:solidFill>
              </a:rPr>
              <a:t>uart0</a:t>
            </a:r>
            <a:r>
              <a:rPr lang="zh-CN" altLang="en-US" dirty="0" smtClean="0">
                <a:solidFill>
                  <a:schemeClr val="tx1"/>
                </a:solidFill>
              </a:rPr>
              <a:t>本身的时钟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参考</a:t>
            </a:r>
            <a:r>
              <a:rPr lang="en-US" altLang="zh-CN" dirty="0" smtClean="0">
                <a:solidFill>
                  <a:schemeClr val="tx1"/>
                </a:solidFill>
              </a:rPr>
              <a:t>scx35l-clocks.dtsi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67944" y="3933056"/>
            <a:ext cx="4248472" cy="1512168"/>
          </a:xfrm>
          <a:prstGeom prst="wedgeRectCallout">
            <a:avLst>
              <a:gd name="adj1" fmla="val -90402"/>
              <a:gd name="adj2" fmla="val -749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描述唤醒类型，</a:t>
            </a:r>
            <a:r>
              <a:rPr lang="en-US" altLang="zh-CN" dirty="0" smtClean="0">
                <a:solidFill>
                  <a:schemeClr val="tx1"/>
                </a:solidFill>
              </a:rPr>
              <a:t>BT_RTS_HIGH_WHEN_SLEEP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BT_RX_WAKE_UP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BT_NO_WAKE_UP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/>
              <a:t>pinctrl</a:t>
            </a:r>
            <a:r>
              <a:rPr lang="en-US" altLang="zh-CN" sz="1600" b="1" dirty="0" smtClean="0"/>
              <a:t>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compatible = "</a:t>
            </a:r>
            <a:r>
              <a:rPr lang="en-US" altLang="zh-CN" sz="1600" b="1" dirty="0" err="1" smtClean="0"/>
              <a:t>sprd,pinctrl</a:t>
            </a:r>
            <a:r>
              <a:rPr lang="en-US" altLang="zh-CN" sz="1600" b="1" dirty="0" smtClean="0"/>
              <a:t>";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= &lt;0xf5224000 0x1000&gt;;	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pwr_domain</a:t>
            </a:r>
            <a:r>
              <a:rPr lang="en-US" altLang="zh-CN" sz="1600" b="1" dirty="0" smtClean="0"/>
              <a:t> = "vdd28",					 				"vdd28",					 				"vddsim0",					 			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"vddsim1",					 			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"vddsim2",					 				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"</a:t>
            </a:r>
            <a:r>
              <a:rPr lang="en-US" altLang="zh-CN" sz="1600" b="1" dirty="0" err="1" smtClean="0"/>
              <a:t>vddsd</a:t>
            </a:r>
            <a:r>
              <a:rPr lang="en-US" altLang="zh-CN" sz="1600" b="1" dirty="0" smtClean="0"/>
              <a:t>",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 "vdd18";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ctrl_desc</a:t>
            </a:r>
            <a:r>
              <a:rPr lang="en-US" altLang="zh-CN" sz="1600" b="1" dirty="0" smtClean="0"/>
              <a:t> = &lt;0x10 0 1				    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0x10 1 1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    0x10 2 1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    0x10 3 1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    0x10 4 1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    0x10 5 1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    0x10 6 1&gt;;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};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004048" y="4149080"/>
            <a:ext cx="3600400" cy="792088"/>
          </a:xfrm>
          <a:prstGeom prst="wedgeRectCallout">
            <a:avLst>
              <a:gd name="adj1" fmla="val -87020"/>
              <a:gd name="adj2" fmla="val -16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描述的是</a:t>
            </a:r>
            <a:r>
              <a:rPr lang="en-US" altLang="zh-CN" dirty="0" smtClean="0"/>
              <a:t>PIN_CTRL_REG4</a:t>
            </a:r>
            <a:r>
              <a:rPr lang="zh-CN" altLang="en-US" dirty="0" smtClean="0"/>
              <a:t>寄存器，分别是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offset,bit</a:t>
            </a:r>
            <a:r>
              <a:rPr lang="en-US" altLang="zh-CN" dirty="0" smtClean="0"/>
              <a:t> offset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 width</a:t>
            </a:r>
            <a:r>
              <a:rPr lang="zh-CN" altLang="en-US" dirty="0" smtClean="0"/>
              <a:t>。基地址是</a:t>
            </a:r>
            <a:r>
              <a:rPr lang="en-US" altLang="zh-CN" dirty="0" smtClean="0"/>
              <a:t>0x402a_0000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572000" y="1340768"/>
            <a:ext cx="4248472" cy="1224136"/>
          </a:xfrm>
          <a:prstGeom prst="wedgeRectCallout">
            <a:avLst>
              <a:gd name="adj1" fmla="val -69966"/>
              <a:gd name="adj2" fmla="val 6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</a:t>
            </a:r>
            <a:r>
              <a:rPr lang="en-US" altLang="zh-CN" dirty="0" smtClean="0"/>
              <a:t>Regulator</a:t>
            </a:r>
            <a:r>
              <a:rPr lang="zh-CN" altLang="en-US" dirty="0" smtClean="0"/>
              <a:t>驱动中的字符串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scx30g-regulator.dtsi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/>
              <a:t>headset_detect</a:t>
            </a:r>
            <a:r>
              <a:rPr lang="en-US" altLang="zh-CN" sz="1600" b="1" dirty="0" smtClean="0"/>
              <a:t> {             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           compatible = "</a:t>
            </a:r>
            <a:r>
              <a:rPr lang="en-US" altLang="zh-CN" sz="1600" b="1" dirty="0" err="1" smtClean="0"/>
              <a:t>sprd,headset</a:t>
            </a:r>
            <a:r>
              <a:rPr lang="en-US" altLang="zh-CN" sz="1600" b="1" dirty="0" smtClean="0"/>
              <a:t>-detect";                        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gpio_switch</a:t>
            </a:r>
            <a:r>
              <a:rPr lang="en-US" altLang="zh-CN" sz="1600" b="1" dirty="0" smtClean="0"/>
              <a:t> = &lt;0&gt;;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……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adc_max</a:t>
            </a:r>
            <a:r>
              <a:rPr lang="en-US" altLang="zh-CN" sz="1600" b="1" dirty="0" smtClean="0"/>
              <a:t> = &lt;170&gt;;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              code = &lt;226&gt;;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type = &lt;0&gt;;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};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156176" y="1268760"/>
            <a:ext cx="2592288" cy="864096"/>
          </a:xfrm>
          <a:prstGeom prst="wedgeRectCallout">
            <a:avLst>
              <a:gd name="adj1" fmla="val -112759"/>
              <a:gd name="adj2" fmla="val -18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描述了驱动中用到的一些变量，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详见</a:t>
            </a:r>
            <a:r>
              <a:rPr lang="en-US" altLang="zh-CN" dirty="0" err="1" smtClean="0"/>
              <a:t>Headset_sprd.c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CN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157262592</TotalTime>
  <Pages>0</Pages>
  <Words>555</Words>
  <Characters>0</Characters>
  <Application>Microsoft Office PowerPoint</Application>
  <DocSecurity>0</DocSecurity>
  <PresentationFormat>全屏显示(4:3)</PresentationFormat>
  <Lines>0</Lines>
  <Paragraphs>202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TITLE SLIDE ONLY</vt:lpstr>
      <vt:lpstr>PPT Body Slides -CN</vt:lpstr>
      <vt:lpstr>PPT Body Slides - ENG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long.chen</cp:lastModifiedBy>
  <cp:revision>488</cp:revision>
  <cp:lastPrinted>1899-12-30T00:00:00Z</cp:lastPrinted>
  <dcterms:created xsi:type="dcterms:W3CDTF">2010-08-21T18:40:49Z</dcterms:created>
  <dcterms:modified xsi:type="dcterms:W3CDTF">2014-11-27T02:25:42Z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