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4106" r:id="rId3"/>
  </p:sldMasterIdLst>
  <p:notesMasterIdLst>
    <p:notesMasterId r:id="rId20"/>
  </p:notesMasterIdLst>
  <p:handoutMasterIdLst>
    <p:handoutMasterId r:id="rId21"/>
  </p:handoutMasterIdLst>
  <p:sldIdLst>
    <p:sldId id="292" r:id="rId4"/>
    <p:sldId id="300" r:id="rId5"/>
    <p:sldId id="301" r:id="rId6"/>
    <p:sldId id="302" r:id="rId7"/>
    <p:sldId id="303" r:id="rId8"/>
    <p:sldId id="319" r:id="rId9"/>
    <p:sldId id="306" r:id="rId10"/>
    <p:sldId id="307" r:id="rId11"/>
    <p:sldId id="320" r:id="rId12"/>
    <p:sldId id="311" r:id="rId13"/>
    <p:sldId id="312" r:id="rId14"/>
    <p:sldId id="313" r:id="rId15"/>
    <p:sldId id="314" r:id="rId16"/>
    <p:sldId id="317" r:id="rId17"/>
    <p:sldId id="321" r:id="rId18"/>
    <p:sldId id="29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DF4"/>
    <a:srgbClr val="073A78"/>
    <a:srgbClr val="A18449"/>
    <a:srgbClr val="D2D2D2"/>
    <a:srgbClr val="E9E9E9"/>
    <a:srgbClr val="0C478E"/>
    <a:srgbClr val="8C7340"/>
    <a:srgbClr val="0B3F80"/>
    <a:srgbClr val="002F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89599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boot.img</a:t>
            </a:r>
            <a:r>
              <a:rPr lang="zh-CN" altLang="en-US" b="1" dirty="0" smtClean="0"/>
              <a:t>存储在</a:t>
            </a:r>
            <a:r>
              <a:rPr lang="en-US" altLang="zh-CN" b="1" dirty="0" err="1" smtClean="0"/>
              <a:t>emmc</a:t>
            </a:r>
            <a:r>
              <a:rPr lang="zh-CN" altLang="en-US" b="1" dirty="0" smtClean="0"/>
              <a:t>或</a:t>
            </a:r>
            <a:r>
              <a:rPr lang="en-US" altLang="zh-CN" b="1" dirty="0" err="1" smtClean="0"/>
              <a:t>nand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’boot’</a:t>
            </a:r>
            <a:r>
              <a:rPr lang="zh-CN" altLang="en-US" b="1" dirty="0" smtClean="0"/>
              <a:t>分区中。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8093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103" r:id="rId2"/>
    <p:sldLayoutId id="2147484104" r:id="rId3"/>
    <p:sldLayoutId id="214748409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kml.org/lkml/2011/3/17/492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Chen long</a:t>
            </a:r>
            <a:endParaRPr lang="en-US" altLang="zh-CN" dirty="0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331913" y="1519882"/>
            <a:ext cx="67691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 anchorCtr="1"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600" b="1" i="1" dirty="0" smtClean="0">
                <a:solidFill>
                  <a:srgbClr val="073A78"/>
                </a:solidFill>
              </a:rPr>
              <a:t>Linux DTS </a:t>
            </a:r>
            <a:r>
              <a:rPr lang="zh-CN" altLang="en-US" sz="3600" b="1" i="1" dirty="0" smtClean="0">
                <a:solidFill>
                  <a:srgbClr val="073A78"/>
                </a:solidFill>
              </a:rPr>
              <a:t>介绍</a:t>
            </a:r>
            <a:endParaRPr lang="zh-CN" sz="3600" b="1" i="1" dirty="0">
              <a:solidFill>
                <a:srgbClr val="073A7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>
                <a:solidFill>
                  <a:schemeClr val="tx1"/>
                </a:solidFill>
              </a:rPr>
              <a:t>gic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interrupt-controller@12001000 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compatible = "arm,cortex-a15-gic", "arm,cortex-a9-gic";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#interrupt-cells = &lt;3&gt;;    /*   Determine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if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this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can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be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a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											parent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of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INT controller   */ 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#address-cells = &lt;0&gt;;  /*   Determine the length of address 										     in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property of this node only 										     when there have no parent for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										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this node. */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interrupt-controller;  /*   Identify INT controller   */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0x12001000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0x1000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&gt;, 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/*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Index 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*/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	&lt;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0x12002000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0x1000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&gt;;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/*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Index 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*/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AutoNum type="arabicPeriod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The linker put ‘IRQCHIP_DECLARE(cortex_a15_gic, "arm,cortex-a15-gic", </a:t>
            </a:r>
            <a:r>
              <a:rPr lang="en-US" altLang="zh-CN" sz="1600" b="1" dirty="0" err="1" smtClean="0"/>
              <a:t>gic_of_init</a:t>
            </a:r>
            <a:r>
              <a:rPr lang="en-US" altLang="zh-CN" sz="1600" b="1" dirty="0" smtClean="0"/>
              <a:t>);’ in </a:t>
            </a:r>
            <a:r>
              <a:rPr lang="en-US" altLang="zh-CN" sz="1600" b="1" dirty="0" err="1" smtClean="0"/>
              <a:t>irq-gic.c</a:t>
            </a:r>
            <a:r>
              <a:rPr lang="en-US" altLang="zh-CN" sz="1600" b="1" dirty="0" smtClean="0"/>
              <a:t> into the kernel according to the link script.</a:t>
            </a:r>
          </a:p>
          <a:p>
            <a:pPr marL="342900" indent="-342900" algn="l">
              <a:lnSpc>
                <a:spcPct val="150000"/>
              </a:lnSpc>
              <a:buAutoNum type="arabicPeriod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/>
              <a:t>irqchip_init</a:t>
            </a:r>
            <a:r>
              <a:rPr lang="en-US" altLang="zh-CN" sz="1600" b="1" dirty="0" smtClean="0"/>
              <a:t>() in </a:t>
            </a:r>
            <a:r>
              <a:rPr lang="en-US" altLang="zh-CN" sz="1600" b="1" dirty="0" err="1" smtClean="0"/>
              <a:t>irqchip.c</a:t>
            </a:r>
            <a:r>
              <a:rPr lang="en-US" altLang="zh-CN" sz="1600" b="1" dirty="0" smtClean="0"/>
              <a:t> initializes the GIC according to the description in the DT.</a:t>
            </a:r>
          </a:p>
          <a:p>
            <a:pPr marL="342900" indent="-342900" algn="l">
              <a:lnSpc>
                <a:spcPct val="150000"/>
              </a:lnSpc>
              <a:buAutoNum type="arabicPeriod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[ The callback </a:t>
            </a:r>
            <a:r>
              <a:rPr lang="en-US" altLang="zh-CN" sz="1600" b="1" dirty="0" err="1" smtClean="0"/>
              <a:t>irq_init_cb</a:t>
            </a:r>
            <a:r>
              <a:rPr lang="en-US" altLang="zh-CN" sz="1600" b="1" dirty="0" smtClean="0"/>
              <a:t>  in </a:t>
            </a:r>
            <a:r>
              <a:rPr lang="en-US" altLang="zh-CN" sz="1600" b="1" dirty="0" err="1" smtClean="0"/>
              <a:t>of_irq_init</a:t>
            </a:r>
            <a:r>
              <a:rPr lang="en-US" altLang="zh-CN" sz="1600" b="1" dirty="0" smtClean="0"/>
              <a:t>() ] </a:t>
            </a:r>
            <a:r>
              <a:rPr lang="en-US" altLang="zh-CN" sz="1600" b="1" dirty="0" smtClean="0">
                <a:sym typeface="Wingdings" pitchFamily="2" charset="2"/>
              </a:rPr>
              <a:t>&lt; ===== &gt; </a:t>
            </a:r>
            <a:r>
              <a:rPr lang="en-US" altLang="zh-CN" sz="1600" b="1" dirty="0" err="1" smtClean="0">
                <a:sym typeface="Wingdings" pitchFamily="2" charset="2"/>
              </a:rPr>
              <a:t>gic_of_init</a:t>
            </a:r>
            <a:r>
              <a:rPr lang="en-US" altLang="zh-CN" sz="1600" b="1" dirty="0" smtClean="0">
                <a:sym typeface="Wingdings" pitchFamily="2" charset="2"/>
              </a:rPr>
              <a:t> () in </a:t>
            </a:r>
            <a:r>
              <a:rPr lang="en-US" altLang="zh-CN" sz="1600" b="1" dirty="0" err="1" smtClean="0">
                <a:sym typeface="Wingdings" pitchFamily="2" charset="2"/>
              </a:rPr>
              <a:t>irq-gic.c</a:t>
            </a:r>
            <a:r>
              <a:rPr lang="en-US" altLang="zh-CN" sz="1600" b="1" dirty="0" smtClean="0">
                <a:sym typeface="Wingdings" pitchFamily="2" charset="2"/>
              </a:rPr>
              <a:t>.</a:t>
            </a:r>
            <a:endParaRPr lang="en-US" altLang="zh-CN" sz="1600" b="1" dirty="0" smtClean="0"/>
          </a:p>
        </p:txBody>
      </p:sp>
      <p:sp>
        <p:nvSpPr>
          <p:cNvPr id="5" name="矩形标注 4"/>
          <p:cNvSpPr/>
          <p:nvPr/>
        </p:nvSpPr>
        <p:spPr bwMode="auto">
          <a:xfrm>
            <a:off x="2267744" y="2348880"/>
            <a:ext cx="1224136" cy="504056"/>
          </a:xfrm>
          <a:prstGeom prst="wedgeRectCallout">
            <a:avLst>
              <a:gd name="adj1" fmla="val 146180"/>
              <a:gd name="adj2" fmla="val 21310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address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220072" y="4221088"/>
            <a:ext cx="1224136" cy="504056"/>
          </a:xfrm>
          <a:prstGeom prst="wedgeRectCallout">
            <a:avLst>
              <a:gd name="adj1" fmla="val -13080"/>
              <a:gd name="adj2" fmla="val -1394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size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929240"/>
            <a:ext cx="8153400" cy="5524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0" bIns="0">
            <a:normAutofit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>
                <a:solidFill>
                  <a:schemeClr val="tx1"/>
                </a:solidFill>
              </a:rPr>
              <a:t>gic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interrupt-controller@12001000 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compatible = "arm,cortex-a15-gic", "arm,cortex-a9-gic";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#interrupt-cells = &lt;3&gt;; 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#address-cells = &lt;0&gt;; 					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interrupt-controller; 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&lt;0x12001000 0x1000&gt;,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		  &lt;0x12002000 0x1000&gt;;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timer{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compatible  = "sprd,scx35-timer";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….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interrupts = &lt;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0 118 0x0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&gt;,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….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     &lt;0 121 0x0&gt;;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};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444208" y="1700808"/>
            <a:ext cx="2484784" cy="936104"/>
          </a:xfrm>
          <a:prstGeom prst="wedgeRoundRectCallout">
            <a:avLst>
              <a:gd name="adj1" fmla="val -82656"/>
              <a:gd name="adj2" fmla="val -3905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zh-CN" altLang="en-US" b="1" dirty="0" smtClean="0">
                <a:solidFill>
                  <a:srgbClr val="C00000"/>
                </a:solidFill>
              </a:rPr>
              <a:t>不同于‘ </a:t>
            </a:r>
            <a:r>
              <a:rPr lang="en-US" altLang="zh-CN" b="1" dirty="0" smtClean="0">
                <a:solidFill>
                  <a:srgbClr val="C00000"/>
                </a:solidFill>
              </a:rPr>
              <a:t>#address-cells</a:t>
            </a:r>
            <a:r>
              <a:rPr lang="zh-CN" altLang="en-US" b="1" dirty="0" smtClean="0">
                <a:solidFill>
                  <a:srgbClr val="C00000"/>
                </a:solidFill>
              </a:rPr>
              <a:t>’，‘</a:t>
            </a:r>
            <a:r>
              <a:rPr lang="en-US" altLang="zh-CN" b="1" dirty="0" smtClean="0">
                <a:solidFill>
                  <a:srgbClr val="C00000"/>
                </a:solidFill>
              </a:rPr>
              <a:t>#interrupt-cells</a:t>
            </a:r>
            <a:r>
              <a:rPr lang="zh-CN" altLang="en-US" b="1" dirty="0" smtClean="0">
                <a:solidFill>
                  <a:srgbClr val="C00000"/>
                </a:solidFill>
              </a:rPr>
              <a:t>’仅仅修饰它的孩子节点的‘</a:t>
            </a:r>
            <a:r>
              <a:rPr lang="en-US" altLang="zh-CN" b="1" dirty="0" smtClean="0">
                <a:solidFill>
                  <a:srgbClr val="C00000"/>
                </a:solidFill>
              </a:rPr>
              <a:t>interrupts</a:t>
            </a:r>
            <a:r>
              <a:rPr lang="zh-CN" altLang="en-US" b="1" dirty="0" smtClean="0">
                <a:solidFill>
                  <a:srgbClr val="C00000"/>
                </a:solidFill>
              </a:rPr>
              <a:t>’属性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292080" y="3573016"/>
            <a:ext cx="3168352" cy="2232248"/>
          </a:xfrm>
          <a:prstGeom prst="wedgeRectCallout">
            <a:avLst>
              <a:gd name="adj1" fmla="val -106431"/>
              <a:gd name="adj2" fmla="val 1810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Refer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to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kernel\Documentation\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devicetree</a:t>
            </a:r>
            <a:r>
              <a:rPr lang="en-US" altLang="zh-CN" b="1" dirty="0" smtClean="0">
                <a:solidFill>
                  <a:srgbClr val="C00000"/>
                </a:solidFill>
              </a:rPr>
              <a:t>\bindings\arm\gic.txt.</a:t>
            </a:r>
          </a:p>
          <a:p>
            <a:r>
              <a:rPr kumimoji="0" lang="zh-CN" altLang="en-US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最后一个字段是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flag</a:t>
            </a:r>
            <a:r>
              <a:rPr kumimoji="0" lang="zh-CN" altLang="en-US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，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0x0</a:t>
            </a:r>
            <a:r>
              <a:rPr kumimoji="0" lang="zh-CN" altLang="en-US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表示</a:t>
            </a:r>
            <a:r>
              <a:rPr kumimoji="0" lang="en-US" altLang="zh-CN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 </a:t>
            </a:r>
            <a:r>
              <a:rPr kumimoji="0" lang="zh-CN" altLang="en-US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6" charset="0"/>
                <a:ea typeface="宋体" charset="-122"/>
              </a:rPr>
              <a:t>不支持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irq_set_type</a:t>
            </a:r>
            <a:r>
              <a:rPr lang="en-US" altLang="zh-CN" b="1" dirty="0" smtClean="0">
                <a:solidFill>
                  <a:srgbClr val="C00000"/>
                </a:solidFill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</a:rPr>
              <a:t>，而是使用初始化时设定的缺省配置，</a:t>
            </a:r>
            <a:r>
              <a:rPr lang="en-US" altLang="zh-CN" b="1" dirty="0" smtClean="0">
                <a:solidFill>
                  <a:srgbClr val="C00000"/>
                </a:solidFill>
              </a:rPr>
              <a:t> level triggered, active low.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73972" y="3717032"/>
          <a:ext cx="546100" cy="711200"/>
        </p:xfrm>
        <a:graphic>
          <a:graphicData uri="http://schemas.openxmlformats.org/presentationml/2006/ole">
            <p:oleObj spid="_x0000_s1026" name="包装程序外壳对象" showAsIcon="1" r:id="rId3" imgW="545760" imgH="711360" progId="Package">
              <p:embed/>
            </p:oleObj>
          </a:graphicData>
        </a:graphic>
      </p:graphicFrame>
      <p:sp>
        <p:nvSpPr>
          <p:cNvPr id="8" name="圆角矩形标注 7"/>
          <p:cNvSpPr/>
          <p:nvPr/>
        </p:nvSpPr>
        <p:spPr bwMode="auto">
          <a:xfrm>
            <a:off x="971600" y="1628800"/>
            <a:ext cx="2448272" cy="1368152"/>
          </a:xfrm>
          <a:prstGeom prst="wedgeRoundRectCallout">
            <a:avLst>
              <a:gd name="adj1" fmla="val 34607"/>
              <a:gd name="adj2" fmla="val 200298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SPI interrupts are in the range [0-987].  PPI interrupts are in the  range [0-15].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>
                <a:solidFill>
                  <a:srgbClr val="FF0000"/>
                </a:solidFill>
              </a:rPr>
              <a:t>d_gpio_gpio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: gpio@f5220000{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compatible = "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sprd,d-gpio-gpio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reg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&lt;0Xf5220000 0x1000&gt;;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</a:t>
            </a:r>
            <a:r>
              <a:rPr lang="en-US" altLang="zh-CN" sz="1600" b="1" dirty="0" err="1" smtClean="0">
                <a:solidFill>
                  <a:schemeClr val="bg1">
                    <a:lumMod val="65000"/>
                  </a:schemeClr>
                </a:solidFill>
              </a:rPr>
              <a:t>gpio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</a:rPr>
              <a:t>-controller;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interrupt-controller;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#interrupt-cells = &lt;2&gt;;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#</a:t>
            </a:r>
            <a:r>
              <a:rPr lang="en-US" altLang="zh-CN" sz="1600" b="1" dirty="0" err="1" smtClean="0">
                <a:solidFill>
                  <a:srgbClr val="0000CC"/>
                </a:solidFill>
              </a:rPr>
              <a:t>gpio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-cells = &lt;2&gt;;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</a:t>
            </a:r>
            <a:r>
              <a:rPr lang="en-US" altLang="zh-CN" sz="1600" b="1" dirty="0" err="1" smtClean="0">
                <a:solidFill>
                  <a:srgbClr val="00CC00"/>
                </a:solidFill>
              </a:rPr>
              <a:t>gpiobase</a:t>
            </a:r>
            <a:r>
              <a:rPr lang="en-US" altLang="zh-CN" sz="1600" b="1" dirty="0" smtClean="0">
                <a:solidFill>
                  <a:srgbClr val="00CC00"/>
                </a:solidFill>
              </a:rPr>
              <a:t> = &lt;0&gt;;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</a:t>
            </a:r>
            <a:r>
              <a:rPr lang="en-US" altLang="zh-CN" sz="1600" b="1" dirty="0" err="1" smtClean="0">
                <a:solidFill>
                  <a:srgbClr val="00CC00"/>
                </a:solidFill>
              </a:rPr>
              <a:t>ngpios</a:t>
            </a:r>
            <a:r>
              <a:rPr lang="en-US" altLang="zh-CN" sz="1600" b="1" dirty="0" smtClean="0">
                <a:solidFill>
                  <a:srgbClr val="00CC00"/>
                </a:solidFill>
              </a:rPr>
              <a:t> = &lt;256&gt;;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	interrupts = &lt;0 35 0x0&gt;;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	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err="1" smtClean="0">
                <a:solidFill>
                  <a:schemeClr val="tx1"/>
                </a:solidFill>
              </a:rPr>
              <a:t>key_volumedown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label = "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Volumedown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Key";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linux,code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&lt;114&gt;;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gpios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= &lt;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&amp;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d_gpio_gpio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0000CC"/>
                </a:solidFill>
              </a:rPr>
              <a:t>124 1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debounce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-interval = &lt;2&gt;;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gpio-key,wakeup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chemeClr val="tx1"/>
                </a:solidFill>
              </a:rPr>
              <a:t>			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107504" y="1412776"/>
            <a:ext cx="2952328" cy="432048"/>
          </a:xfrm>
          <a:prstGeom prst="wedgeRoundRectCallout">
            <a:avLst>
              <a:gd name="adj1" fmla="val -7878"/>
              <a:gd name="adj2" fmla="val -12102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Label, optional, as </a:t>
            </a: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phandle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444208" y="1556792"/>
            <a:ext cx="2304256" cy="1872208"/>
          </a:xfrm>
          <a:prstGeom prst="wedgeRoundRectCallout">
            <a:avLst>
              <a:gd name="adj1" fmla="val -142297"/>
              <a:gd name="adj2" fmla="val 3264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zh-CN" altLang="en-US" b="1" dirty="0" smtClean="0">
                <a:solidFill>
                  <a:srgbClr val="00CC00"/>
                </a:solidFill>
              </a:rPr>
              <a:t>逻辑编号，用于</a:t>
            </a:r>
            <a:r>
              <a:rPr lang="en-US" altLang="zh-CN" b="1" dirty="0" smtClean="0">
                <a:solidFill>
                  <a:srgbClr val="00CC00"/>
                </a:solidFill>
              </a:rPr>
              <a:t>sanity check</a:t>
            </a:r>
            <a:r>
              <a:rPr lang="zh-CN" altLang="en-US" b="1" dirty="0" smtClean="0">
                <a:solidFill>
                  <a:srgbClr val="00CC00"/>
                </a:solidFill>
              </a:rPr>
              <a:t>以及可能的真实</a:t>
            </a:r>
            <a:r>
              <a:rPr lang="en-US" altLang="zh-CN" b="1" dirty="0" err="1" smtClean="0">
                <a:solidFill>
                  <a:srgbClr val="00CC00"/>
                </a:solidFill>
              </a:rPr>
              <a:t>gpio</a:t>
            </a:r>
            <a:r>
              <a:rPr lang="zh-CN" altLang="en-US" b="1" dirty="0" smtClean="0">
                <a:solidFill>
                  <a:srgbClr val="00CC00"/>
                </a:solidFill>
              </a:rPr>
              <a:t>编号计算，如</a:t>
            </a:r>
            <a:r>
              <a:rPr lang="en-US" altLang="zh-CN" b="1" dirty="0" err="1" smtClean="0">
                <a:solidFill>
                  <a:srgbClr val="00CC00"/>
                </a:solidFill>
              </a:rPr>
              <a:t>out_gpio</a:t>
            </a:r>
            <a:r>
              <a:rPr lang="en-US" altLang="zh-CN" b="1" dirty="0" smtClean="0">
                <a:solidFill>
                  <a:srgbClr val="00CC00"/>
                </a:solidFill>
              </a:rPr>
              <a:t> = </a:t>
            </a:r>
            <a:r>
              <a:rPr lang="en-US" altLang="zh-CN" b="1" dirty="0" err="1" smtClean="0">
                <a:solidFill>
                  <a:srgbClr val="00CC00"/>
                </a:solidFill>
              </a:rPr>
              <a:t>gpiobase</a:t>
            </a:r>
            <a:r>
              <a:rPr lang="en-US" altLang="zh-CN" b="1" dirty="0" smtClean="0">
                <a:solidFill>
                  <a:srgbClr val="00CC00"/>
                </a:solidFill>
              </a:rPr>
              <a:t> + </a:t>
            </a:r>
            <a:r>
              <a:rPr lang="en-US" altLang="zh-CN" b="1" dirty="0" err="1" smtClean="0">
                <a:solidFill>
                  <a:srgbClr val="00CC00"/>
                </a:solidFill>
              </a:rPr>
              <a:t>gpio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5940152" y="4005064"/>
            <a:ext cx="2592288" cy="1008112"/>
          </a:xfrm>
          <a:prstGeom prst="wedgeRoundRectCallout">
            <a:avLst>
              <a:gd name="adj1" fmla="val -102083"/>
              <a:gd name="adj2" fmla="val 4406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b="1" dirty="0" smtClean="0">
                <a:solidFill>
                  <a:srgbClr val="0000CC"/>
                </a:solidFill>
              </a:rPr>
              <a:t>124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是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offset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是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flag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，具体意义由使用该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gpio</a:t>
            </a:r>
            <a:r>
              <a:rPr lang="zh-CN" altLang="en-US" sz="1400" b="1" dirty="0" smtClean="0">
                <a:solidFill>
                  <a:srgbClr val="0000CC"/>
                </a:solidFill>
              </a:rPr>
              <a:t>的模块代码定义。</a:t>
            </a:r>
            <a:r>
              <a:rPr lang="en-US" altLang="zh-CN" sz="1400" b="1" dirty="0" smtClean="0">
                <a:solidFill>
                  <a:srgbClr val="0000CC"/>
                </a:solidFill>
              </a:rPr>
              <a:t>Refer to </a:t>
            </a:r>
            <a:r>
              <a:rPr lang="en-US" altLang="zh-CN" sz="1400" b="1" dirty="0" err="1" smtClean="0">
                <a:solidFill>
                  <a:srgbClr val="0000CC"/>
                </a:solidFill>
              </a:rPr>
              <a:t>gpiolib-of.c</a:t>
            </a:r>
            <a:endParaRPr lang="zh-CN" altLang="en-US" sz="1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i2c2: i2c@f5370000{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				compatible  = "sprd,i2c";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				interrupts = &lt;0 13 0x0&gt;;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				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reg</a:t>
            </a:r>
            <a:r>
              <a:rPr lang="en-US" altLang="zh-CN" sz="1600" dirty="0" smtClean="0">
                <a:solidFill>
                  <a:srgbClr val="0000CC"/>
                </a:solidFill>
              </a:rPr>
              <a:t> = &lt;0xf5370000 0x1000&gt;;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				#address-cells = &lt;1&gt;;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0000CC"/>
                </a:solidFill>
              </a:rPr>
              <a:t>				#size-cells = &lt;0&gt;;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</a:t>
            </a:r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ltr_558als@23{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				compatible = "LITEON,ltr_558als";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			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1600" dirty="0" smtClean="0">
                <a:solidFill>
                  <a:srgbClr val="FF0000"/>
                </a:solidFill>
              </a:rPr>
              <a:t> = &lt;0x23&gt;;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			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gpios</a:t>
            </a:r>
            <a:r>
              <a:rPr lang="en-US" altLang="zh-CN" sz="1600" dirty="0" smtClean="0">
                <a:solidFill>
                  <a:srgbClr val="FF0000"/>
                </a:solidFill>
              </a:rPr>
              <a:t> = &lt;&amp;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d_gpio_gpio</a:t>
            </a:r>
            <a:r>
              <a:rPr lang="en-US" altLang="zh-CN" sz="1600" dirty="0" smtClean="0">
                <a:solidFill>
                  <a:srgbClr val="FF0000"/>
                </a:solidFill>
              </a:rPr>
              <a:t> 140 0&gt;;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			};</a:t>
            </a:r>
          </a:p>
          <a:p>
            <a:pPr marL="339725" indent="-339725" algn="l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dirty="0" smtClean="0">
                <a:solidFill>
                  <a:srgbClr val="FF0000"/>
                </a:solidFill>
              </a:rPr>
              <a:t>				};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5148064" y="1124744"/>
            <a:ext cx="3312368" cy="504056"/>
          </a:xfrm>
          <a:prstGeom prst="wedgeRoundRectCallout">
            <a:avLst>
              <a:gd name="adj1" fmla="val -59637"/>
              <a:gd name="adj2" fmla="val 11041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zh-CN" altLang="en-US" b="1" dirty="0" smtClean="0">
                <a:solidFill>
                  <a:srgbClr val="0000CC"/>
                </a:solidFill>
              </a:rPr>
              <a:t>蓝色部分是用于描述</a:t>
            </a:r>
            <a:r>
              <a:rPr lang="en-US" altLang="zh-CN" b="1" dirty="0" smtClean="0">
                <a:solidFill>
                  <a:srgbClr val="0000CC"/>
                </a:solidFill>
              </a:rPr>
              <a:t>i2c2 host.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292080" y="2060848"/>
            <a:ext cx="3312368" cy="1728192"/>
          </a:xfrm>
          <a:prstGeom prst="wedgeRoundRectCallout">
            <a:avLst>
              <a:gd name="adj1" fmla="val -46420"/>
              <a:gd name="adj2" fmla="val 8482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红色部分是用于描述连接到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i2c 2 host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6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client devices.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</a:t>
            </a:r>
            <a:r>
              <a:rPr lang="en-US" altLang="zh-CN" b="1" dirty="0" smtClean="0">
                <a:solidFill>
                  <a:srgbClr val="FF0000"/>
                </a:solidFill>
              </a:rPr>
              <a:t>=&lt;0x23&gt;</a:t>
            </a:r>
            <a:r>
              <a:rPr lang="zh-CN" altLang="en-US" b="1" dirty="0" smtClean="0">
                <a:solidFill>
                  <a:srgbClr val="FF0000"/>
                </a:solidFill>
              </a:rPr>
              <a:t>，定义了该</a:t>
            </a:r>
            <a:r>
              <a:rPr lang="en-US" altLang="zh-CN" b="1" dirty="0" smtClean="0">
                <a:solidFill>
                  <a:srgbClr val="FF0000"/>
                </a:solidFill>
              </a:rPr>
              <a:t>client</a:t>
            </a:r>
            <a:r>
              <a:rPr lang="zh-CN" altLang="en-US" b="1" dirty="0" smtClean="0">
                <a:solidFill>
                  <a:srgbClr val="FF0000"/>
                </a:solidFill>
              </a:rPr>
              <a:t>的地址。</a:t>
            </a:r>
            <a:r>
              <a:rPr lang="en-US" altLang="zh-CN" b="1" dirty="0" smtClean="0">
                <a:solidFill>
                  <a:srgbClr val="FF0000"/>
                </a:solidFill>
              </a:rPr>
              <a:t>Refer to of_i2c_register_devices().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 fontScale="92500"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err="1" smtClean="0"/>
              <a:t>clk_gpu_axi</a:t>
            </a:r>
            <a:r>
              <a:rPr lang="en-US" altLang="zh-CN" sz="1400" b="1" dirty="0" smtClean="0"/>
              <a:t>: </a:t>
            </a:r>
            <a:r>
              <a:rPr lang="en-US" altLang="zh-CN" sz="1400" b="1" dirty="0" err="1" smtClean="0"/>
              <a:t>clk_gpu_axi</a:t>
            </a:r>
            <a:r>
              <a:rPr lang="en-US" altLang="zh-CN" sz="1400" b="1" dirty="0" smtClean="0"/>
              <a:t> 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					#clock-cells = &lt;0&gt;;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					 clocks = &lt;&amp;</a:t>
            </a:r>
            <a:r>
              <a:rPr lang="en-US" altLang="zh-CN" sz="1400" b="1" dirty="0" err="1" smtClean="0"/>
              <a:t>clk_aon_apb</a:t>
            </a:r>
            <a:r>
              <a:rPr lang="en-US" altLang="zh-CN" sz="1400" b="1" dirty="0" smtClean="0"/>
              <a:t>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					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clock-output-names = "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clk_gpu_axi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					};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err="1" smtClean="0"/>
              <a:t>gpu</a:t>
            </a:r>
            <a:r>
              <a:rPr lang="en-US" altLang="zh-CN" sz="1400" b="1" dirty="0" smtClean="0"/>
              <a:t>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compatible  = "</a:t>
            </a:r>
            <a:r>
              <a:rPr lang="en-US" altLang="zh-CN" sz="1400" b="1" dirty="0" err="1" smtClean="0"/>
              <a:t>sprd,mali-utgard</a:t>
            </a:r>
            <a:r>
              <a:rPr lang="en-US" altLang="zh-CN" sz="1400" b="1" dirty="0" smtClean="0"/>
              <a:t>"; 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	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clock-names= "clk_gpu_axi","clk_gpu","clk_153m6“, …;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>
                <a:solidFill>
                  <a:srgbClr val="0000FF"/>
                </a:solidFill>
              </a:rPr>
              <a:t>	clocks = &lt;&amp;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clk_gpu_axi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&gt;,&lt;&amp;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clk_gpu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&gt;,&lt;&amp;clk_153m6&gt;, …;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};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1. </a:t>
            </a:r>
            <a:r>
              <a:rPr lang="en-US" altLang="zh-CN" sz="1400" b="1" dirty="0" err="1" smtClean="0"/>
              <a:t>of_clk_get_by_name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np</a:t>
            </a:r>
            <a:r>
              <a:rPr lang="en-US" altLang="zh-CN" sz="1400" b="1" dirty="0" smtClean="0"/>
              <a:t>, name):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1400" b="1" dirty="0" smtClean="0"/>
              <a:t>根据</a:t>
            </a:r>
            <a:r>
              <a:rPr lang="en-US" altLang="zh-CN" sz="1400" b="1" dirty="0" smtClean="0"/>
              <a:t>name</a:t>
            </a:r>
            <a:r>
              <a:rPr lang="zh-CN" altLang="en-US" sz="1400" b="1" dirty="0" smtClean="0"/>
              <a:t>参数，在节点</a:t>
            </a:r>
            <a:r>
              <a:rPr lang="en-US" altLang="zh-CN" sz="1400" b="1" dirty="0" err="1" smtClean="0"/>
              <a:t>np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clocks-names</a:t>
            </a:r>
            <a:r>
              <a:rPr lang="zh-CN" altLang="en-US" sz="1400" b="1" dirty="0" smtClean="0"/>
              <a:t>属性中确定与</a:t>
            </a:r>
            <a:r>
              <a:rPr lang="en-US" altLang="zh-CN" sz="1400" b="1" dirty="0" smtClean="0"/>
              <a:t>name</a:t>
            </a:r>
            <a:r>
              <a:rPr lang="zh-CN" altLang="en-US" sz="1400" b="1" dirty="0" smtClean="0"/>
              <a:t>对应的</a:t>
            </a:r>
            <a:r>
              <a:rPr lang="en-US" altLang="zh-CN" sz="1400" b="1" dirty="0" smtClean="0"/>
              <a:t>index ===&gt;</a:t>
            </a:r>
            <a:r>
              <a:rPr lang="zh-CN" altLang="en-US" sz="1400" b="1" dirty="0" smtClean="0"/>
              <a:t>根据</a:t>
            </a:r>
            <a:r>
              <a:rPr lang="en-US" altLang="zh-CN" sz="1400" b="1" dirty="0" smtClean="0"/>
              <a:t>index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clocks</a:t>
            </a:r>
            <a:r>
              <a:rPr lang="zh-CN" altLang="en-US" sz="1400" b="1" dirty="0" smtClean="0"/>
              <a:t>属性中找到相应的</a:t>
            </a:r>
            <a:r>
              <a:rPr lang="en-US" altLang="zh-CN" sz="1400" b="1" dirty="0" smtClean="0"/>
              <a:t>parent clock.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2. </a:t>
            </a:r>
            <a:r>
              <a:rPr lang="en-US" altLang="zh-CN" sz="1400" b="1" dirty="0" err="1" smtClean="0"/>
              <a:t>of_clk_get_parent_name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np</a:t>
            </a:r>
            <a:r>
              <a:rPr lang="en-US" altLang="zh-CN" sz="1400" b="1" dirty="0" smtClean="0"/>
              <a:t>, index):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1400" b="1" dirty="0" smtClean="0"/>
              <a:t>根据</a:t>
            </a:r>
            <a:r>
              <a:rPr lang="en-US" altLang="zh-CN" sz="1400" b="1" dirty="0" smtClean="0"/>
              <a:t>index</a:t>
            </a:r>
            <a:r>
              <a:rPr lang="zh-CN" altLang="en-US" sz="1400" b="1" dirty="0" smtClean="0"/>
              <a:t>在节点</a:t>
            </a:r>
            <a:r>
              <a:rPr lang="en-US" altLang="zh-CN" sz="1400" b="1" dirty="0" err="1" smtClean="0"/>
              <a:t>np</a:t>
            </a:r>
            <a:r>
              <a:rPr lang="zh-CN" altLang="en-US" sz="1400" b="1" dirty="0" smtClean="0"/>
              <a:t>的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clocks</a:t>
            </a:r>
            <a:r>
              <a:rPr lang="zh-CN" altLang="en-US" sz="1400" b="1" dirty="0" smtClean="0"/>
              <a:t>属性中找到相应的</a:t>
            </a:r>
            <a:r>
              <a:rPr lang="en-US" altLang="zh-CN" sz="1400" b="1" dirty="0" smtClean="0"/>
              <a:t>parent clock </a:t>
            </a:r>
            <a:r>
              <a:rPr lang="zh-CN" altLang="en-US" sz="1400" b="1" dirty="0" smtClean="0"/>
              <a:t>，使用该</a:t>
            </a:r>
            <a:r>
              <a:rPr lang="en-US" altLang="zh-CN" sz="1400" b="1" dirty="0" smtClean="0"/>
              <a:t>parent clock</a:t>
            </a:r>
            <a:r>
              <a:rPr lang="zh-CN" altLang="en-US" sz="1400" b="1" dirty="0" smtClean="0"/>
              <a:t>成员中的参数作为</a:t>
            </a:r>
            <a:r>
              <a:rPr lang="en-US" altLang="zh-CN" sz="1400" b="1" dirty="0" smtClean="0"/>
              <a:t>index</a:t>
            </a:r>
            <a:r>
              <a:rPr lang="zh-CN" altLang="en-US" sz="1400" b="1" dirty="0" smtClean="0"/>
              <a:t>，在</a:t>
            </a:r>
            <a:r>
              <a:rPr lang="en-US" altLang="zh-CN" sz="1400" b="1" dirty="0" smtClean="0"/>
              <a:t>parent clock</a:t>
            </a:r>
            <a:r>
              <a:rPr lang="zh-CN" altLang="en-US" sz="1400" b="1" dirty="0" smtClean="0"/>
              <a:t>节点的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clock-output-names</a:t>
            </a:r>
            <a:r>
              <a:rPr lang="zh-CN" altLang="en-US" sz="1400" b="1" dirty="0" smtClean="0"/>
              <a:t>中确定对应的</a:t>
            </a:r>
            <a:r>
              <a:rPr lang="en-US" altLang="zh-CN" sz="1400" b="1" dirty="0" smtClean="0"/>
              <a:t>clock name.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也有例外，如</a:t>
            </a:r>
            <a:r>
              <a:rPr lang="en-US" altLang="zh-CN" sz="1400" b="1" dirty="0" smtClean="0"/>
              <a:t>fb0: fb@20800000 {};</a:t>
            </a:r>
            <a:r>
              <a:rPr lang="zh-CN" altLang="en-US" sz="1400" b="1" dirty="0" smtClean="0"/>
              <a:t>节点，其并未使用</a:t>
            </a:r>
            <a:r>
              <a:rPr lang="en-US" altLang="zh-CN" sz="1400" b="1" dirty="0" smtClean="0"/>
              <a:t>clocks</a:t>
            </a:r>
            <a:r>
              <a:rPr lang="zh-CN" altLang="en-US" sz="1400" b="1" dirty="0" smtClean="0"/>
              <a:t>和</a:t>
            </a:r>
            <a:r>
              <a:rPr lang="en-US" altLang="zh-CN" sz="1400" b="1" dirty="0" smtClean="0"/>
              <a:t>clock-names</a:t>
            </a:r>
            <a:r>
              <a:rPr lang="zh-CN" altLang="en-US" sz="1400" b="1" dirty="0" smtClean="0"/>
              <a:t>属性，而是使用了</a:t>
            </a:r>
            <a:r>
              <a:rPr lang="en-US" altLang="zh-CN" sz="1400" b="1" dirty="0" smtClean="0"/>
              <a:t>clock-</a:t>
            </a:r>
            <a:r>
              <a:rPr lang="en-US" altLang="zh-CN" sz="1400" b="1" dirty="0" err="1" smtClean="0"/>
              <a:t>src</a:t>
            </a:r>
            <a:r>
              <a:rPr lang="zh-CN" altLang="en-US" sz="1400" b="1" dirty="0" smtClean="0"/>
              <a:t>属性的值设置时钟。</a:t>
            </a:r>
            <a:endParaRPr lang="en-US" altLang="zh-CN" sz="1400" b="1" dirty="0" smtClean="0"/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1400" b="1" dirty="0" smtClean="0"/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1400" b="1" dirty="0" smtClean="0"/>
          </a:p>
        </p:txBody>
      </p:sp>
      <p:sp>
        <p:nvSpPr>
          <p:cNvPr id="10" name="圆角矩形标注 9"/>
          <p:cNvSpPr/>
          <p:nvPr/>
        </p:nvSpPr>
        <p:spPr>
          <a:xfrm>
            <a:off x="6444208" y="3284984"/>
            <a:ext cx="2016224" cy="720080"/>
          </a:xfrm>
          <a:prstGeom prst="wedgeRoundRectCallout">
            <a:avLst>
              <a:gd name="adj1" fmla="val -99569"/>
              <a:gd name="adj2" fmla="val -487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00FF"/>
                </a:solidFill>
              </a:rPr>
              <a:t>clocks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属性描述了该节点的所有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parent clocks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300192" y="620688"/>
            <a:ext cx="2664296" cy="1296144"/>
          </a:xfrm>
          <a:prstGeom prst="wedgeRoundRectCallout">
            <a:avLst>
              <a:gd name="adj1" fmla="val -94203"/>
              <a:gd name="adj2" fmla="val 113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clock-cells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属性描述了，该节点的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child clocks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中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clocks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属性的每个成员的参数个数。如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#clock-cells = &lt;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&gt;;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clocks = &lt;&amp;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osc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&gt;, &lt;&amp;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pll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&gt;;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1560" y="1268760"/>
            <a:ext cx="2376264" cy="792088"/>
          </a:xfrm>
          <a:prstGeom prst="wedgeRoundRectCallout">
            <a:avLst>
              <a:gd name="adj1" fmla="val 82867"/>
              <a:gd name="adj2" fmla="val 416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B050"/>
                </a:solidFill>
              </a:rPr>
              <a:t>clock-output-names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属性描述了该节点的所有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output 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cloks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.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139952" y="2204864"/>
            <a:ext cx="2880320" cy="720080"/>
          </a:xfrm>
          <a:prstGeom prst="wedgeRoundRectCallout">
            <a:avLst>
              <a:gd name="adj1" fmla="val -122987"/>
              <a:gd name="adj2" fmla="val 780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00FF"/>
                </a:solidFill>
              </a:rPr>
              <a:t>clock-names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属性描述了该节点的所有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input clocks(parent clocks)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。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sprd-scx35_sp7731gea.dts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fb0: fb@20800000 {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compatible = "</a:t>
            </a:r>
            <a:r>
              <a:rPr lang="en-US" altLang="zh-CN" sz="1600" b="1" dirty="0" err="1" smtClean="0"/>
              <a:t>sprd,sprdfb</a:t>
            </a:r>
            <a:r>
              <a:rPr lang="en-US" altLang="zh-CN" sz="1600" b="1" dirty="0" smtClean="0"/>
              <a:t>";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clock-names = "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dispc_clk_parent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",  …;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rgbClr val="FF0000"/>
                </a:solidFill>
              </a:rPr>
              <a:t>					clocks = &lt;&amp;clk_256m&gt;, &lt;&amp;clk_256m&gt;, … 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clock-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src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= &lt;256000000 256000000 384000000&gt;;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>
                <a:solidFill>
                  <a:srgbClr val="0000FF"/>
                </a:solidFill>
              </a:rPr>
              <a:t>					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dpi_clk_div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= &lt;7&gt;;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</a:t>
            </a:r>
            <a:r>
              <a:rPr lang="en-US" altLang="zh-CN" sz="1600" b="1" dirty="0" err="1" smtClean="0"/>
              <a:t>sprd,fb_use_reservemem</a:t>
            </a:r>
            <a:r>
              <a:rPr lang="en-US" altLang="zh-CN" sz="1600" b="1" dirty="0" smtClean="0"/>
              <a:t>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	</a:t>
            </a:r>
            <a:r>
              <a:rPr lang="en-US" altLang="zh-CN" sz="1600" b="1" dirty="0" err="1" smtClean="0"/>
              <a:t>sprd,fb_mem</a:t>
            </a:r>
            <a:r>
              <a:rPr lang="en-US" altLang="zh-CN" sz="1600" b="1" dirty="0" smtClean="0"/>
              <a:t> = &lt;0x9F956000 0x3AA000&gt;;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				</a:t>
            </a:r>
            <a:r>
              <a:rPr lang="en-US" altLang="zh-CN" sz="1600" b="1" dirty="0" smtClean="0"/>
              <a:t>};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1600" b="1" dirty="0" smtClean="0"/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1600" b="1" dirty="0" smtClean="0"/>
              <a:t>Refer to </a:t>
            </a:r>
            <a:r>
              <a:rPr lang="en-US" altLang="zh-CN" sz="1600" b="1" dirty="0" err="1" smtClean="0"/>
              <a:t>dispc_clk_init</a:t>
            </a:r>
            <a:r>
              <a:rPr lang="en-US" altLang="zh-CN" sz="1600" b="1" dirty="0" smtClean="0"/>
              <a:t>() in </a:t>
            </a:r>
            <a:r>
              <a:rPr lang="en-US" altLang="zh-CN" sz="1600" b="1" smtClean="0"/>
              <a:t>sprdfb_dispc.c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背景与概念</a:t>
            </a:r>
            <a:endParaRPr lang="zh-CN" sz="28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Arial" pitchFamily="34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语法、工具与相关文件结构</a:t>
            </a:r>
            <a:endParaRPr lang="en-US" altLang="zh-CN" sz="28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实例介绍</a:t>
            </a:r>
            <a:endParaRPr lang="en-US" altLang="zh-CN" sz="2800" b="1" dirty="0" smtClean="0"/>
          </a:p>
          <a:p>
            <a:pPr marL="339725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相关代码分析</a:t>
            </a:r>
            <a:endParaRPr lang="en-US" altLang="zh-CN" sz="28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2800" b="1" dirty="0" smtClean="0"/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6974904" y="6525344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背景与概念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800" b="1" dirty="0" smtClean="0"/>
              <a:t>引入</a:t>
            </a:r>
            <a:r>
              <a:rPr lang="en-US" altLang="zh-CN" sz="2800" b="1" dirty="0" smtClean="0"/>
              <a:t>DTS</a:t>
            </a:r>
            <a:r>
              <a:rPr lang="zh-CN" altLang="en-US" sz="2800" b="1" dirty="0" smtClean="0"/>
              <a:t>之前的状况</a:t>
            </a:r>
            <a:endParaRPr lang="en-US" altLang="zh-CN" sz="28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ARM</a:t>
            </a:r>
            <a:r>
              <a:rPr lang="zh-CN" altLang="en-US" sz="2000" b="1" dirty="0" smtClean="0"/>
              <a:t>平台使用</a:t>
            </a:r>
            <a:r>
              <a:rPr lang="en-US" altLang="zh-CN" sz="2000" b="1" dirty="0" smtClean="0"/>
              <a:t>hard code</a:t>
            </a:r>
            <a:r>
              <a:rPr lang="zh-CN" altLang="en-US" sz="2000" b="1" dirty="0" smtClean="0"/>
              <a:t>描述硬件资源。</a:t>
            </a:r>
            <a:endParaRPr lang="en-US" altLang="zh-CN" sz="20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000" b="1" dirty="0" smtClean="0"/>
              <a:t>维护的痛苦，</a:t>
            </a:r>
            <a:r>
              <a:rPr lang="en-US" altLang="zh-CN" sz="2000" b="1" dirty="0" smtClean="0">
                <a:hlinkClick r:id="rId2"/>
              </a:rPr>
              <a:t>https://lkml.org/lkml/2011/3/17/492</a:t>
            </a:r>
            <a:endParaRPr lang="en-US" altLang="zh-CN" sz="20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000" b="1" dirty="0" smtClean="0"/>
              <a:t>基于同一型号</a:t>
            </a:r>
            <a:r>
              <a:rPr lang="en-US" altLang="zh-CN" sz="2000" b="1" dirty="0" err="1" smtClean="0"/>
              <a:t>SoC</a:t>
            </a:r>
            <a:r>
              <a:rPr lang="zh-CN" altLang="en-US" sz="2000" b="1" dirty="0" smtClean="0"/>
              <a:t>的不同板子，需要不同的内核镜像。</a:t>
            </a:r>
            <a:endParaRPr lang="en-US" altLang="zh-CN" sz="2000" b="1" dirty="0" smtClean="0"/>
          </a:p>
          <a:p>
            <a:pPr marL="339725" indent="-339725" algn="l">
              <a:spcBef>
                <a:spcPts val="600"/>
              </a:spcBef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2000" b="1" dirty="0" smtClean="0"/>
          </a:p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800" b="1" dirty="0" smtClean="0"/>
              <a:t>如何解决上述问题？</a:t>
            </a:r>
            <a:endParaRPr lang="en-US" altLang="zh-CN" sz="2800" b="1" dirty="0" smtClean="0"/>
          </a:p>
          <a:p>
            <a:pPr marL="1254125" lvl="2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000" b="1" dirty="0" smtClean="0"/>
              <a:t>观察其它平台，</a:t>
            </a:r>
            <a:r>
              <a:rPr lang="en-US" altLang="zh-CN" sz="2000" b="1" dirty="0" smtClean="0"/>
              <a:t>X86</a:t>
            </a:r>
            <a:r>
              <a:rPr lang="zh-CN" altLang="en-US" sz="2000" b="1" dirty="0" smtClean="0"/>
              <a:t>与非</a:t>
            </a:r>
            <a:r>
              <a:rPr lang="en-US" altLang="zh-CN" sz="2000" b="1" dirty="0" smtClean="0"/>
              <a:t>X86</a:t>
            </a:r>
            <a:r>
              <a:rPr lang="zh-CN" altLang="en-US" sz="2000" b="1" dirty="0" smtClean="0"/>
              <a:t>系统。</a:t>
            </a:r>
            <a:endParaRPr lang="en-US" altLang="zh-CN" sz="2000" b="1" dirty="0" smtClean="0"/>
          </a:p>
          <a:p>
            <a:pPr marL="1254125" lvl="2" indent="-339725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EFI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Open Firmware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背景与概念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sz="2800" b="1" dirty="0" smtClean="0"/>
              <a:t>一些术语</a:t>
            </a:r>
            <a:endParaRPr lang="en-US" altLang="zh-CN" sz="28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DTS ----- Device Tree Source</a:t>
            </a:r>
            <a:r>
              <a:rPr lang="zh-CN" altLang="en-US" sz="2000" b="1" dirty="0" smtClean="0"/>
              <a:t>，用于描述板级硬件资源的文本文件 ，扩展名是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dtsi</a:t>
            </a:r>
            <a:r>
              <a:rPr lang="zh-CN" altLang="en-US" sz="2000" b="1" dirty="0" smtClean="0"/>
              <a:t>或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DTB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-----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Device Tree Blob</a:t>
            </a:r>
            <a:r>
              <a:rPr lang="zh-CN" altLang="en-US" sz="2000" b="1" dirty="0" smtClean="0"/>
              <a:t>，用于描述板级硬件资源的二进制文件 ，扩展名是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dtb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1082675" lvl="1" indent="-339725" algn="l">
              <a:lnSpc>
                <a:spcPct val="15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sz="2000" b="1" dirty="0" smtClean="0"/>
              <a:t>DTC ----- Device Tree Compiler</a:t>
            </a:r>
            <a:r>
              <a:rPr lang="zh-CN" altLang="en-US" sz="2000" b="1" dirty="0" smtClean="0"/>
              <a:t>，用于将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dts</a:t>
            </a:r>
            <a:r>
              <a:rPr lang="zh-CN" altLang="en-US" sz="2000" b="1" dirty="0" smtClean="0"/>
              <a:t>文件编译转换成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dtb</a:t>
            </a:r>
            <a:r>
              <a:rPr lang="zh-CN" altLang="en-US" sz="2000" b="1" dirty="0" smtClean="0"/>
              <a:t>的编译器。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DTS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背景与概念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857232"/>
            <a:ext cx="8153400" cy="5214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 algn="l">
              <a:lnSpc>
                <a:spcPct val="150000"/>
              </a:lnSpc>
              <a:spcBef>
                <a:spcPts val="700"/>
              </a:spcBef>
              <a:buClr>
                <a:srgbClr val="333399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sz="2000" dirty="0" smtClean="0">
              <a:solidFill>
                <a:srgbClr val="333399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27584" y="1541016"/>
          <a:ext cx="1728192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dts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491880" y="1556792"/>
          <a:ext cx="1728192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dtc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156176" y="1556792"/>
          <a:ext cx="1728192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7358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dtb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文件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00336" y="4077072"/>
          <a:ext cx="6096000" cy="8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8028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dtb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ramdisk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84312" y="3140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0x80008000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肘形连接符 17"/>
          <p:cNvCxnSpPr/>
          <p:nvPr/>
        </p:nvCxnSpPr>
        <p:spPr bwMode="auto">
          <a:xfrm rot="5400000">
            <a:off x="1443645" y="3588333"/>
            <a:ext cx="566772" cy="4107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29861" y="3140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0x85400000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 bwMode="auto">
          <a:xfrm rot="5400000">
            <a:off x="3435188" y="3588333"/>
            <a:ext cx="566772" cy="4107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46085" y="3140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0x85500000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/>
          <p:nvPr/>
        </p:nvCxnSpPr>
        <p:spPr bwMode="auto">
          <a:xfrm rot="5400000">
            <a:off x="5502079" y="3588333"/>
            <a:ext cx="566772" cy="4107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左右箭头 22"/>
          <p:cNvSpPr/>
          <p:nvPr/>
        </p:nvSpPr>
        <p:spPr>
          <a:xfrm>
            <a:off x="5220072" y="1772816"/>
            <a:ext cx="936104" cy="28803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2555776" y="1772816"/>
            <a:ext cx="936104" cy="28803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相关工具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7408" y="913800"/>
          <a:ext cx="2759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sprd-scx35l_sp9630ea.dts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1887560"/>
          <a:ext cx="2759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dtc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9904" y="3573016"/>
          <a:ext cx="2759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dtbTool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9904" y="4283860"/>
          <a:ext cx="2759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dt.img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1907704" y="1529084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92194" y="2591368"/>
          <a:ext cx="27599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sprd-scx35l_sp9630ea.dtb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0" name="下箭头 9"/>
          <p:cNvSpPr/>
          <p:nvPr/>
        </p:nvSpPr>
        <p:spPr bwMode="auto">
          <a:xfrm>
            <a:off x="1893254" y="3212976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1898468" y="2239928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889232" y="3923820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635896" y="4282296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ernel(Image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635896" y="3573016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objcopy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635896" y="2834464"/>
          <a:ext cx="19442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vmlinux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in ELF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894972" y="1454446"/>
          <a:ext cx="20779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root/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881132" y="2162796"/>
          <a:ext cx="207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mkbootfs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57468" y="3570626"/>
          <a:ext cx="207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minigzip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857468" y="4293096"/>
          <a:ext cx="2077996" cy="3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6"/>
              </a:tblGrid>
              <a:tr h="369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ramdisk.img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下箭头 22"/>
          <p:cNvSpPr/>
          <p:nvPr/>
        </p:nvSpPr>
        <p:spPr bwMode="auto">
          <a:xfrm>
            <a:off x="6857202" y="1799304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89758" y="2842176"/>
          <a:ext cx="207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ramdisk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5" name="下箭头 24"/>
          <p:cNvSpPr/>
          <p:nvPr/>
        </p:nvSpPr>
        <p:spPr bwMode="auto">
          <a:xfrm>
            <a:off x="6851988" y="3212976"/>
            <a:ext cx="288032" cy="36927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6" name="下箭头 25"/>
          <p:cNvSpPr/>
          <p:nvPr/>
        </p:nvSpPr>
        <p:spPr bwMode="auto">
          <a:xfrm>
            <a:off x="6857202" y="2510758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6847966" y="3922040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403648" y="50039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mkbootimg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9" name="下箭头 28"/>
          <p:cNvSpPr/>
          <p:nvPr/>
        </p:nvSpPr>
        <p:spPr bwMode="auto">
          <a:xfrm>
            <a:off x="2483768" y="4634664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0" name="下箭头 29"/>
          <p:cNvSpPr/>
          <p:nvPr/>
        </p:nvSpPr>
        <p:spPr bwMode="auto">
          <a:xfrm>
            <a:off x="4427984" y="4634664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>
            <a:off x="6444208" y="4643900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451992" y="5724020"/>
          <a:ext cx="607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3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boot.img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3" name="下箭头 32"/>
          <p:cNvSpPr/>
          <p:nvPr/>
        </p:nvSpPr>
        <p:spPr bwMode="auto">
          <a:xfrm>
            <a:off x="4427984" y="5354744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4427984" y="3923820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4437220" y="3203740"/>
            <a:ext cx="288032" cy="3600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DTB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文件格式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196755"/>
          <a:ext cx="6096000" cy="381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452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boot_param_header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rgbClr val="E9EDF4"/>
                    </a:solidFill>
                  </a:tcPr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(alignment gap)  (2)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memory reserve map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(alignment gap) 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device-tree structure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(alignment gap)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5452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device-tree strings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544522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(1) Refer to </a:t>
            </a:r>
            <a:r>
              <a:rPr lang="en-US" altLang="zh-CN" b="1" dirty="0" err="1" smtClean="0"/>
              <a:t>setup.c</a:t>
            </a:r>
            <a:r>
              <a:rPr lang="en-US" altLang="zh-CN" b="1" dirty="0" smtClean="0"/>
              <a:t> for </a:t>
            </a:r>
            <a:r>
              <a:rPr lang="en-US" altLang="zh-CN" b="1" dirty="0" err="1" smtClean="0"/>
              <a:t>struct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boot_param_header</a:t>
            </a:r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(2)alignment gaps</a:t>
            </a:r>
            <a:r>
              <a:rPr lang="zh-CN" altLang="en-US" b="1" dirty="0" smtClean="0"/>
              <a:t>并不是必须的，取决于各个数据块的对齐要求。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DTB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文件中的节点格式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7632848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 OF_DT_BEGIN_NODE (that is 0x00000001)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 for version 1 to 3, this is the node full path as a zero             terminated string, starting with "/". For version 16 and later,  this is the node unit name only (or an empty string for the root node)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 [align gap to next 4 bytes boundary]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 for each property:   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    * OF_DT_PROP (that is 0x00000003)   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    * 32-bit value of property value size in bytes (or 0 if no value)   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    * 32-bit value of offset in string block of property name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    * property value data if any   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    * [align gap to next 4 bytes boundary]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 [child nodes if any]     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*OF_DT_END_NODE (that is 0x00000002)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05273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Device-tree structure:</a:t>
            </a: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6902450" y="6499399"/>
            <a:ext cx="2133600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1000" dirty="0">
                <a:solidFill>
                  <a:srgbClr val="808080"/>
                </a:solidFill>
                <a:ea typeface="BatangChe" pitchFamily="49" charset="-127"/>
              </a:rPr>
              <a:t>  . </a:t>
            </a:r>
            <a:fld id="{2499AF06-3B10-42D8-A5B1-5BE1441A6980}" type="slidenum">
              <a:rPr lang="en-US" altLang="zh-CN" sz="1000">
                <a:solidFill>
                  <a:srgbClr val="808080"/>
                </a:solidFill>
                <a:ea typeface="BatangChe" pitchFamily="49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altLang="zh-CN" sz="1000" dirty="0">
              <a:solidFill>
                <a:srgbClr val="808080"/>
              </a:solidFill>
              <a:ea typeface="BatangChe" pitchFamily="49" charset="-127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2988" y="69850"/>
            <a:ext cx="6625356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CN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DTB</a:t>
            </a:r>
            <a:r>
              <a:rPr lang="zh-CN" altLang="en-US" sz="3200" b="1" dirty="0" smtClean="0">
                <a:solidFill>
                  <a:srgbClr val="A18449"/>
                </a:solidFill>
                <a:latin typeface="微软雅黑" pitchFamily="34" charset="-122"/>
                <a:ea typeface="微软雅黑" pitchFamily="34" charset="-122"/>
              </a:rPr>
              <a:t>初始化概览</a:t>
            </a:r>
            <a:endParaRPr lang="zh-CN" altLang="en-US" sz="3200" b="1" dirty="0">
              <a:solidFill>
                <a:srgbClr val="A18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929240"/>
            <a:ext cx="8153400" cy="545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u-boot</a:t>
            </a:r>
            <a:r>
              <a:rPr lang="zh-CN" altLang="en-US" b="1" dirty="0" smtClean="0"/>
              <a:t>从</a:t>
            </a:r>
            <a:r>
              <a:rPr lang="en-US" altLang="zh-CN" b="1" dirty="0" smtClean="0"/>
              <a:t>boot.img</a:t>
            </a:r>
            <a:r>
              <a:rPr lang="zh-CN" altLang="en-US" b="1" dirty="0" smtClean="0"/>
              <a:t>中装载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dtb</a:t>
            </a:r>
            <a:r>
              <a:rPr lang="zh-CN" altLang="en-US" b="1" dirty="0" smtClean="0"/>
              <a:t>到内存中</a:t>
            </a:r>
            <a:r>
              <a:rPr lang="en-US" altLang="zh-CN" b="1" dirty="0" smtClean="0"/>
              <a:t>,Refer to </a:t>
            </a:r>
            <a:r>
              <a:rPr lang="en-US" altLang="zh-CN" b="1" dirty="0" err="1" smtClean="0"/>
              <a:t>cmd_.cboot.c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b="1" dirty="0" smtClean="0"/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altLang="zh-CN" b="1" dirty="0" smtClean="0"/>
              <a:t>2. kernel</a:t>
            </a:r>
            <a:r>
              <a:rPr lang="zh-CN" altLang="en-US" b="1" dirty="0" smtClean="0"/>
              <a:t>初始化时，扫描该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dtb</a:t>
            </a:r>
            <a:r>
              <a:rPr lang="zh-CN" altLang="en-US" b="1" dirty="0" smtClean="0"/>
              <a:t>数据，在内存中建立起相应的链表和树形结构，由</a:t>
            </a:r>
            <a:r>
              <a:rPr lang="en-US" altLang="zh-CN" b="1" dirty="0" err="1" smtClean="0"/>
              <a:t>of_allnodes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指向。</a:t>
            </a:r>
            <a:r>
              <a:rPr lang="en-US" altLang="zh-CN" b="1" dirty="0" smtClean="0"/>
              <a:t>Refer to </a:t>
            </a:r>
            <a:r>
              <a:rPr lang="en-US" altLang="zh-CN" b="1" dirty="0" err="1" smtClean="0"/>
              <a:t>unflatten_device_tree</a:t>
            </a:r>
            <a:r>
              <a:rPr lang="en-US" altLang="zh-CN" b="1" dirty="0" smtClean="0"/>
              <a:t>().</a:t>
            </a:r>
          </a:p>
          <a:p>
            <a:pPr marL="339725" indent="-339725">
              <a:lnSpc>
                <a:spcPct val="150000"/>
              </a:lnSpc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 startAt="3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内核为每一个节点，向</a:t>
            </a:r>
            <a:r>
              <a:rPr lang="en-US" altLang="zh-CN" b="1" dirty="0" smtClean="0"/>
              <a:t>platform bus</a:t>
            </a:r>
            <a:r>
              <a:rPr lang="zh-CN" altLang="en-US" b="1" dirty="0" smtClean="0"/>
              <a:t>注册一个</a:t>
            </a:r>
            <a:r>
              <a:rPr lang="en-US" altLang="zh-CN" b="1" dirty="0" err="1" smtClean="0"/>
              <a:t>platform_device</a:t>
            </a:r>
            <a:r>
              <a:rPr lang="zh-CN" altLang="en-US" b="1" dirty="0" smtClean="0"/>
              <a:t>结构。</a:t>
            </a:r>
            <a:r>
              <a:rPr lang="en-US" altLang="zh-CN" b="1" dirty="0" smtClean="0"/>
              <a:t>Refer to </a:t>
            </a:r>
            <a:r>
              <a:rPr lang="en-US" altLang="zh-CN" b="1" dirty="0" err="1" smtClean="0"/>
              <a:t>of_platform_populate</a:t>
            </a:r>
            <a:r>
              <a:rPr lang="en-US" altLang="zh-CN" b="1" smtClean="0"/>
              <a:t>().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 startAt="3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 startAt="3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zh-CN" altLang="en-US" b="1" dirty="0" smtClean="0"/>
              <a:t>当平台驱动初始化的时候，向</a:t>
            </a:r>
            <a:r>
              <a:rPr lang="en-US" altLang="zh-CN" b="1" dirty="0" smtClean="0"/>
              <a:t>platform bus</a:t>
            </a:r>
            <a:r>
              <a:rPr lang="zh-CN" altLang="en-US" b="1" dirty="0" smtClean="0"/>
              <a:t>注册一个</a:t>
            </a:r>
            <a:r>
              <a:rPr lang="en-US" altLang="zh-CN" b="1" dirty="0" err="1" smtClean="0"/>
              <a:t>platform_driver</a:t>
            </a:r>
            <a:r>
              <a:rPr lang="zh-CN" altLang="en-US" b="1" dirty="0" smtClean="0"/>
              <a:t>结构，根据</a:t>
            </a:r>
            <a:r>
              <a:rPr lang="en-US" altLang="zh-CN" b="1" dirty="0" err="1" smtClean="0"/>
              <a:t>linux</a:t>
            </a:r>
            <a:r>
              <a:rPr lang="zh-CN" altLang="en-US" b="1" dirty="0" smtClean="0"/>
              <a:t>的驱动模型，该</a:t>
            </a:r>
            <a:r>
              <a:rPr lang="en-US" altLang="zh-CN" b="1" dirty="0" err="1" smtClean="0"/>
              <a:t>platform_driver</a:t>
            </a:r>
            <a:r>
              <a:rPr lang="zh-CN" altLang="en-US" b="1" dirty="0" smtClean="0"/>
              <a:t>结构将会与相应的</a:t>
            </a:r>
            <a:r>
              <a:rPr lang="en-US" altLang="zh-CN" b="1" dirty="0" err="1" smtClean="0"/>
              <a:t>platform_device</a:t>
            </a:r>
            <a:r>
              <a:rPr lang="zh-CN" altLang="en-US" b="1" dirty="0" smtClean="0"/>
              <a:t>结构关联。</a:t>
            </a:r>
            <a:r>
              <a:rPr lang="en-US" altLang="zh-CN" b="1" dirty="0" smtClean="0"/>
              <a:t>Refer to </a:t>
            </a:r>
            <a:r>
              <a:rPr lang="en-US" altLang="zh-CN" b="1" dirty="0" err="1" smtClean="0"/>
              <a:t>sprdfb_main.c</a:t>
            </a:r>
            <a:r>
              <a:rPr lang="en-US" altLang="zh-CN" b="1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3420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CN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157261484</TotalTime>
  <Pages>0</Pages>
  <Words>827</Words>
  <Characters>0</Characters>
  <Application>Microsoft Office PowerPoint</Application>
  <DocSecurity>0</DocSecurity>
  <PresentationFormat>全屏显示(4:3)</PresentationFormat>
  <Lines>0</Lines>
  <Paragraphs>205</Paragraphs>
  <Slides>16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TITLE SLIDE ONLY</vt:lpstr>
      <vt:lpstr>PPT Body Slides -CN</vt:lpstr>
      <vt:lpstr>PPT Body Slides - ENG</vt:lpstr>
      <vt:lpstr>包装程序外壳对象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long.chen</cp:lastModifiedBy>
  <cp:revision>440</cp:revision>
  <cp:lastPrinted>1899-12-30T00:00:00Z</cp:lastPrinted>
  <dcterms:created xsi:type="dcterms:W3CDTF">2010-08-21T18:40:49Z</dcterms:created>
  <dcterms:modified xsi:type="dcterms:W3CDTF">2014-11-27T02:27:19Z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