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Default Extension="pptx" ContentType="application/vnd.openxmlformats-officedocument.presentationml.presentation"/>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Default Extension="sldx" ContentType="application/vnd.openxmlformats-officedocument.presentationml.slide"/>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Lst>
  <p:notesMasterIdLst>
    <p:notesMasterId r:id="rId51"/>
  </p:notesMasterIdLst>
  <p:sldIdLst>
    <p:sldId id="256" r:id="rId4"/>
    <p:sldId id="283" r:id="rId5"/>
    <p:sldId id="320" r:id="rId6"/>
    <p:sldId id="339" r:id="rId7"/>
    <p:sldId id="337" r:id="rId8"/>
    <p:sldId id="325" r:id="rId9"/>
    <p:sldId id="301" r:id="rId10"/>
    <p:sldId id="345" r:id="rId11"/>
    <p:sldId id="346" r:id="rId12"/>
    <p:sldId id="347" r:id="rId13"/>
    <p:sldId id="349" r:id="rId14"/>
    <p:sldId id="348" r:id="rId15"/>
    <p:sldId id="351" r:id="rId16"/>
    <p:sldId id="308" r:id="rId17"/>
    <p:sldId id="326" r:id="rId18"/>
    <p:sldId id="321" r:id="rId19"/>
    <p:sldId id="309" r:id="rId20"/>
    <p:sldId id="328" r:id="rId21"/>
    <p:sldId id="330" r:id="rId22"/>
    <p:sldId id="310" r:id="rId23"/>
    <p:sldId id="331" r:id="rId24"/>
    <p:sldId id="332" r:id="rId25"/>
    <p:sldId id="340" r:id="rId26"/>
    <p:sldId id="311" r:id="rId27"/>
    <p:sldId id="334" r:id="rId28"/>
    <p:sldId id="312" r:id="rId29"/>
    <p:sldId id="313" r:id="rId30"/>
    <p:sldId id="314" r:id="rId31"/>
    <p:sldId id="315" r:id="rId32"/>
    <p:sldId id="343" r:id="rId33"/>
    <p:sldId id="344" r:id="rId34"/>
    <p:sldId id="341" r:id="rId35"/>
    <p:sldId id="342" r:id="rId36"/>
    <p:sldId id="316" r:id="rId37"/>
    <p:sldId id="299" r:id="rId38"/>
    <p:sldId id="298" r:id="rId39"/>
    <p:sldId id="297" r:id="rId40"/>
    <p:sldId id="296" r:id="rId41"/>
    <p:sldId id="305" r:id="rId42"/>
    <p:sldId id="319" r:id="rId43"/>
    <p:sldId id="322" r:id="rId44"/>
    <p:sldId id="336" r:id="rId45"/>
    <p:sldId id="300" r:id="rId46"/>
    <p:sldId id="294" r:id="rId47"/>
    <p:sldId id="323" r:id="rId48"/>
    <p:sldId id="293" r:id="rId49"/>
    <p:sldId id="272" r:id="rId50"/>
  </p:sldIdLst>
  <p:sldSz cx="9144000" cy="6858000" type="screen4x3"/>
  <p:notesSz cx="6858000" cy="9144000"/>
  <p:defaultTextStyle>
    <a:defPPr>
      <a:defRPr lang="en-GB"/>
    </a:defPPr>
    <a:lvl1pPr algn="ctr" defTabSz="449263" rtl="0" fontAlgn="base">
      <a:spcBef>
        <a:spcPct val="0"/>
      </a:spcBef>
      <a:spcAft>
        <a:spcPct val="0"/>
      </a:spcAft>
      <a:buClr>
        <a:srgbClr val="000000"/>
      </a:buClr>
      <a:buSzPct val="100000"/>
      <a:buFont typeface="Times New Roman" pitchFamily="16" charset="0"/>
      <a:defRPr kern="1200">
        <a:solidFill>
          <a:schemeClr val="bg1"/>
        </a:solidFill>
        <a:latin typeface="Times New Roman" pitchFamily="16" charset="0"/>
        <a:ea typeface="宋体" charset="-122"/>
        <a:cs typeface="+mn-cs"/>
      </a:defRPr>
    </a:lvl1pPr>
    <a:lvl2pPr marL="742950" indent="-285750" algn="ctr" defTabSz="449263" rtl="0" fontAlgn="base">
      <a:spcBef>
        <a:spcPct val="0"/>
      </a:spcBef>
      <a:spcAft>
        <a:spcPct val="0"/>
      </a:spcAft>
      <a:buClr>
        <a:srgbClr val="000000"/>
      </a:buClr>
      <a:buSzPct val="100000"/>
      <a:buFont typeface="Times New Roman" pitchFamily="16" charset="0"/>
      <a:defRPr kern="1200">
        <a:solidFill>
          <a:schemeClr val="bg1"/>
        </a:solidFill>
        <a:latin typeface="Times New Roman" pitchFamily="16" charset="0"/>
        <a:ea typeface="宋体" charset="-122"/>
        <a:cs typeface="+mn-cs"/>
      </a:defRPr>
    </a:lvl2pPr>
    <a:lvl3pPr marL="1143000" indent="-228600" algn="ctr" defTabSz="449263" rtl="0" fontAlgn="base">
      <a:spcBef>
        <a:spcPct val="0"/>
      </a:spcBef>
      <a:spcAft>
        <a:spcPct val="0"/>
      </a:spcAft>
      <a:buClr>
        <a:srgbClr val="000000"/>
      </a:buClr>
      <a:buSzPct val="100000"/>
      <a:buFont typeface="Times New Roman" pitchFamily="16" charset="0"/>
      <a:defRPr kern="1200">
        <a:solidFill>
          <a:schemeClr val="bg1"/>
        </a:solidFill>
        <a:latin typeface="Times New Roman" pitchFamily="16" charset="0"/>
        <a:ea typeface="宋体" charset="-122"/>
        <a:cs typeface="+mn-cs"/>
      </a:defRPr>
    </a:lvl3pPr>
    <a:lvl4pPr marL="1600200" indent="-228600" algn="ctr" defTabSz="449263" rtl="0" fontAlgn="base">
      <a:spcBef>
        <a:spcPct val="0"/>
      </a:spcBef>
      <a:spcAft>
        <a:spcPct val="0"/>
      </a:spcAft>
      <a:buClr>
        <a:srgbClr val="000000"/>
      </a:buClr>
      <a:buSzPct val="100000"/>
      <a:buFont typeface="Times New Roman" pitchFamily="16" charset="0"/>
      <a:defRPr kern="1200">
        <a:solidFill>
          <a:schemeClr val="bg1"/>
        </a:solidFill>
        <a:latin typeface="Times New Roman" pitchFamily="16" charset="0"/>
        <a:ea typeface="宋体" charset="-122"/>
        <a:cs typeface="+mn-cs"/>
      </a:defRPr>
    </a:lvl4pPr>
    <a:lvl5pPr marL="2057400" indent="-228600" algn="ctr" defTabSz="449263" rtl="0" fontAlgn="base">
      <a:spcBef>
        <a:spcPct val="0"/>
      </a:spcBef>
      <a:spcAft>
        <a:spcPct val="0"/>
      </a:spcAft>
      <a:buClr>
        <a:srgbClr val="000000"/>
      </a:buClr>
      <a:buSzPct val="100000"/>
      <a:buFont typeface="Times New Roman" pitchFamily="16" charset="0"/>
      <a:defRPr kern="1200">
        <a:solidFill>
          <a:schemeClr val="bg1"/>
        </a:solidFill>
        <a:latin typeface="Times New Roman" pitchFamily="16" charset="0"/>
        <a:ea typeface="宋体" charset="-122"/>
        <a:cs typeface="+mn-cs"/>
      </a:defRPr>
    </a:lvl5pPr>
    <a:lvl6pPr marL="2286000" algn="l" defTabSz="914400" rtl="0" eaLnBrk="1" latinLnBrk="0" hangingPunct="1">
      <a:defRPr kern="1200">
        <a:solidFill>
          <a:schemeClr val="bg1"/>
        </a:solidFill>
        <a:latin typeface="Times New Roman" pitchFamily="16" charset="0"/>
        <a:ea typeface="宋体" charset="-122"/>
        <a:cs typeface="+mn-cs"/>
      </a:defRPr>
    </a:lvl6pPr>
    <a:lvl7pPr marL="2743200" algn="l" defTabSz="914400" rtl="0" eaLnBrk="1" latinLnBrk="0" hangingPunct="1">
      <a:defRPr kern="1200">
        <a:solidFill>
          <a:schemeClr val="bg1"/>
        </a:solidFill>
        <a:latin typeface="Times New Roman" pitchFamily="16" charset="0"/>
        <a:ea typeface="宋体" charset="-122"/>
        <a:cs typeface="+mn-cs"/>
      </a:defRPr>
    </a:lvl7pPr>
    <a:lvl8pPr marL="3200400" algn="l" defTabSz="914400" rtl="0" eaLnBrk="1" latinLnBrk="0" hangingPunct="1">
      <a:defRPr kern="1200">
        <a:solidFill>
          <a:schemeClr val="bg1"/>
        </a:solidFill>
        <a:latin typeface="Times New Roman" pitchFamily="16" charset="0"/>
        <a:ea typeface="宋体" charset="-122"/>
        <a:cs typeface="+mn-cs"/>
      </a:defRPr>
    </a:lvl8pPr>
    <a:lvl9pPr marL="3657600" algn="l" defTabSz="914400" rtl="0" eaLnBrk="1" latinLnBrk="0" hangingPunct="1">
      <a:defRPr kern="1200">
        <a:solidFill>
          <a:schemeClr val="bg1"/>
        </a:solidFill>
        <a:latin typeface="Times New Roman" pitchFamily="16"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99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3" autoAdjust="0"/>
    <p:restoredTop sz="94353" autoAdjust="0"/>
  </p:normalViewPr>
  <p:slideViewPr>
    <p:cSldViewPr>
      <p:cViewPr>
        <p:scale>
          <a:sx n="100" d="100"/>
          <a:sy n="100" d="100"/>
        </p:scale>
        <p:origin x="-582" y="96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382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w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pPr>
              <a:defRPr/>
            </a:pPr>
            <a:endParaRPr lang="zh-CN" altLang="en-US"/>
          </a:p>
        </p:txBody>
      </p:sp>
      <p:sp>
        <p:nvSpPr>
          <p:cNvPr id="4098"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zh-CN" altLang="en-US"/>
          </a:p>
        </p:txBody>
      </p:sp>
      <p:sp>
        <p:nvSpPr>
          <p:cNvPr id="4099" name="Text Box 3"/>
          <p:cNvSpPr txBox="1">
            <a:spLocks noChangeArrowheads="1"/>
          </p:cNvSpPr>
          <p:nvPr/>
        </p:nvSpPr>
        <p:spPr bwMode="auto">
          <a:xfrm>
            <a:off x="0" y="0"/>
            <a:ext cx="2971800" cy="457200"/>
          </a:xfrm>
          <a:prstGeom prst="rect">
            <a:avLst/>
          </a:prstGeom>
          <a:noFill/>
          <a:ln w="9525">
            <a:noFill/>
            <a:round/>
            <a:headEnd/>
            <a:tailEnd/>
          </a:ln>
          <a:effectLst/>
        </p:spPr>
        <p:txBody>
          <a:bodyPr wrap="none" anchor="ctr"/>
          <a:lstStyle/>
          <a:p>
            <a:pPr>
              <a:defRPr/>
            </a:pPr>
            <a:endParaRPr lang="zh-CN" altLang="en-US"/>
          </a:p>
        </p:txBody>
      </p:sp>
      <p:sp>
        <p:nvSpPr>
          <p:cNvPr id="4100" name="Text Box 4"/>
          <p:cNvSpPr txBox="1">
            <a:spLocks noChangeArrowheads="1"/>
          </p:cNvSpPr>
          <p:nvPr/>
        </p:nvSpPr>
        <p:spPr bwMode="auto">
          <a:xfrm>
            <a:off x="3884613" y="0"/>
            <a:ext cx="2971800" cy="457200"/>
          </a:xfrm>
          <a:prstGeom prst="rect">
            <a:avLst/>
          </a:prstGeom>
          <a:noFill/>
          <a:ln w="9525">
            <a:noFill/>
            <a:round/>
            <a:headEnd/>
            <a:tailEnd/>
          </a:ln>
          <a:effectLst/>
        </p:spPr>
        <p:txBody>
          <a:bodyPr wrap="none" anchor="ctr"/>
          <a:lstStyle/>
          <a:p>
            <a:pPr>
              <a:defRPr/>
            </a:pPr>
            <a:endParaRPr lang="zh-CN" altLang="en-US"/>
          </a:p>
        </p:txBody>
      </p:sp>
      <p:sp>
        <p:nvSpPr>
          <p:cNvPr id="21510" name="Rectangle 5"/>
          <p:cNvSpPr>
            <a:spLocks noGrp="1" noRot="1" noChangeAspect="1" noChangeArrowheads="1"/>
          </p:cNvSpPr>
          <p:nvPr>
            <p:ph type="sldImg"/>
          </p:nvPr>
        </p:nvSpPr>
        <p:spPr bwMode="auto">
          <a:xfrm>
            <a:off x="1143000" y="685800"/>
            <a:ext cx="4568825" cy="3425825"/>
          </a:xfrm>
          <a:prstGeom prst="rect">
            <a:avLst/>
          </a:prstGeom>
          <a:noFill/>
          <a:ln w="9360">
            <a:solidFill>
              <a:srgbClr val="000000"/>
            </a:solidFill>
            <a:miter lim="800000"/>
            <a:headEnd/>
            <a:tailEnd/>
          </a:ln>
        </p:spPr>
      </p:sp>
      <p:sp>
        <p:nvSpPr>
          <p:cNvPr id="4102"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zh-CN" altLang="zh-CN" noProof="0" smtClean="0"/>
          </a:p>
        </p:txBody>
      </p:sp>
      <p:sp>
        <p:nvSpPr>
          <p:cNvPr id="4103" name="Text Box 7"/>
          <p:cNvSpPr txBox="1">
            <a:spLocks noChangeArrowheads="1"/>
          </p:cNvSpPr>
          <p:nvPr/>
        </p:nvSpPr>
        <p:spPr bwMode="auto">
          <a:xfrm>
            <a:off x="0" y="8685213"/>
            <a:ext cx="2971800" cy="457200"/>
          </a:xfrm>
          <a:prstGeom prst="rect">
            <a:avLst/>
          </a:prstGeom>
          <a:noFill/>
          <a:ln w="9525">
            <a:noFill/>
            <a:round/>
            <a:headEnd/>
            <a:tailEnd/>
          </a:ln>
          <a:effectLst/>
        </p:spPr>
        <p:txBody>
          <a:bodyPr wrap="none" anchor="ctr"/>
          <a:lstStyle/>
          <a:p>
            <a:pPr>
              <a:defRPr/>
            </a:pPr>
            <a:endParaRPr lang="zh-CN" altLang="en-US"/>
          </a:p>
        </p:txBody>
      </p:sp>
      <p:sp>
        <p:nvSpPr>
          <p:cNvPr id="4104"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Tx/>
              <a:buSzPct val="45000"/>
              <a:buFontTx/>
              <a:buNone/>
              <a:tabLst>
                <a:tab pos="723900" algn="l"/>
                <a:tab pos="1447800" algn="l"/>
                <a:tab pos="2171700" algn="l"/>
                <a:tab pos="2895600" algn="l"/>
              </a:tabLst>
              <a:defRPr sz="1200">
                <a:solidFill>
                  <a:srgbClr val="000000"/>
                </a:solidFill>
                <a:latin typeface="AR PL UMing HK" pitchFamily="16" charset="0"/>
              </a:defRPr>
            </a:lvl1pPr>
          </a:lstStyle>
          <a:p>
            <a:pPr>
              <a:defRPr/>
            </a:pPr>
            <a:fld id="{67B705A8-3CA6-4CF4-99BB-4ED4E32B9FD5}"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8"/>
          <p:cNvSpPr>
            <a:spLocks noGrp="1" noChangeArrowheads="1"/>
          </p:cNvSpPr>
          <p:nvPr>
            <p:ph type="sldNum" sz="quarter"/>
          </p:nvPr>
        </p:nvSpPr>
        <p:spPr>
          <a:noFill/>
        </p:spPr>
        <p:txBody>
          <a:bodyPr/>
          <a:lstStyle/>
          <a:p>
            <a:fld id="{D2C22D14-C4FC-4EAB-8998-191FBD0B679D}" type="slidenum">
              <a:rPr lang="en-US" altLang="zh-CN" smtClean="0"/>
              <a:pPr/>
              <a:t>1</a:t>
            </a:fld>
            <a:endParaRPr lang="en-US" altLang="zh-CN" dirty="0" smtClean="0"/>
          </a:p>
        </p:txBody>
      </p:sp>
      <p:sp>
        <p:nvSpPr>
          <p:cNvPr id="2253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22532" name="Rectangle 2"/>
          <p:cNvSpPr>
            <a:spLocks noGrp="1" noChangeArrowheads="1"/>
          </p:cNvSpPr>
          <p:nvPr>
            <p:ph type="body" idx="1"/>
          </p:nvPr>
        </p:nvSpPr>
        <p:spPr>
          <a:xfrm>
            <a:off x="685800" y="4343400"/>
            <a:ext cx="5486400" cy="4114800"/>
          </a:xfrm>
          <a:noFill/>
          <a:ln/>
        </p:spPr>
        <p:txBody>
          <a:bodyPr wrap="none" anchor="ctr"/>
          <a:lstStyle/>
          <a:p>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idx="10"/>
          </p:nvPr>
        </p:nvSpPr>
        <p:spPr/>
        <p:txBody>
          <a:bodyPr/>
          <a:lstStyle/>
          <a:p>
            <a:pPr>
              <a:defRPr/>
            </a:pPr>
            <a:fld id="{67B705A8-3CA6-4CF4-99BB-4ED4E32B9FD5}"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idx="10"/>
          </p:nvPr>
        </p:nvSpPr>
        <p:spPr/>
        <p:txBody>
          <a:bodyPr/>
          <a:lstStyle/>
          <a:p>
            <a:pPr>
              <a:defRPr/>
            </a:pPr>
            <a:fld id="{67B705A8-3CA6-4CF4-99BB-4ED4E32B9FD5}"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8"/>
          <p:cNvSpPr>
            <a:spLocks noGrp="1" noChangeArrowheads="1"/>
          </p:cNvSpPr>
          <p:nvPr>
            <p:ph type="sldNum" sz="quarter"/>
          </p:nvPr>
        </p:nvSpPr>
        <p:spPr>
          <a:noFill/>
        </p:spPr>
        <p:txBody>
          <a:bodyPr/>
          <a:lstStyle/>
          <a:p>
            <a:fld id="{0D651D54-75B9-4403-874F-98A0D70610CE}" type="slidenum">
              <a:rPr lang="en-US" altLang="zh-CN" smtClean="0"/>
              <a:pPr/>
              <a:t>35</a:t>
            </a:fld>
            <a:endParaRPr lang="en-US" altLang="zh-CN" dirty="0" smtClean="0"/>
          </a:p>
        </p:txBody>
      </p:sp>
      <p:sp>
        <p:nvSpPr>
          <p:cNvPr id="2355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23556" name="Rectangle 2"/>
          <p:cNvSpPr>
            <a:spLocks noGrp="1" noChangeArrowheads="1"/>
          </p:cNvSpPr>
          <p:nvPr>
            <p:ph type="body" idx="1"/>
          </p:nvPr>
        </p:nvSpPr>
        <p:spPr>
          <a:xfrm>
            <a:off x="685800" y="4343400"/>
            <a:ext cx="5486400" cy="4114800"/>
          </a:xfrm>
          <a:noFill/>
          <a:ln/>
        </p:spPr>
        <p:txBody>
          <a:bodyPr wrap="none" anchor="ctr"/>
          <a:lstStyle/>
          <a:p>
            <a:endParaRPr lang="zh-CN" altLang="zh-C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8"/>
          <p:cNvSpPr>
            <a:spLocks noGrp="1" noChangeArrowheads="1"/>
          </p:cNvSpPr>
          <p:nvPr>
            <p:ph type="sldNum" sz="quarter"/>
          </p:nvPr>
        </p:nvSpPr>
        <p:spPr>
          <a:noFill/>
        </p:spPr>
        <p:txBody>
          <a:bodyPr/>
          <a:lstStyle/>
          <a:p>
            <a:fld id="{0D651D54-75B9-4403-874F-98A0D70610CE}" type="slidenum">
              <a:rPr lang="en-US" altLang="zh-CN" smtClean="0"/>
              <a:pPr/>
              <a:t>43</a:t>
            </a:fld>
            <a:endParaRPr lang="en-US" altLang="zh-CN" dirty="0" smtClean="0"/>
          </a:p>
        </p:txBody>
      </p:sp>
      <p:sp>
        <p:nvSpPr>
          <p:cNvPr id="2355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23556" name="Rectangle 2"/>
          <p:cNvSpPr>
            <a:spLocks noGrp="1" noChangeArrowheads="1"/>
          </p:cNvSpPr>
          <p:nvPr>
            <p:ph type="body" idx="1"/>
          </p:nvPr>
        </p:nvSpPr>
        <p:spPr>
          <a:xfrm>
            <a:off x="685800" y="4343400"/>
            <a:ext cx="5486400" cy="4114800"/>
          </a:xfrm>
          <a:noFill/>
          <a:ln/>
        </p:spPr>
        <p:txBody>
          <a:bodyPr wrap="none" anchor="ctr"/>
          <a:lstStyle/>
          <a:p>
            <a:endParaRPr lang="zh-CN" altLang="zh-C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idx="10"/>
          </p:nvPr>
        </p:nvSpPr>
        <p:spPr/>
        <p:txBody>
          <a:bodyPr/>
          <a:lstStyle/>
          <a:p>
            <a:pPr>
              <a:defRPr/>
            </a:pPr>
            <a:fld id="{67B705A8-3CA6-4CF4-99BB-4ED4E32B9FD5}" type="slidenum">
              <a:rPr lang="en-US" smtClean="0"/>
              <a:pPr>
                <a:defRPr/>
              </a:pPr>
              <a:t>46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8"/>
          <p:cNvSpPr>
            <a:spLocks noGrp="1" noChangeArrowheads="1"/>
          </p:cNvSpPr>
          <p:nvPr>
            <p:ph type="sldNum" sz="quarter"/>
          </p:nvPr>
        </p:nvSpPr>
        <p:spPr>
          <a:noFill/>
        </p:spPr>
        <p:txBody>
          <a:bodyPr/>
          <a:lstStyle/>
          <a:p>
            <a:fld id="{3DEAB6E6-4A33-43A7-BF80-BE342210CE05}" type="slidenum">
              <a:rPr lang="en-US" altLang="zh-CN" smtClean="0"/>
              <a:pPr/>
              <a:t>47</a:t>
            </a:fld>
            <a:endParaRPr lang="en-US" altLang="zh-CN" dirty="0" smtClean="0"/>
          </a:p>
        </p:txBody>
      </p:sp>
      <p:sp>
        <p:nvSpPr>
          <p:cNvPr id="3891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38916" name="Rectangle 2"/>
          <p:cNvSpPr>
            <a:spLocks noGrp="1" noChangeArrowheads="1"/>
          </p:cNvSpPr>
          <p:nvPr>
            <p:ph type="body" idx="1"/>
          </p:nvPr>
        </p:nvSpPr>
        <p:spPr>
          <a:xfrm>
            <a:off x="685800" y="4343400"/>
            <a:ext cx="5486400" cy="4114800"/>
          </a:xfrm>
          <a:noFill/>
          <a:ln/>
        </p:spPr>
        <p:txBody>
          <a:bodyPr wrap="none" anchor="ctr"/>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8"/>
          <p:cNvSpPr>
            <a:spLocks noGrp="1" noChangeArrowheads="1"/>
          </p:cNvSpPr>
          <p:nvPr>
            <p:ph type="sldNum" sz="quarter"/>
          </p:nvPr>
        </p:nvSpPr>
        <p:spPr>
          <a:noFill/>
        </p:spPr>
        <p:txBody>
          <a:bodyPr/>
          <a:lstStyle/>
          <a:p>
            <a:fld id="{0D651D54-75B9-4403-874F-98A0D70610CE}" type="slidenum">
              <a:rPr lang="en-US" altLang="zh-CN" smtClean="0"/>
              <a:pPr/>
              <a:t>2</a:t>
            </a:fld>
            <a:endParaRPr lang="en-US" altLang="zh-CN" dirty="0" smtClean="0"/>
          </a:p>
        </p:txBody>
      </p:sp>
      <p:sp>
        <p:nvSpPr>
          <p:cNvPr id="2355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23556" name="Rectangle 2"/>
          <p:cNvSpPr>
            <a:spLocks noGrp="1" noChangeArrowheads="1"/>
          </p:cNvSpPr>
          <p:nvPr>
            <p:ph type="body" idx="1"/>
          </p:nvPr>
        </p:nvSpPr>
        <p:spPr>
          <a:xfrm>
            <a:off x="685800" y="4343400"/>
            <a:ext cx="5486400" cy="4114800"/>
          </a:xfrm>
          <a:noFill/>
          <a:ln/>
        </p:spPr>
        <p:txBody>
          <a:bodyPr wrap="none" anchor="ctr"/>
          <a:lstStyle/>
          <a:p>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Application:</a:t>
            </a:r>
            <a:r>
              <a:rPr lang="zh-CN" altLang="en-US" dirty="0" smtClean="0"/>
              <a:t>应用层</a:t>
            </a:r>
            <a:endParaRPr lang="en-US" altLang="zh-CN" dirty="0" smtClean="0"/>
          </a:p>
          <a:p>
            <a:r>
              <a:rPr lang="en-US" altLang="zh-CN" dirty="0" smtClean="0"/>
              <a:t>Framework</a:t>
            </a:r>
            <a:r>
              <a:rPr lang="zh-CN" altLang="en-US" dirty="0" smtClean="0"/>
              <a:t>：为应用层提供</a:t>
            </a:r>
            <a:r>
              <a:rPr lang="en-US" altLang="zh-CN" dirty="0" err="1" smtClean="0"/>
              <a:t>api</a:t>
            </a:r>
            <a:endParaRPr lang="en-US" altLang="zh-CN" dirty="0" smtClean="0"/>
          </a:p>
          <a:p>
            <a:r>
              <a:rPr lang="en-US" altLang="zh-CN" dirty="0" smtClean="0"/>
              <a:t>Libraries:</a:t>
            </a:r>
            <a:r>
              <a:rPr lang="zh-CN" altLang="en-US" dirty="0" smtClean="0"/>
              <a:t>一个</a:t>
            </a:r>
            <a:r>
              <a:rPr lang="en-US" altLang="zh-CN" dirty="0" smtClean="0"/>
              <a:t>C/C++</a:t>
            </a:r>
            <a:r>
              <a:rPr lang="zh-CN" altLang="en-US" dirty="0" smtClean="0"/>
              <a:t>库的集合，供</a:t>
            </a:r>
            <a:r>
              <a:rPr lang="en-US" altLang="zh-CN" dirty="0" smtClean="0"/>
              <a:t>android</a:t>
            </a:r>
            <a:r>
              <a:rPr lang="zh-CN" altLang="en-US" dirty="0" smtClean="0"/>
              <a:t>系统的各个应用使用</a:t>
            </a:r>
            <a:endParaRPr lang="en-US" altLang="zh-CN" dirty="0" smtClean="0"/>
          </a:p>
          <a:p>
            <a:r>
              <a:rPr lang="en-US" altLang="zh-CN" dirty="0" smtClean="0"/>
              <a:t>Android runtime</a:t>
            </a:r>
            <a:r>
              <a:rPr lang="zh-CN" altLang="en-US" dirty="0" smtClean="0"/>
              <a:t>：一个核心库的集合，提供大部分在</a:t>
            </a:r>
            <a:r>
              <a:rPr lang="en-US" altLang="zh-CN" dirty="0" smtClean="0"/>
              <a:t>java</a:t>
            </a:r>
            <a:r>
              <a:rPr lang="zh-CN" altLang="en-US" dirty="0" smtClean="0"/>
              <a:t>编程语言核心类库中可用的功能</a:t>
            </a:r>
            <a:endParaRPr lang="en-US" altLang="zh-CN" dirty="0" smtClean="0"/>
          </a:p>
          <a:p>
            <a:r>
              <a:rPr lang="en-US" altLang="zh-CN" dirty="0" smtClean="0"/>
              <a:t>Linux kernel:</a:t>
            </a:r>
            <a:r>
              <a:rPr lang="zh-CN" altLang="en-US" dirty="0" smtClean="0"/>
              <a:t>硬件和软件之间的抽象层，隐藏具体硬件细节为上层提供统一的服务</a:t>
            </a:r>
            <a:endParaRPr lang="en-US" altLang="zh-CN" dirty="0" smtClean="0"/>
          </a:p>
          <a:p>
            <a:endParaRPr lang="zh-CN" altLang="en-US" dirty="0"/>
          </a:p>
        </p:txBody>
      </p:sp>
      <p:sp>
        <p:nvSpPr>
          <p:cNvPr id="4" name="灯片编号占位符 3"/>
          <p:cNvSpPr>
            <a:spLocks noGrp="1"/>
          </p:cNvSpPr>
          <p:nvPr>
            <p:ph type="sldNum" idx="10"/>
          </p:nvPr>
        </p:nvSpPr>
        <p:spPr/>
        <p:txBody>
          <a:bodyPr/>
          <a:lstStyle/>
          <a:p>
            <a:pPr>
              <a:defRPr/>
            </a:pPr>
            <a:fld id="{67B705A8-3CA6-4CF4-99BB-4ED4E32B9FD5}"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err="1" smtClean="0">
                <a:solidFill>
                  <a:srgbClr val="000000"/>
                </a:solidFill>
                <a:latin typeface="Times New Roman" pitchFamily="16" charset="0"/>
                <a:ea typeface="+mn-ea"/>
                <a:cs typeface="+mn-cs"/>
              </a:rPr>
              <a:t>ActivityManager</a:t>
            </a:r>
            <a:r>
              <a:rPr lang="zh-CN" altLang="zh-CN" sz="1200" kern="1200" dirty="0" smtClean="0">
                <a:solidFill>
                  <a:srgbClr val="000000"/>
                </a:solidFill>
                <a:latin typeface="Times New Roman" pitchFamily="16" charset="0"/>
                <a:ea typeface="+mn-ea"/>
                <a:cs typeface="+mn-cs"/>
              </a:rPr>
              <a:t>的大多数功能都是通过调用</a:t>
            </a:r>
            <a:r>
              <a:rPr lang="en-US" altLang="zh-CN" sz="1200" kern="1200" dirty="0" err="1" smtClean="0">
                <a:solidFill>
                  <a:srgbClr val="000000"/>
                </a:solidFill>
                <a:latin typeface="Times New Roman" pitchFamily="16" charset="0"/>
                <a:ea typeface="+mn-ea"/>
                <a:cs typeface="+mn-cs"/>
              </a:rPr>
              <a:t>ActivityManagerNative</a:t>
            </a:r>
            <a:r>
              <a:rPr lang="zh-CN" altLang="zh-CN" sz="1200" kern="1200" dirty="0" smtClean="0">
                <a:solidFill>
                  <a:srgbClr val="000000"/>
                </a:solidFill>
                <a:latin typeface="Times New Roman" pitchFamily="16" charset="0"/>
                <a:ea typeface="+mn-ea"/>
                <a:cs typeface="+mn-cs"/>
              </a:rPr>
              <a:t>接口来完成的</a:t>
            </a:r>
            <a:r>
              <a:rPr lang="en-US" altLang="zh-CN" sz="1200" kern="1200" dirty="0" smtClean="0">
                <a:solidFill>
                  <a:srgbClr val="000000"/>
                </a:solidFill>
                <a:latin typeface="Times New Roman" pitchFamily="16" charset="0"/>
                <a:ea typeface="+mn-ea"/>
                <a:cs typeface="+mn-cs"/>
              </a:rPr>
              <a:t>,</a:t>
            </a:r>
            <a:r>
              <a:rPr lang="zh-CN" altLang="zh-CN" sz="1200" kern="1200" dirty="0" smtClean="0">
                <a:solidFill>
                  <a:srgbClr val="000000"/>
                </a:solidFill>
                <a:latin typeface="Times New Roman" pitchFamily="16" charset="0"/>
                <a:ea typeface="+mn-ea"/>
                <a:cs typeface="+mn-cs"/>
              </a:rPr>
              <a:t>而</a:t>
            </a:r>
            <a:r>
              <a:rPr lang="en-US" altLang="zh-CN" sz="1200" kern="1200" dirty="0" err="1" smtClean="0">
                <a:solidFill>
                  <a:srgbClr val="000000"/>
                </a:solidFill>
                <a:latin typeface="Times New Roman" pitchFamily="16" charset="0"/>
                <a:ea typeface="+mn-ea"/>
                <a:cs typeface="+mn-cs"/>
              </a:rPr>
              <a:t>ActivityManagerNative</a:t>
            </a:r>
            <a:r>
              <a:rPr lang="zh-CN" altLang="zh-CN" sz="1200" kern="1200" dirty="0" smtClean="0">
                <a:solidFill>
                  <a:srgbClr val="000000"/>
                </a:solidFill>
                <a:latin typeface="Times New Roman" pitchFamily="16" charset="0"/>
                <a:ea typeface="+mn-ea"/>
                <a:cs typeface="+mn-cs"/>
              </a:rPr>
              <a:t>继承自</a:t>
            </a:r>
            <a:r>
              <a:rPr lang="en-US" altLang="zh-CN" sz="1200" kern="1200" dirty="0" smtClean="0">
                <a:solidFill>
                  <a:srgbClr val="000000"/>
                </a:solidFill>
                <a:latin typeface="Times New Roman" pitchFamily="16" charset="0"/>
                <a:ea typeface="+mn-ea"/>
                <a:cs typeface="+mn-cs"/>
              </a:rPr>
              <a:t>Binder</a:t>
            </a:r>
            <a:r>
              <a:rPr lang="zh-CN" altLang="zh-CN" sz="1200" kern="1200" dirty="0" smtClean="0">
                <a:solidFill>
                  <a:srgbClr val="000000"/>
                </a:solidFill>
                <a:latin typeface="Times New Roman" pitchFamily="16" charset="0"/>
                <a:ea typeface="+mn-ea"/>
                <a:cs typeface="+mn-cs"/>
              </a:rPr>
              <a:t>类，同时实现了</a:t>
            </a:r>
            <a:r>
              <a:rPr lang="en-US" altLang="zh-CN" sz="1200" kern="1200" dirty="0" err="1" smtClean="0">
                <a:solidFill>
                  <a:srgbClr val="000000"/>
                </a:solidFill>
                <a:latin typeface="Times New Roman" pitchFamily="16" charset="0"/>
                <a:ea typeface="+mn-ea"/>
                <a:cs typeface="+mn-cs"/>
              </a:rPr>
              <a:t>IActivityManager</a:t>
            </a:r>
            <a:r>
              <a:rPr lang="zh-CN" altLang="zh-CN" sz="1200" kern="1200" dirty="0" smtClean="0">
                <a:solidFill>
                  <a:srgbClr val="000000"/>
                </a:solidFill>
                <a:latin typeface="Times New Roman" pitchFamily="16" charset="0"/>
                <a:ea typeface="+mn-ea"/>
                <a:cs typeface="+mn-cs"/>
              </a:rPr>
              <a:t>接口，通过代理机制和</a:t>
            </a:r>
            <a:r>
              <a:rPr lang="en-US" altLang="zh-CN" sz="1200" kern="1200" dirty="0" smtClean="0">
                <a:solidFill>
                  <a:srgbClr val="000000"/>
                </a:solidFill>
                <a:latin typeface="Times New Roman" pitchFamily="16" charset="0"/>
                <a:ea typeface="+mn-ea"/>
                <a:cs typeface="+mn-cs"/>
              </a:rPr>
              <a:t>Binder</a:t>
            </a:r>
            <a:r>
              <a:rPr lang="zh-CN" altLang="zh-CN" sz="1200" kern="1200" dirty="0" smtClean="0">
                <a:solidFill>
                  <a:srgbClr val="000000"/>
                </a:solidFill>
                <a:latin typeface="Times New Roman" pitchFamily="16" charset="0"/>
                <a:ea typeface="+mn-ea"/>
                <a:cs typeface="+mn-cs"/>
              </a:rPr>
              <a:t>机制在</a:t>
            </a:r>
            <a:r>
              <a:rPr lang="en-US" altLang="zh-CN" sz="1200" kern="1200" dirty="0" err="1" smtClean="0">
                <a:solidFill>
                  <a:srgbClr val="000000"/>
                </a:solidFill>
                <a:latin typeface="Times New Roman" pitchFamily="16" charset="0"/>
                <a:ea typeface="+mn-ea"/>
                <a:cs typeface="+mn-cs"/>
              </a:rPr>
              <a:t>ActivityManagerService</a:t>
            </a:r>
            <a:r>
              <a:rPr lang="zh-CN" altLang="zh-CN" sz="1200" kern="1200" dirty="0" smtClean="0">
                <a:solidFill>
                  <a:srgbClr val="000000"/>
                </a:solidFill>
                <a:latin typeface="Times New Roman" pitchFamily="16" charset="0"/>
                <a:ea typeface="+mn-ea"/>
                <a:cs typeface="+mn-cs"/>
              </a:rPr>
              <a:t>中具体实现</a:t>
            </a:r>
            <a:r>
              <a:rPr lang="en-US" altLang="zh-CN" sz="1200" kern="1200" dirty="0" err="1" smtClean="0">
                <a:solidFill>
                  <a:srgbClr val="000000"/>
                </a:solidFill>
                <a:latin typeface="Times New Roman" pitchFamily="16" charset="0"/>
                <a:ea typeface="+mn-ea"/>
                <a:cs typeface="+mn-cs"/>
              </a:rPr>
              <a:t>ActivatyManagerNative.getDefault</a:t>
            </a:r>
            <a:r>
              <a:rPr lang="en-US" altLang="zh-CN" sz="1200" kern="1200" dirty="0" smtClean="0">
                <a:solidFill>
                  <a:srgbClr val="000000"/>
                </a:solidFill>
                <a:latin typeface="Times New Roman" pitchFamily="16" charset="0"/>
                <a:ea typeface="+mn-ea"/>
                <a:cs typeface="+mn-cs"/>
              </a:rPr>
              <a:t>()</a:t>
            </a:r>
            <a:r>
              <a:rPr lang="zh-CN" altLang="zh-CN" sz="1200" kern="1200" dirty="0" smtClean="0">
                <a:solidFill>
                  <a:srgbClr val="000000"/>
                </a:solidFill>
                <a:latin typeface="Times New Roman" pitchFamily="16" charset="0"/>
                <a:ea typeface="+mn-ea"/>
                <a:cs typeface="+mn-cs"/>
              </a:rPr>
              <a:t>返回的是一个</a:t>
            </a:r>
            <a:r>
              <a:rPr lang="en-US" altLang="zh-CN" sz="1200" kern="1200" dirty="0" err="1" smtClean="0">
                <a:solidFill>
                  <a:srgbClr val="000000"/>
                </a:solidFill>
                <a:latin typeface="Times New Roman" pitchFamily="16" charset="0"/>
                <a:ea typeface="+mn-ea"/>
                <a:cs typeface="+mn-cs"/>
              </a:rPr>
              <a:t>ActivityManagerProxy</a:t>
            </a:r>
            <a:r>
              <a:rPr lang="zh-CN" altLang="zh-CN" sz="1200" kern="1200" dirty="0" smtClean="0">
                <a:solidFill>
                  <a:srgbClr val="000000"/>
                </a:solidFill>
                <a:latin typeface="Times New Roman" pitchFamily="16" charset="0"/>
                <a:ea typeface="+mn-ea"/>
                <a:cs typeface="+mn-cs"/>
              </a:rPr>
              <a:t>对象的引用，也就是说，</a:t>
            </a:r>
            <a:r>
              <a:rPr lang="en-US" altLang="zh-CN" sz="1200" kern="1200" dirty="0" err="1" smtClean="0">
                <a:solidFill>
                  <a:srgbClr val="000000"/>
                </a:solidFill>
                <a:latin typeface="Times New Roman" pitchFamily="16" charset="0"/>
                <a:ea typeface="+mn-ea"/>
                <a:cs typeface="+mn-cs"/>
              </a:rPr>
              <a:t>ActivityManager</a:t>
            </a:r>
            <a:r>
              <a:rPr lang="zh-CN" altLang="zh-CN" sz="1200" kern="1200" dirty="0" smtClean="0">
                <a:solidFill>
                  <a:srgbClr val="000000"/>
                </a:solidFill>
                <a:latin typeface="Times New Roman" pitchFamily="16" charset="0"/>
                <a:ea typeface="+mn-ea"/>
                <a:cs typeface="+mn-cs"/>
              </a:rPr>
              <a:t>得到了一个本地代理，而在</a:t>
            </a:r>
            <a:r>
              <a:rPr lang="en-US" altLang="zh-CN" sz="1200" kern="1200" dirty="0" err="1" smtClean="0">
                <a:solidFill>
                  <a:srgbClr val="000000"/>
                </a:solidFill>
                <a:latin typeface="Times New Roman" pitchFamily="16" charset="0"/>
                <a:ea typeface="+mn-ea"/>
                <a:cs typeface="+mn-cs"/>
              </a:rPr>
              <a:t>getServices</a:t>
            </a:r>
            <a:r>
              <a:rPr lang="en-US" altLang="zh-CN" sz="1200" kern="1200" dirty="0" smtClean="0">
                <a:solidFill>
                  <a:srgbClr val="000000"/>
                </a:solidFill>
                <a:latin typeface="Times New Roman" pitchFamily="16" charset="0"/>
                <a:ea typeface="+mn-ea"/>
                <a:cs typeface="+mn-cs"/>
              </a:rPr>
              <a:t>()</a:t>
            </a:r>
            <a:r>
              <a:rPr lang="zh-CN" altLang="zh-CN" sz="1200" kern="1200" dirty="0" smtClean="0">
                <a:solidFill>
                  <a:srgbClr val="000000"/>
                </a:solidFill>
                <a:latin typeface="Times New Roman" pitchFamily="16" charset="0"/>
                <a:ea typeface="+mn-ea"/>
                <a:cs typeface="+mn-cs"/>
              </a:rPr>
              <a:t>调用远端代理的</a:t>
            </a:r>
            <a:r>
              <a:rPr lang="en-US" altLang="zh-CN" sz="1200" kern="1200" dirty="0" err="1" smtClean="0">
                <a:solidFill>
                  <a:srgbClr val="000000"/>
                </a:solidFill>
                <a:latin typeface="Times New Roman" pitchFamily="16" charset="0"/>
                <a:ea typeface="+mn-ea"/>
                <a:cs typeface="+mn-cs"/>
              </a:rPr>
              <a:t>mRemote.transact</a:t>
            </a:r>
            <a:r>
              <a:rPr lang="en-US" altLang="zh-CN" sz="1200" kern="1200" dirty="0" smtClean="0">
                <a:solidFill>
                  <a:srgbClr val="000000"/>
                </a:solidFill>
                <a:latin typeface="Times New Roman" pitchFamily="16" charset="0"/>
                <a:ea typeface="+mn-ea"/>
                <a:cs typeface="+mn-cs"/>
              </a:rPr>
              <a:t>()</a:t>
            </a:r>
            <a:r>
              <a:rPr lang="zh-CN" altLang="zh-CN" sz="1200" kern="1200" dirty="0" smtClean="0">
                <a:solidFill>
                  <a:srgbClr val="000000"/>
                </a:solidFill>
                <a:latin typeface="Times New Roman" pitchFamily="16" charset="0"/>
                <a:ea typeface="+mn-ea"/>
                <a:cs typeface="+mn-cs"/>
              </a:rPr>
              <a:t>函数，而这个</a:t>
            </a:r>
            <a:r>
              <a:rPr lang="en-US" altLang="zh-CN" sz="1200" kern="1200" dirty="0" err="1" smtClean="0">
                <a:solidFill>
                  <a:srgbClr val="000000"/>
                </a:solidFill>
                <a:latin typeface="Times New Roman" pitchFamily="16" charset="0"/>
                <a:ea typeface="+mn-ea"/>
                <a:cs typeface="+mn-cs"/>
              </a:rPr>
              <a:t>mRemote</a:t>
            </a:r>
            <a:r>
              <a:rPr lang="zh-CN" altLang="zh-CN" sz="1200" kern="1200" dirty="0" smtClean="0">
                <a:solidFill>
                  <a:srgbClr val="000000"/>
                </a:solidFill>
                <a:latin typeface="Times New Roman" pitchFamily="16" charset="0"/>
                <a:ea typeface="+mn-ea"/>
                <a:cs typeface="+mn-cs"/>
              </a:rPr>
              <a:t>就是</a:t>
            </a:r>
            <a:r>
              <a:rPr lang="en-US" altLang="zh-CN" sz="1200" kern="1200" dirty="0" err="1" smtClean="0">
                <a:solidFill>
                  <a:srgbClr val="000000"/>
                </a:solidFill>
                <a:latin typeface="Times New Roman" pitchFamily="16" charset="0"/>
                <a:ea typeface="+mn-ea"/>
                <a:cs typeface="+mn-cs"/>
              </a:rPr>
              <a:t>ActivityManagerNative</a:t>
            </a:r>
            <a:r>
              <a:rPr lang="zh-CN" altLang="zh-CN" sz="1200" kern="1200" dirty="0" smtClean="0">
                <a:solidFill>
                  <a:srgbClr val="000000"/>
                </a:solidFill>
                <a:latin typeface="Times New Roman" pitchFamily="16" charset="0"/>
                <a:ea typeface="+mn-ea"/>
                <a:cs typeface="+mn-cs"/>
              </a:rPr>
              <a:t>的</a:t>
            </a:r>
            <a:r>
              <a:rPr lang="en-US" altLang="zh-CN" sz="1200" kern="1200" dirty="0" smtClean="0">
                <a:solidFill>
                  <a:srgbClr val="000000"/>
                </a:solidFill>
                <a:latin typeface="Times New Roman" pitchFamily="16" charset="0"/>
                <a:ea typeface="+mn-ea"/>
                <a:cs typeface="+mn-cs"/>
              </a:rPr>
              <a:t>Binder</a:t>
            </a:r>
            <a:r>
              <a:rPr lang="zh-CN" altLang="zh-CN" sz="1200" kern="1200" dirty="0" smtClean="0">
                <a:solidFill>
                  <a:srgbClr val="000000"/>
                </a:solidFill>
                <a:latin typeface="Times New Roman" pitchFamily="16" charset="0"/>
                <a:ea typeface="+mn-ea"/>
                <a:cs typeface="+mn-cs"/>
              </a:rPr>
              <a:t>接口，根据</a:t>
            </a:r>
            <a:r>
              <a:rPr lang="en-US" altLang="zh-CN" sz="1200" kern="1200" dirty="0" smtClean="0">
                <a:solidFill>
                  <a:srgbClr val="000000"/>
                </a:solidFill>
                <a:latin typeface="Times New Roman" pitchFamily="16" charset="0"/>
                <a:ea typeface="+mn-ea"/>
                <a:cs typeface="+mn-cs"/>
              </a:rPr>
              <a:t>Binder</a:t>
            </a:r>
            <a:r>
              <a:rPr lang="zh-CN" altLang="zh-CN" sz="1200" kern="1200" dirty="0" smtClean="0">
                <a:solidFill>
                  <a:srgbClr val="000000"/>
                </a:solidFill>
                <a:latin typeface="Times New Roman" pitchFamily="16" charset="0"/>
                <a:ea typeface="+mn-ea"/>
                <a:cs typeface="+mn-cs"/>
              </a:rPr>
              <a:t>机制，查看</a:t>
            </a:r>
            <a:r>
              <a:rPr lang="en-US" altLang="zh-CN" sz="1200" kern="1200" dirty="0" err="1" smtClean="0">
                <a:solidFill>
                  <a:srgbClr val="000000"/>
                </a:solidFill>
                <a:latin typeface="Times New Roman" pitchFamily="16" charset="0"/>
                <a:ea typeface="+mn-ea"/>
                <a:cs typeface="+mn-cs"/>
              </a:rPr>
              <a:t>onTransact</a:t>
            </a:r>
            <a:r>
              <a:rPr lang="en-US" altLang="zh-CN" sz="1200" kern="1200" dirty="0" smtClean="0">
                <a:solidFill>
                  <a:srgbClr val="000000"/>
                </a:solidFill>
                <a:latin typeface="Times New Roman" pitchFamily="16" charset="0"/>
                <a:ea typeface="+mn-ea"/>
                <a:cs typeface="+mn-cs"/>
              </a:rPr>
              <a:t>()</a:t>
            </a:r>
            <a:r>
              <a:rPr lang="zh-CN" altLang="zh-CN" sz="1200" kern="1200" dirty="0" smtClean="0">
                <a:solidFill>
                  <a:srgbClr val="000000"/>
                </a:solidFill>
                <a:latin typeface="Times New Roman" pitchFamily="16" charset="0"/>
                <a:ea typeface="+mn-ea"/>
                <a:cs typeface="+mn-cs"/>
              </a:rPr>
              <a:t>方法，其中调用了</a:t>
            </a:r>
            <a:r>
              <a:rPr lang="en-US" altLang="zh-CN" sz="1200" kern="1200" dirty="0" err="1" smtClean="0">
                <a:solidFill>
                  <a:srgbClr val="000000"/>
                </a:solidFill>
                <a:latin typeface="Times New Roman" pitchFamily="16" charset="0"/>
                <a:ea typeface="+mn-ea"/>
                <a:cs typeface="+mn-cs"/>
              </a:rPr>
              <a:t>getServices</a:t>
            </a:r>
            <a:r>
              <a:rPr lang="en-US" altLang="zh-CN" sz="1200" kern="1200" dirty="0" smtClean="0">
                <a:solidFill>
                  <a:srgbClr val="000000"/>
                </a:solidFill>
                <a:latin typeface="Times New Roman" pitchFamily="16" charset="0"/>
                <a:ea typeface="+mn-ea"/>
                <a:cs typeface="+mn-cs"/>
              </a:rPr>
              <a:t>()</a:t>
            </a:r>
            <a:r>
              <a:rPr lang="zh-CN" altLang="zh-CN" sz="1200" kern="1200" dirty="0" smtClean="0">
                <a:solidFill>
                  <a:srgbClr val="000000"/>
                </a:solidFill>
                <a:latin typeface="Times New Roman" pitchFamily="16" charset="0"/>
                <a:ea typeface="+mn-ea"/>
                <a:cs typeface="+mn-cs"/>
              </a:rPr>
              <a:t>函数。而该函数的具体实现是在</a:t>
            </a:r>
            <a:r>
              <a:rPr lang="en-US" altLang="zh-CN" sz="1200" kern="1200" dirty="0" err="1" smtClean="0">
                <a:solidFill>
                  <a:srgbClr val="000000"/>
                </a:solidFill>
                <a:latin typeface="Times New Roman" pitchFamily="16" charset="0"/>
                <a:ea typeface="+mn-ea"/>
                <a:cs typeface="+mn-cs"/>
              </a:rPr>
              <a:t>ActivityManagerService</a:t>
            </a:r>
            <a:r>
              <a:rPr lang="zh-CN" altLang="zh-CN" sz="1200" kern="1200" dirty="0" smtClean="0">
                <a:solidFill>
                  <a:srgbClr val="000000"/>
                </a:solidFill>
                <a:latin typeface="Times New Roman" pitchFamily="16" charset="0"/>
                <a:ea typeface="+mn-ea"/>
                <a:cs typeface="+mn-cs"/>
              </a:rPr>
              <a:t>类中，该类是抽象类</a:t>
            </a:r>
            <a:r>
              <a:rPr lang="en-US" altLang="zh-CN" sz="1200" kern="1200" dirty="0" err="1" smtClean="0">
                <a:solidFill>
                  <a:srgbClr val="000000"/>
                </a:solidFill>
                <a:latin typeface="Times New Roman" pitchFamily="16" charset="0"/>
                <a:ea typeface="+mn-ea"/>
                <a:cs typeface="+mn-cs"/>
              </a:rPr>
              <a:t>ActivatyManagerNative</a:t>
            </a:r>
            <a:r>
              <a:rPr lang="zh-CN" altLang="zh-CN" sz="1200" kern="1200" dirty="0" smtClean="0">
                <a:solidFill>
                  <a:srgbClr val="000000"/>
                </a:solidFill>
                <a:latin typeface="Times New Roman" pitchFamily="16" charset="0"/>
                <a:ea typeface="+mn-ea"/>
                <a:cs typeface="+mn-cs"/>
              </a:rPr>
              <a:t>的子类。</a:t>
            </a:r>
            <a:endParaRPr lang="zh-CN" altLang="en-US" dirty="0"/>
          </a:p>
        </p:txBody>
      </p:sp>
      <p:sp>
        <p:nvSpPr>
          <p:cNvPr id="4" name="灯片编号占位符 3"/>
          <p:cNvSpPr>
            <a:spLocks noGrp="1"/>
          </p:cNvSpPr>
          <p:nvPr>
            <p:ph type="sldNum" idx="10"/>
          </p:nvPr>
        </p:nvSpPr>
        <p:spPr/>
        <p:txBody>
          <a:bodyPr/>
          <a:lstStyle/>
          <a:p>
            <a:pPr>
              <a:defRPr/>
            </a:pPr>
            <a:fld id="{67B705A8-3CA6-4CF4-99BB-4ED4E32B9FD5}"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OOM </a:t>
            </a:r>
            <a:r>
              <a:rPr lang="en-US" altLang="zh-CN" dirty="0" err="1" smtClean="0"/>
              <a:t>adj</a:t>
            </a:r>
            <a:r>
              <a:rPr lang="en-US" altLang="zh-CN" dirty="0" smtClean="0"/>
              <a:t> :</a:t>
            </a:r>
            <a:r>
              <a:rPr lang="en-US" altLang="zh-CN" sz="1200" kern="1200" dirty="0" smtClean="0">
                <a:solidFill>
                  <a:srgbClr val="000000"/>
                </a:solidFill>
                <a:latin typeface="Times New Roman" pitchFamily="16" charset="0"/>
                <a:ea typeface="+mn-ea"/>
                <a:cs typeface="+mn-cs"/>
              </a:rPr>
              <a:t>Out Of Memory adjustment</a:t>
            </a:r>
          </a:p>
          <a:p>
            <a:r>
              <a:rPr lang="en-US" altLang="zh-CN" sz="1200" kern="1200" dirty="0" smtClean="0">
                <a:solidFill>
                  <a:srgbClr val="000000"/>
                </a:solidFill>
                <a:latin typeface="Times New Roman" pitchFamily="16" charset="0"/>
                <a:ea typeface="+mn-ea"/>
                <a:cs typeface="+mn-cs"/>
              </a:rPr>
              <a:t>LRU </a:t>
            </a:r>
            <a:r>
              <a:rPr lang="en-US" altLang="zh-CN" sz="1200" kern="1200" dirty="0" err="1" smtClean="0">
                <a:solidFill>
                  <a:srgbClr val="000000"/>
                </a:solidFill>
                <a:latin typeface="Times New Roman" pitchFamily="16" charset="0"/>
                <a:ea typeface="+mn-ea"/>
                <a:cs typeface="+mn-cs"/>
              </a:rPr>
              <a:t>weight:Least</a:t>
            </a:r>
            <a:r>
              <a:rPr lang="en-US" altLang="zh-CN" sz="1200" kern="1200" dirty="0" smtClean="0">
                <a:solidFill>
                  <a:srgbClr val="000000"/>
                </a:solidFill>
                <a:latin typeface="Times New Roman" pitchFamily="16" charset="0"/>
                <a:ea typeface="+mn-ea"/>
                <a:cs typeface="+mn-cs"/>
              </a:rPr>
              <a:t> Recently Used</a:t>
            </a:r>
            <a:endParaRPr lang="zh-CN" altLang="en-US" dirty="0"/>
          </a:p>
        </p:txBody>
      </p:sp>
      <p:sp>
        <p:nvSpPr>
          <p:cNvPr id="4" name="灯片编号占位符 3"/>
          <p:cNvSpPr>
            <a:spLocks noGrp="1"/>
          </p:cNvSpPr>
          <p:nvPr>
            <p:ph type="sldNum" idx="10"/>
          </p:nvPr>
        </p:nvSpPr>
        <p:spPr/>
        <p:txBody>
          <a:bodyPr/>
          <a:lstStyle/>
          <a:p>
            <a:pPr>
              <a:defRPr/>
            </a:pPr>
            <a:fld id="{67B705A8-3CA6-4CF4-99BB-4ED4E32B9FD5}"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idx="10"/>
          </p:nvPr>
        </p:nvSpPr>
        <p:spPr/>
        <p:txBody>
          <a:bodyPr/>
          <a:lstStyle/>
          <a:p>
            <a:pPr>
              <a:defRPr/>
            </a:pPr>
            <a:fld id="{67B705A8-3CA6-4CF4-99BB-4ED4E32B9FD5}"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idx="10"/>
          </p:nvPr>
        </p:nvSpPr>
        <p:spPr/>
        <p:txBody>
          <a:bodyPr/>
          <a:lstStyle/>
          <a:p>
            <a:pPr>
              <a:defRPr/>
            </a:pPr>
            <a:fld id="{67B705A8-3CA6-4CF4-99BB-4ED4E32B9FD5}"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idx="10"/>
          </p:nvPr>
        </p:nvSpPr>
        <p:spPr/>
        <p:txBody>
          <a:bodyPr/>
          <a:lstStyle/>
          <a:p>
            <a:pPr>
              <a:defRPr/>
            </a:pPr>
            <a:fld id="{67B705A8-3CA6-4CF4-99BB-4ED4E32B9FD5}"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idx="10"/>
          </p:nvPr>
        </p:nvSpPr>
        <p:spPr/>
        <p:txBody>
          <a:bodyPr/>
          <a:lstStyle/>
          <a:p>
            <a:pPr>
              <a:defRPr/>
            </a:pPr>
            <a:fld id="{67B705A8-3CA6-4CF4-99BB-4ED4E32B9FD5}"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
          <p:cNvSpPr>
            <a:spLocks noGrp="1" noChangeArrowheads="1"/>
          </p:cNvSpPr>
          <p:nvPr>
            <p:ph type="sldNum" idx="10"/>
          </p:nvPr>
        </p:nvSpPr>
        <p:spPr>
          <a:ln/>
        </p:spPr>
        <p:txBody>
          <a:bodyPr/>
          <a:lstStyle>
            <a:lvl1pPr>
              <a:defRPr/>
            </a:lvl1pPr>
          </a:lstStyle>
          <a:p>
            <a:pPr>
              <a:defRPr/>
            </a:pPr>
            <a:r>
              <a:rPr lang="en-US" dirty="0"/>
              <a:t>  . </a:t>
            </a:r>
            <a:fld id="{FC27F6F2-5DF2-4609-8601-556C835C25C2}" type="slidenum">
              <a:rPr lang="en-US"/>
              <a:pPr>
                <a:defRPr/>
              </a:pPr>
              <a:t>‹#›</a:t>
            </a:fld>
            <a:endParaRPr lang="en-US" dirty="0"/>
          </a:p>
        </p:txBody>
      </p:sp>
      <p:sp>
        <p:nvSpPr>
          <p:cNvPr id="5" name="Rectangle 4"/>
          <p:cNvSpPr>
            <a:spLocks noGrp="1" noChangeArrowheads="1"/>
          </p:cNvSpPr>
          <p:nvPr>
            <p:ph type="dt" idx="11"/>
          </p:nvPr>
        </p:nvSpPr>
        <p:spPr>
          <a:ln/>
        </p:spPr>
        <p:txBody>
          <a:bodyPr/>
          <a:lstStyle>
            <a:lvl1pPr>
              <a:defRPr/>
            </a:lvl1pPr>
          </a:lstStyle>
          <a:p>
            <a:pPr>
              <a:defRPr/>
            </a:pPr>
            <a:fld id="{1F0F649A-1EBC-41C4-9D56-99A3FA1C8269}" type="datetime8">
              <a:rPr lang="zh-CN" altLang="en-US" smtClean="0"/>
              <a:pPr>
                <a:defRPr/>
              </a:pPr>
              <a:t>2014年11月11日5时8分</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
          <p:cNvSpPr>
            <a:spLocks noGrp="1" noChangeArrowheads="1"/>
          </p:cNvSpPr>
          <p:nvPr>
            <p:ph type="sldNum" idx="10"/>
          </p:nvPr>
        </p:nvSpPr>
        <p:spPr>
          <a:ln/>
        </p:spPr>
        <p:txBody>
          <a:bodyPr/>
          <a:lstStyle>
            <a:lvl1pPr>
              <a:defRPr/>
            </a:lvl1pPr>
          </a:lstStyle>
          <a:p>
            <a:pPr>
              <a:defRPr/>
            </a:pPr>
            <a:r>
              <a:rPr lang="en-US" dirty="0"/>
              <a:t>  . </a:t>
            </a:r>
            <a:fld id="{7AAA5C6D-6247-444C-A43D-D25E29C4F56F}" type="slidenum">
              <a:rPr lang="en-US"/>
              <a:pPr>
                <a:defRPr/>
              </a:pPr>
              <a:t>‹#›</a:t>
            </a:fld>
            <a:endParaRPr lang="en-US" dirty="0"/>
          </a:p>
        </p:txBody>
      </p:sp>
      <p:sp>
        <p:nvSpPr>
          <p:cNvPr id="5" name="Rectangle 4"/>
          <p:cNvSpPr>
            <a:spLocks noGrp="1" noChangeArrowheads="1"/>
          </p:cNvSpPr>
          <p:nvPr>
            <p:ph type="dt" idx="11"/>
          </p:nvPr>
        </p:nvSpPr>
        <p:spPr>
          <a:ln/>
        </p:spPr>
        <p:txBody>
          <a:bodyPr/>
          <a:lstStyle>
            <a:lvl1pPr>
              <a:defRPr/>
            </a:lvl1pPr>
          </a:lstStyle>
          <a:p>
            <a:pPr>
              <a:defRPr/>
            </a:pPr>
            <a:fld id="{36E8FA7E-684B-4A10-B5D3-6714D52809F3}" type="datetime8">
              <a:rPr lang="zh-CN" altLang="en-US" smtClean="0"/>
              <a:pPr>
                <a:defRPr/>
              </a:pPr>
              <a:t>2014年11月11日5时8分</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141288"/>
            <a:ext cx="2036763" cy="5872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1188" y="-141288"/>
            <a:ext cx="5961062" cy="5872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
          <p:cNvSpPr>
            <a:spLocks noGrp="1" noChangeArrowheads="1"/>
          </p:cNvSpPr>
          <p:nvPr>
            <p:ph type="sldNum" idx="10"/>
          </p:nvPr>
        </p:nvSpPr>
        <p:spPr>
          <a:ln/>
        </p:spPr>
        <p:txBody>
          <a:bodyPr/>
          <a:lstStyle>
            <a:lvl1pPr>
              <a:defRPr/>
            </a:lvl1pPr>
          </a:lstStyle>
          <a:p>
            <a:pPr>
              <a:defRPr/>
            </a:pPr>
            <a:r>
              <a:rPr lang="en-US" dirty="0"/>
              <a:t>  . </a:t>
            </a:r>
            <a:fld id="{C0B88DEE-E7AF-4F44-8A79-359378FF3747}" type="slidenum">
              <a:rPr lang="en-US"/>
              <a:pPr>
                <a:defRPr/>
              </a:pPr>
              <a:t>‹#›</a:t>
            </a:fld>
            <a:endParaRPr lang="en-US" dirty="0"/>
          </a:p>
        </p:txBody>
      </p:sp>
      <p:sp>
        <p:nvSpPr>
          <p:cNvPr id="5" name="Rectangle 4"/>
          <p:cNvSpPr>
            <a:spLocks noGrp="1" noChangeArrowheads="1"/>
          </p:cNvSpPr>
          <p:nvPr>
            <p:ph type="dt" idx="11"/>
          </p:nvPr>
        </p:nvSpPr>
        <p:spPr>
          <a:ln/>
        </p:spPr>
        <p:txBody>
          <a:bodyPr/>
          <a:lstStyle>
            <a:lvl1pPr>
              <a:defRPr/>
            </a:lvl1pPr>
          </a:lstStyle>
          <a:p>
            <a:pPr>
              <a:defRPr/>
            </a:pPr>
            <a:fld id="{BC5F05FC-1728-4A5C-B743-7BC5C48B8C46}" type="datetime8">
              <a:rPr lang="zh-CN" altLang="en-US" smtClean="0"/>
              <a:pPr>
                <a:defRPr/>
              </a:pPr>
              <a:t>2014年11月11日5时8分</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
          <p:cNvSpPr>
            <a:spLocks noGrp="1" noChangeArrowheads="1"/>
          </p:cNvSpPr>
          <p:nvPr>
            <p:ph type="sldNum" idx="10"/>
          </p:nvPr>
        </p:nvSpPr>
        <p:spPr>
          <a:ln/>
        </p:spPr>
        <p:txBody>
          <a:bodyPr/>
          <a:lstStyle>
            <a:lvl1pPr>
              <a:defRPr/>
            </a:lvl1pPr>
          </a:lstStyle>
          <a:p>
            <a:pPr>
              <a:defRPr/>
            </a:pPr>
            <a:r>
              <a:rPr lang="en-US" dirty="0"/>
              <a:t>  . </a:t>
            </a:r>
            <a:fld id="{37EEBADE-28FF-4147-B938-C325CB6E8DDD}" type="slidenum">
              <a:rPr lang="en-US"/>
              <a:pPr>
                <a:defRPr/>
              </a:pPr>
              <a:t>‹#›</a:t>
            </a:fld>
            <a:endParaRPr lang="en-US" dirty="0"/>
          </a:p>
        </p:txBody>
      </p:sp>
      <p:sp>
        <p:nvSpPr>
          <p:cNvPr id="5" name="Rectangle 4"/>
          <p:cNvSpPr>
            <a:spLocks noGrp="1" noChangeArrowheads="1"/>
          </p:cNvSpPr>
          <p:nvPr>
            <p:ph type="dt" idx="11"/>
          </p:nvPr>
        </p:nvSpPr>
        <p:spPr>
          <a:ln/>
        </p:spPr>
        <p:txBody>
          <a:bodyPr/>
          <a:lstStyle>
            <a:lvl1pPr>
              <a:defRPr/>
            </a:lvl1pPr>
          </a:lstStyle>
          <a:p>
            <a:pPr>
              <a:defRPr/>
            </a:pPr>
            <a:fld id="{6136E637-154C-497B-A891-7E18FDD03A39}" type="datetime8">
              <a:rPr lang="zh-CN" altLang="en-US" smtClean="0"/>
              <a:pPr>
                <a:defRPr/>
              </a:pPr>
              <a:t>2014年11月11日5时8分</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052513"/>
            <a:ext cx="3998912"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052513"/>
            <a:ext cx="3998913"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
          <p:cNvSpPr>
            <a:spLocks noGrp="1" noChangeArrowheads="1"/>
          </p:cNvSpPr>
          <p:nvPr>
            <p:ph type="sldNum" idx="10"/>
          </p:nvPr>
        </p:nvSpPr>
        <p:spPr>
          <a:ln/>
        </p:spPr>
        <p:txBody>
          <a:bodyPr/>
          <a:lstStyle>
            <a:lvl1pPr>
              <a:defRPr/>
            </a:lvl1pPr>
          </a:lstStyle>
          <a:p>
            <a:pPr>
              <a:defRPr/>
            </a:pPr>
            <a:r>
              <a:rPr lang="en-US" dirty="0"/>
              <a:t>  . </a:t>
            </a:r>
            <a:fld id="{0EDE9253-9EE4-4533-B8BC-3DFF7B26C2F3}" type="slidenum">
              <a:rPr lang="en-US"/>
              <a:pPr>
                <a:defRPr/>
              </a:pPr>
              <a:t>‹#›</a:t>
            </a:fld>
            <a:endParaRPr lang="en-US" dirty="0"/>
          </a:p>
        </p:txBody>
      </p:sp>
      <p:sp>
        <p:nvSpPr>
          <p:cNvPr id="5" name="Rectangle 4"/>
          <p:cNvSpPr>
            <a:spLocks noGrp="1" noChangeArrowheads="1"/>
          </p:cNvSpPr>
          <p:nvPr>
            <p:ph type="dt" idx="11"/>
          </p:nvPr>
        </p:nvSpPr>
        <p:spPr>
          <a:ln/>
        </p:spPr>
        <p:txBody>
          <a:bodyPr/>
          <a:lstStyle>
            <a:lvl1pPr>
              <a:defRPr/>
            </a:lvl1pPr>
          </a:lstStyle>
          <a:p>
            <a:pPr>
              <a:defRPr/>
            </a:pPr>
            <a:fld id="{AA6734A3-1C25-406C-ADF5-A24ED0FBC137}" type="datetime8">
              <a:rPr lang="zh-CN" altLang="en-US" smtClean="0"/>
              <a:pPr>
                <a:defRPr/>
              </a:pPr>
              <a:t>2014年11月11日5时8分</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141288"/>
            <a:ext cx="2036763" cy="5872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1188" y="-141288"/>
            <a:ext cx="5961062" cy="5872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052513"/>
            <a:ext cx="3998912"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052513"/>
            <a:ext cx="3998913"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
          <p:cNvSpPr>
            <a:spLocks noGrp="1" noChangeArrowheads="1"/>
          </p:cNvSpPr>
          <p:nvPr>
            <p:ph type="sldNum" idx="10"/>
          </p:nvPr>
        </p:nvSpPr>
        <p:spPr>
          <a:ln/>
        </p:spPr>
        <p:txBody>
          <a:bodyPr/>
          <a:lstStyle>
            <a:lvl1pPr>
              <a:defRPr/>
            </a:lvl1pPr>
          </a:lstStyle>
          <a:p>
            <a:pPr>
              <a:defRPr/>
            </a:pPr>
            <a:r>
              <a:rPr lang="en-US" dirty="0"/>
              <a:t>  . </a:t>
            </a:r>
            <a:fld id="{8DE9B6A9-E052-46E8-8F94-2C232EEC94FB}" type="slidenum">
              <a:rPr lang="en-US"/>
              <a:pPr>
                <a:defRPr/>
              </a:pPr>
              <a:t>‹#›</a:t>
            </a:fld>
            <a:endParaRPr lang="en-US" dirty="0"/>
          </a:p>
        </p:txBody>
      </p:sp>
      <p:sp>
        <p:nvSpPr>
          <p:cNvPr id="6" name="Rectangle 4"/>
          <p:cNvSpPr>
            <a:spLocks noGrp="1" noChangeArrowheads="1"/>
          </p:cNvSpPr>
          <p:nvPr>
            <p:ph type="dt" idx="11"/>
          </p:nvPr>
        </p:nvSpPr>
        <p:spPr>
          <a:ln/>
        </p:spPr>
        <p:txBody>
          <a:bodyPr/>
          <a:lstStyle>
            <a:lvl1pPr>
              <a:defRPr/>
            </a:lvl1pPr>
          </a:lstStyle>
          <a:p>
            <a:pPr>
              <a:defRPr/>
            </a:pPr>
            <a:fld id="{23521679-CE98-49E8-BD1C-1712DAEC9AE3}" type="datetime8">
              <a:rPr lang="zh-CN" altLang="en-US" smtClean="0"/>
              <a:pPr>
                <a:defRPr/>
              </a:pPr>
              <a:t>2014年11月11日5时8分</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
          <p:cNvSpPr>
            <a:spLocks noGrp="1" noChangeArrowheads="1"/>
          </p:cNvSpPr>
          <p:nvPr>
            <p:ph type="sldNum" idx="10"/>
          </p:nvPr>
        </p:nvSpPr>
        <p:spPr>
          <a:ln/>
        </p:spPr>
        <p:txBody>
          <a:bodyPr/>
          <a:lstStyle>
            <a:lvl1pPr>
              <a:defRPr/>
            </a:lvl1pPr>
          </a:lstStyle>
          <a:p>
            <a:pPr>
              <a:defRPr/>
            </a:pPr>
            <a:r>
              <a:rPr lang="en-US" dirty="0"/>
              <a:t>  . </a:t>
            </a:r>
            <a:fld id="{B68521AF-9DD4-4761-B503-6F7E392FC9C2}" type="slidenum">
              <a:rPr lang="en-US"/>
              <a:pPr>
                <a:defRPr/>
              </a:pPr>
              <a:t>‹#›</a:t>
            </a:fld>
            <a:endParaRPr lang="en-US" dirty="0"/>
          </a:p>
        </p:txBody>
      </p:sp>
      <p:sp>
        <p:nvSpPr>
          <p:cNvPr id="8" name="Rectangle 4"/>
          <p:cNvSpPr>
            <a:spLocks noGrp="1" noChangeArrowheads="1"/>
          </p:cNvSpPr>
          <p:nvPr>
            <p:ph type="dt" idx="11"/>
          </p:nvPr>
        </p:nvSpPr>
        <p:spPr>
          <a:ln/>
        </p:spPr>
        <p:txBody>
          <a:bodyPr/>
          <a:lstStyle>
            <a:lvl1pPr>
              <a:defRPr/>
            </a:lvl1pPr>
          </a:lstStyle>
          <a:p>
            <a:pPr>
              <a:defRPr/>
            </a:pPr>
            <a:fld id="{EB911D82-B997-4BC3-B5EF-ED6E48143F3C}" type="datetime8">
              <a:rPr lang="zh-CN" altLang="en-US" smtClean="0"/>
              <a:pPr>
                <a:defRPr/>
              </a:pPr>
              <a:t>2014年11月11日5时8分</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
          <p:cNvSpPr>
            <a:spLocks noGrp="1" noChangeArrowheads="1"/>
          </p:cNvSpPr>
          <p:nvPr>
            <p:ph type="sldNum" idx="10"/>
          </p:nvPr>
        </p:nvSpPr>
        <p:spPr>
          <a:ln/>
        </p:spPr>
        <p:txBody>
          <a:bodyPr/>
          <a:lstStyle>
            <a:lvl1pPr>
              <a:defRPr/>
            </a:lvl1pPr>
          </a:lstStyle>
          <a:p>
            <a:pPr>
              <a:defRPr/>
            </a:pPr>
            <a:r>
              <a:rPr lang="en-US" dirty="0"/>
              <a:t>  . </a:t>
            </a:r>
            <a:fld id="{60995092-D3A1-4066-BDB1-36C8C5CA6489}" type="slidenum">
              <a:rPr lang="en-US"/>
              <a:pPr>
                <a:defRPr/>
              </a:pPr>
              <a:t>‹#›</a:t>
            </a:fld>
            <a:endParaRPr lang="en-US" dirty="0"/>
          </a:p>
        </p:txBody>
      </p:sp>
      <p:sp>
        <p:nvSpPr>
          <p:cNvPr id="4" name="Rectangle 4"/>
          <p:cNvSpPr>
            <a:spLocks noGrp="1" noChangeArrowheads="1"/>
          </p:cNvSpPr>
          <p:nvPr>
            <p:ph type="dt" idx="11"/>
          </p:nvPr>
        </p:nvSpPr>
        <p:spPr>
          <a:ln/>
        </p:spPr>
        <p:txBody>
          <a:bodyPr/>
          <a:lstStyle>
            <a:lvl1pPr>
              <a:defRPr/>
            </a:lvl1pPr>
          </a:lstStyle>
          <a:p>
            <a:pPr>
              <a:defRPr/>
            </a:pPr>
            <a:fld id="{A4E4D8B3-C6B6-44B2-8D8C-2B32920FB9F4}" type="datetime8">
              <a:rPr lang="zh-CN" altLang="en-US" smtClean="0"/>
              <a:pPr>
                <a:defRPr/>
              </a:pPr>
              <a:t>2014年11月11日5时8分</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
          <p:cNvSpPr>
            <a:spLocks noGrp="1" noChangeArrowheads="1"/>
          </p:cNvSpPr>
          <p:nvPr>
            <p:ph type="sldNum" idx="10"/>
          </p:nvPr>
        </p:nvSpPr>
        <p:spPr>
          <a:ln/>
        </p:spPr>
        <p:txBody>
          <a:bodyPr/>
          <a:lstStyle>
            <a:lvl1pPr>
              <a:defRPr/>
            </a:lvl1pPr>
          </a:lstStyle>
          <a:p>
            <a:pPr>
              <a:defRPr/>
            </a:pPr>
            <a:r>
              <a:rPr lang="en-US" dirty="0"/>
              <a:t>  . </a:t>
            </a:r>
            <a:fld id="{62992319-A2C4-408A-BC91-F21ABB235D71}" type="slidenum">
              <a:rPr lang="en-US"/>
              <a:pPr>
                <a:defRPr/>
              </a:pPr>
              <a:t>‹#›</a:t>
            </a:fld>
            <a:endParaRPr lang="en-US" dirty="0"/>
          </a:p>
        </p:txBody>
      </p:sp>
      <p:sp>
        <p:nvSpPr>
          <p:cNvPr id="3" name="Rectangle 4"/>
          <p:cNvSpPr>
            <a:spLocks noGrp="1" noChangeArrowheads="1"/>
          </p:cNvSpPr>
          <p:nvPr>
            <p:ph type="dt" idx="11"/>
          </p:nvPr>
        </p:nvSpPr>
        <p:spPr>
          <a:ln/>
        </p:spPr>
        <p:txBody>
          <a:bodyPr/>
          <a:lstStyle>
            <a:lvl1pPr>
              <a:defRPr/>
            </a:lvl1pPr>
          </a:lstStyle>
          <a:p>
            <a:pPr>
              <a:defRPr/>
            </a:pPr>
            <a:fld id="{35BEE3E2-3F65-478A-8669-D6F693EAB8D0}" type="datetime8">
              <a:rPr lang="zh-CN" altLang="en-US" smtClean="0"/>
              <a:pPr>
                <a:defRPr/>
              </a:pPr>
              <a:t>2014年11月11日5时8分</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
          <p:cNvSpPr>
            <a:spLocks noGrp="1" noChangeArrowheads="1"/>
          </p:cNvSpPr>
          <p:nvPr>
            <p:ph type="sldNum" idx="10"/>
          </p:nvPr>
        </p:nvSpPr>
        <p:spPr>
          <a:ln/>
        </p:spPr>
        <p:txBody>
          <a:bodyPr/>
          <a:lstStyle>
            <a:lvl1pPr>
              <a:defRPr/>
            </a:lvl1pPr>
          </a:lstStyle>
          <a:p>
            <a:pPr>
              <a:defRPr/>
            </a:pPr>
            <a:r>
              <a:rPr lang="en-US" dirty="0"/>
              <a:t>  . </a:t>
            </a:r>
            <a:fld id="{C9C1825E-E02B-4495-90E1-2FF35ABCBB9F}" type="slidenum">
              <a:rPr lang="en-US"/>
              <a:pPr>
                <a:defRPr/>
              </a:pPr>
              <a:t>‹#›</a:t>
            </a:fld>
            <a:endParaRPr lang="en-US" dirty="0"/>
          </a:p>
        </p:txBody>
      </p:sp>
      <p:sp>
        <p:nvSpPr>
          <p:cNvPr id="6" name="Rectangle 4"/>
          <p:cNvSpPr>
            <a:spLocks noGrp="1" noChangeArrowheads="1"/>
          </p:cNvSpPr>
          <p:nvPr>
            <p:ph type="dt" idx="11"/>
          </p:nvPr>
        </p:nvSpPr>
        <p:spPr>
          <a:ln/>
        </p:spPr>
        <p:txBody>
          <a:bodyPr/>
          <a:lstStyle>
            <a:lvl1pPr>
              <a:defRPr/>
            </a:lvl1pPr>
          </a:lstStyle>
          <a:p>
            <a:pPr>
              <a:defRPr/>
            </a:pPr>
            <a:fld id="{6726CF95-CA5F-45E2-A00E-DEDB35F0299F}" type="datetime8">
              <a:rPr lang="zh-CN" altLang="en-US" smtClean="0"/>
              <a:pPr>
                <a:defRPr/>
              </a:pPr>
              <a:t>2014年11月11日5时8分</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
          <p:cNvSpPr>
            <a:spLocks noGrp="1" noChangeArrowheads="1"/>
          </p:cNvSpPr>
          <p:nvPr>
            <p:ph type="sldNum" idx="10"/>
          </p:nvPr>
        </p:nvSpPr>
        <p:spPr>
          <a:ln/>
        </p:spPr>
        <p:txBody>
          <a:bodyPr/>
          <a:lstStyle>
            <a:lvl1pPr>
              <a:defRPr/>
            </a:lvl1pPr>
          </a:lstStyle>
          <a:p>
            <a:pPr>
              <a:defRPr/>
            </a:pPr>
            <a:r>
              <a:rPr lang="en-US" dirty="0"/>
              <a:t>  . </a:t>
            </a:r>
            <a:fld id="{7F953EEE-68A1-4687-A613-8913C89F87E3}" type="slidenum">
              <a:rPr lang="en-US"/>
              <a:pPr>
                <a:defRPr/>
              </a:pPr>
              <a:t>‹#›</a:t>
            </a:fld>
            <a:endParaRPr lang="en-US" dirty="0"/>
          </a:p>
        </p:txBody>
      </p:sp>
      <p:sp>
        <p:nvSpPr>
          <p:cNvPr id="6" name="Rectangle 4"/>
          <p:cNvSpPr>
            <a:spLocks noGrp="1" noChangeArrowheads="1"/>
          </p:cNvSpPr>
          <p:nvPr>
            <p:ph type="dt" idx="11"/>
          </p:nvPr>
        </p:nvSpPr>
        <p:spPr>
          <a:ln/>
        </p:spPr>
        <p:txBody>
          <a:bodyPr/>
          <a:lstStyle>
            <a:lvl1pPr>
              <a:defRPr/>
            </a:lvl1pPr>
          </a:lstStyle>
          <a:p>
            <a:pPr>
              <a:defRPr/>
            </a:pPr>
            <a:fld id="{6F50AF1F-FAC8-46D8-BFE6-B36B4F4116C7}" type="datetime8">
              <a:rPr lang="zh-CN" altLang="en-US" smtClean="0"/>
              <a:pPr>
                <a:defRPr/>
              </a:pPr>
              <a:t>2014年11月11日5时8分</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sldNum"/>
          </p:nvPr>
        </p:nvSpPr>
        <p:spPr bwMode="auto">
          <a:xfrm>
            <a:off x="6902450" y="6524625"/>
            <a:ext cx="2130425" cy="3667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r>
              <a:rPr lang="en-US" dirty="0"/>
              <a:t>  . </a:t>
            </a:r>
            <a:fld id="{B9EC1F90-3F2E-4FD8-A8B3-1DA8356B2863}" type="slidenum">
              <a:rPr lang="en-US"/>
              <a:pPr>
                <a:defRPr/>
              </a:pPr>
              <a:t>‹#›</a:t>
            </a:fld>
            <a:endParaRPr lang="en-US" dirty="0"/>
          </a:p>
        </p:txBody>
      </p:sp>
      <p:sp>
        <p:nvSpPr>
          <p:cNvPr id="1027" name="Rectangle 2"/>
          <p:cNvSpPr>
            <a:spLocks noGrp="1" noChangeArrowheads="1"/>
          </p:cNvSpPr>
          <p:nvPr>
            <p:ph type="title"/>
          </p:nvPr>
        </p:nvSpPr>
        <p:spPr bwMode="auto">
          <a:xfrm>
            <a:off x="1042988" y="-141288"/>
            <a:ext cx="5181600" cy="1066801"/>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ltLang="zh-CN" smtClean="0"/>
              <a:t>Click to edit the title text format</a:t>
            </a:r>
          </a:p>
        </p:txBody>
      </p:sp>
      <p:sp>
        <p:nvSpPr>
          <p:cNvPr id="1028" name="Rectangle 3"/>
          <p:cNvSpPr>
            <a:spLocks noGrp="1" noChangeArrowheads="1"/>
          </p:cNvSpPr>
          <p:nvPr>
            <p:ph type="body" idx="1"/>
          </p:nvPr>
        </p:nvSpPr>
        <p:spPr bwMode="auto">
          <a:xfrm>
            <a:off x="611188" y="1052513"/>
            <a:ext cx="8150225" cy="4678362"/>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ltLang="zh-CN" smtClean="0"/>
              <a:t>Click to edit the outline text format</a:t>
            </a:r>
          </a:p>
          <a:p>
            <a:pPr lvl="1"/>
            <a:r>
              <a:rPr lang="en-GB" altLang="zh-CN" smtClean="0"/>
              <a:t>Second Outline Level</a:t>
            </a:r>
          </a:p>
          <a:p>
            <a:pPr lvl="2"/>
            <a:r>
              <a:rPr lang="en-GB" altLang="zh-CN" smtClean="0"/>
              <a:t>Third Outline Level</a:t>
            </a:r>
          </a:p>
          <a:p>
            <a:pPr lvl="3"/>
            <a:r>
              <a:rPr lang="en-GB" altLang="zh-CN" smtClean="0"/>
              <a:t>Fourth Outline Level</a:t>
            </a:r>
          </a:p>
          <a:p>
            <a:pPr lvl="4"/>
            <a:r>
              <a:rPr lang="en-GB" altLang="zh-CN" smtClean="0"/>
              <a:t>Fifth Outline Level</a:t>
            </a:r>
          </a:p>
          <a:p>
            <a:pPr lvl="4"/>
            <a:r>
              <a:rPr lang="en-GB" altLang="zh-CN" smtClean="0"/>
              <a:t>Sixth Outline Level</a:t>
            </a:r>
          </a:p>
          <a:p>
            <a:pPr lvl="4"/>
            <a:r>
              <a:rPr lang="en-GB" altLang="zh-CN" smtClean="0"/>
              <a:t>Seventh Outline Level</a:t>
            </a:r>
          </a:p>
          <a:p>
            <a:pPr lvl="4"/>
            <a:r>
              <a:rPr lang="en-GB" altLang="zh-CN" smtClean="0"/>
              <a:t>Eighth Outline Level</a:t>
            </a:r>
          </a:p>
          <a:p>
            <a:pPr lvl="4"/>
            <a:r>
              <a:rPr lang="en-GB" altLang="zh-CN" smtClean="0"/>
              <a:t>Ninth Outline Level</a:t>
            </a:r>
          </a:p>
        </p:txBody>
      </p:sp>
      <p:sp>
        <p:nvSpPr>
          <p:cNvPr id="2" name="Rectangle 4"/>
          <p:cNvSpPr>
            <a:spLocks noGrp="1" noChangeArrowheads="1"/>
          </p:cNvSpPr>
          <p:nvPr>
            <p:ph type="dt"/>
          </p:nvPr>
        </p:nvSpPr>
        <p:spPr bwMode="auto">
          <a:xfrm>
            <a:off x="638175" y="6499225"/>
            <a:ext cx="2130425" cy="3667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fld id="{2945DFCA-CAB5-4050-9696-F3A2164ACFE3}" type="datetime8">
              <a:rPr lang="zh-CN" altLang="en-US" smtClean="0"/>
              <a:pPr>
                <a:defRPr/>
              </a:pPr>
              <a:t>2014年11月11日5时8分</a:t>
            </a:fld>
            <a:endParaRPr lang="en-US" dirty="0"/>
          </a:p>
        </p:txBody>
      </p:sp>
      <p:sp>
        <p:nvSpPr>
          <p:cNvPr id="1029" name="Text Box 5"/>
          <p:cNvSpPr txBox="1">
            <a:spLocks noChangeArrowheads="1"/>
          </p:cNvSpPr>
          <p:nvPr/>
        </p:nvSpPr>
        <p:spPr bwMode="auto">
          <a:xfrm>
            <a:off x="3276600" y="6492875"/>
            <a:ext cx="2087563" cy="276225"/>
          </a:xfrm>
          <a:prstGeom prst="rect">
            <a:avLst/>
          </a:prstGeom>
          <a:noFill/>
          <a:ln w="9525">
            <a:noFill/>
            <a:round/>
            <a:headEnd/>
            <a:tailEnd/>
          </a:ln>
          <a:effectLst/>
        </p:spPr>
        <p:txBody>
          <a:bodyPr lIns="90000" tIns="46800" rIns="90000" bIns="46800">
            <a:spAutoFit/>
          </a:bodyPr>
          <a:lstStyle/>
          <a:p>
            <a:pPr>
              <a:spcBef>
                <a:spcPts val="7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zh-CN" sz="1200">
                <a:solidFill>
                  <a:srgbClr val="FFFFFF"/>
                </a:solidFill>
              </a:rPr>
              <a:t>保密信息</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p:txStyles>
    <p:titleStyle>
      <a:lvl1pPr algn="l" defTabSz="449263" rtl="0" eaLnBrk="0" fontAlgn="base" hangingPunct="0">
        <a:spcBef>
          <a:spcPct val="0"/>
        </a:spcBef>
        <a:spcAft>
          <a:spcPct val="0"/>
        </a:spcAft>
        <a:buClr>
          <a:srgbClr val="000000"/>
        </a:buClr>
        <a:buSzPct val="100000"/>
        <a:buFont typeface="Times New Roman" pitchFamily="16" charset="0"/>
        <a:defRPr sz="3200" b="1" i="1">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3200" b="1" i="1">
          <a:solidFill>
            <a:srgbClr val="FFFFFF"/>
          </a:solidFill>
          <a:latin typeface="Times New Roman" pitchFamily="16" charset="0"/>
          <a:ea typeface="宋体" charset="-122"/>
        </a:defRPr>
      </a:lvl2pPr>
      <a:lvl3pPr algn="l" defTabSz="449263" rtl="0" eaLnBrk="0" fontAlgn="base" hangingPunct="0">
        <a:spcBef>
          <a:spcPct val="0"/>
        </a:spcBef>
        <a:spcAft>
          <a:spcPct val="0"/>
        </a:spcAft>
        <a:buClr>
          <a:srgbClr val="000000"/>
        </a:buClr>
        <a:buSzPct val="100000"/>
        <a:buFont typeface="Times New Roman" pitchFamily="16" charset="0"/>
        <a:defRPr sz="3200" b="1" i="1">
          <a:solidFill>
            <a:srgbClr val="FFFFFF"/>
          </a:solidFill>
          <a:latin typeface="Times New Roman" pitchFamily="16" charset="0"/>
          <a:ea typeface="宋体" charset="-122"/>
        </a:defRPr>
      </a:lvl3pPr>
      <a:lvl4pPr algn="l" defTabSz="449263" rtl="0" eaLnBrk="0" fontAlgn="base" hangingPunct="0">
        <a:spcBef>
          <a:spcPct val="0"/>
        </a:spcBef>
        <a:spcAft>
          <a:spcPct val="0"/>
        </a:spcAft>
        <a:buClr>
          <a:srgbClr val="000000"/>
        </a:buClr>
        <a:buSzPct val="100000"/>
        <a:buFont typeface="Times New Roman" pitchFamily="16" charset="0"/>
        <a:defRPr sz="3200" b="1" i="1">
          <a:solidFill>
            <a:srgbClr val="FFFFFF"/>
          </a:solidFill>
          <a:latin typeface="Times New Roman" pitchFamily="16" charset="0"/>
          <a:ea typeface="宋体" charset="-122"/>
        </a:defRPr>
      </a:lvl4pPr>
      <a:lvl5pPr algn="l" defTabSz="449263" rtl="0" eaLnBrk="0" fontAlgn="base" hangingPunct="0">
        <a:spcBef>
          <a:spcPct val="0"/>
        </a:spcBef>
        <a:spcAft>
          <a:spcPct val="0"/>
        </a:spcAft>
        <a:buClr>
          <a:srgbClr val="000000"/>
        </a:buClr>
        <a:buSzPct val="100000"/>
        <a:buFont typeface="Times New Roman" pitchFamily="16" charset="0"/>
        <a:defRPr sz="3200" b="1" i="1">
          <a:solidFill>
            <a:srgbClr val="FFFFFF"/>
          </a:solidFill>
          <a:latin typeface="Times New Roman" pitchFamily="16" charset="0"/>
          <a:ea typeface="宋体" charset="-122"/>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3200" b="1" i="1">
          <a:solidFill>
            <a:srgbClr val="FFFFFF"/>
          </a:solidFill>
          <a:latin typeface="Times New Roman" pitchFamily="16" charset="0"/>
          <a:ea typeface="宋体" charset="-122"/>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3200" b="1" i="1">
          <a:solidFill>
            <a:srgbClr val="FFFFFF"/>
          </a:solidFill>
          <a:latin typeface="Times New Roman" pitchFamily="16" charset="0"/>
          <a:ea typeface="宋体" charset="-122"/>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3200" b="1" i="1">
          <a:solidFill>
            <a:srgbClr val="FFFFFF"/>
          </a:solidFill>
          <a:latin typeface="Times New Roman" pitchFamily="16" charset="0"/>
          <a:ea typeface="宋体" charset="-122"/>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3200" b="1" i="1">
          <a:solidFill>
            <a:srgbClr val="FFFFFF"/>
          </a:solidFill>
          <a:latin typeface="Times New Roman" pitchFamily="16" charset="0"/>
          <a:ea typeface="宋体" charset="-122"/>
        </a:defRPr>
      </a:lvl9pPr>
    </p:titleStyle>
    <p:bodyStyle>
      <a:lvl1pPr marL="342900" indent="-342900" algn="l" defTabSz="449263" rtl="0" eaLnBrk="0" fontAlgn="base" hangingPunct="0">
        <a:spcBef>
          <a:spcPts val="600"/>
        </a:spcBef>
        <a:spcAft>
          <a:spcPct val="0"/>
        </a:spcAft>
        <a:buClr>
          <a:srgbClr val="000000"/>
        </a:buClr>
        <a:buSzPct val="100000"/>
        <a:buFont typeface="Times New Roman" pitchFamily="16" charset="0"/>
        <a:defRPr sz="2400" b="1">
          <a:solidFill>
            <a:srgbClr val="333399"/>
          </a:solidFill>
          <a:latin typeface="+mn-lt"/>
          <a:ea typeface="+mn-ea"/>
          <a:cs typeface="+mn-cs"/>
        </a:defRPr>
      </a:lvl1pPr>
      <a:lvl2pPr marL="742950" indent="-285750" algn="l" defTabSz="449263" rtl="0" eaLnBrk="0" fontAlgn="base" hangingPunct="0">
        <a:spcBef>
          <a:spcPts val="500"/>
        </a:spcBef>
        <a:spcAft>
          <a:spcPct val="0"/>
        </a:spcAft>
        <a:buClr>
          <a:srgbClr val="000000"/>
        </a:buClr>
        <a:buSzPct val="100000"/>
        <a:buFont typeface="Times New Roman" pitchFamily="16" charset="0"/>
        <a:defRPr sz="2000">
          <a:solidFill>
            <a:srgbClr val="333399"/>
          </a:solidFill>
          <a:latin typeface="+mn-lt"/>
          <a:ea typeface="+mn-ea"/>
        </a:defRPr>
      </a:lvl2pPr>
      <a:lvl3pPr marL="1143000" indent="-228600" algn="l" defTabSz="449263" rtl="0" eaLnBrk="0" fontAlgn="base" hangingPunct="0">
        <a:spcBef>
          <a:spcPts val="450"/>
        </a:spcBef>
        <a:spcAft>
          <a:spcPct val="0"/>
        </a:spcAft>
        <a:buClr>
          <a:srgbClr val="000000"/>
        </a:buClr>
        <a:buSzPct val="100000"/>
        <a:buFont typeface="Times New Roman" pitchFamily="16" charset="0"/>
        <a:defRPr>
          <a:solidFill>
            <a:srgbClr val="333399"/>
          </a:solidFill>
          <a:latin typeface="+mn-lt"/>
          <a:ea typeface="+mn-ea"/>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333399"/>
          </a:solidFill>
          <a:latin typeface="+mn-lt"/>
          <a:ea typeface="+mn-ea"/>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333399"/>
          </a:solidFill>
          <a:latin typeface="+mn-lt"/>
          <a:ea typeface="+mn-ea"/>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333399"/>
          </a:solidFill>
          <a:latin typeface="+mn-lt"/>
          <a:ea typeface="+mn-ea"/>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333399"/>
          </a:solidFill>
          <a:latin typeface="+mn-lt"/>
          <a:ea typeface="+mn-ea"/>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333399"/>
          </a:solidFill>
          <a:latin typeface="+mn-lt"/>
          <a:ea typeface="+mn-ea"/>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3333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宋体" charset="-122"/>
        </a:defRPr>
      </a:lvl2pPr>
      <a:lvl3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宋体" charset="-122"/>
        </a:defRPr>
      </a:lvl3pPr>
      <a:lvl4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宋体" charset="-122"/>
        </a:defRPr>
      </a:lvl4pPr>
      <a:lvl5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宋体" charset="-122"/>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宋体" charset="-122"/>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宋体" charset="-122"/>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宋体" charset="-122"/>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宋体"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2050" name="Group 1"/>
          <p:cNvGrpSpPr>
            <a:grpSpLocks/>
          </p:cNvGrpSpPr>
          <p:nvPr/>
        </p:nvGrpSpPr>
        <p:grpSpPr bwMode="auto">
          <a:xfrm>
            <a:off x="6804025" y="4687888"/>
            <a:ext cx="1676400" cy="396875"/>
            <a:chOff x="4286" y="2953"/>
            <a:chExt cx="1056" cy="250"/>
          </a:xfrm>
        </p:grpSpPr>
        <p:sp>
          <p:nvSpPr>
            <p:cNvPr id="3074" name="Text Box 2"/>
            <p:cNvSpPr txBox="1">
              <a:spLocks noChangeArrowheads="1"/>
            </p:cNvSpPr>
            <p:nvPr/>
          </p:nvSpPr>
          <p:spPr bwMode="auto">
            <a:xfrm>
              <a:off x="4534" y="2953"/>
              <a:ext cx="808" cy="250"/>
            </a:xfrm>
            <a:prstGeom prst="rect">
              <a:avLst/>
            </a:prstGeom>
            <a:noFill/>
            <a:ln w="9525">
              <a:noFill/>
              <a:round/>
              <a:headEnd/>
              <a:tailEnd/>
            </a:ln>
            <a:effectLst/>
          </p:spPr>
          <p:txBody>
            <a:bodyPr wrap="none" lIns="90000" tIns="46800" rIns="90000" bIns="46800">
              <a:spAutoFit/>
            </a:bodyPr>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zh-CN" sz="2000" b="1" i="1">
                  <a:solidFill>
                    <a:srgbClr val="07518F"/>
                  </a:solidFill>
                </a:rPr>
                <a:t>展讯通信</a:t>
              </a:r>
            </a:p>
          </p:txBody>
        </p:sp>
        <p:sp>
          <p:nvSpPr>
            <p:cNvPr id="3075" name="Line 3"/>
            <p:cNvSpPr>
              <a:spLocks noChangeShapeType="1"/>
            </p:cNvSpPr>
            <p:nvPr/>
          </p:nvSpPr>
          <p:spPr bwMode="auto">
            <a:xfrm flipH="1">
              <a:off x="4285" y="3090"/>
              <a:ext cx="274" cy="0"/>
            </a:xfrm>
            <a:prstGeom prst="line">
              <a:avLst/>
            </a:prstGeom>
            <a:noFill/>
            <a:ln w="9360">
              <a:solidFill>
                <a:srgbClr val="07518F"/>
              </a:solidFill>
              <a:miter lim="800000"/>
              <a:headEnd/>
              <a:tailEnd/>
            </a:ln>
            <a:effectLst/>
          </p:spPr>
          <p:txBody>
            <a:bodyPr/>
            <a:lstStyle/>
            <a:p>
              <a:pPr>
                <a:defRPr/>
              </a:pPr>
              <a:endParaRPr lang="zh-CN" altLang="en-US"/>
            </a:p>
          </p:txBody>
        </p:sp>
      </p:grpSp>
      <p:sp>
        <p:nvSpPr>
          <p:cNvPr id="2051" name="Rectangle 4"/>
          <p:cNvSpPr>
            <a:spLocks noGrp="1" noChangeArrowheads="1"/>
          </p:cNvSpPr>
          <p:nvPr>
            <p:ph type="title"/>
          </p:nvPr>
        </p:nvSpPr>
        <p:spPr bwMode="auto">
          <a:xfrm>
            <a:off x="1042988" y="-141288"/>
            <a:ext cx="5181600" cy="1066801"/>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ltLang="zh-CN" smtClean="0"/>
              <a:t>Click to edit the title text format</a:t>
            </a:r>
          </a:p>
        </p:txBody>
      </p:sp>
      <p:sp>
        <p:nvSpPr>
          <p:cNvPr id="2052" name="Rectangle 5"/>
          <p:cNvSpPr>
            <a:spLocks noGrp="1" noChangeArrowheads="1"/>
          </p:cNvSpPr>
          <p:nvPr>
            <p:ph type="body" idx="1"/>
          </p:nvPr>
        </p:nvSpPr>
        <p:spPr bwMode="auto">
          <a:xfrm>
            <a:off x="611188" y="1052513"/>
            <a:ext cx="8150225" cy="4678362"/>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ltLang="zh-CN" smtClean="0"/>
              <a:t>Click to edit the outline text format</a:t>
            </a:r>
          </a:p>
          <a:p>
            <a:pPr lvl="1"/>
            <a:r>
              <a:rPr lang="en-GB" altLang="zh-CN" smtClean="0"/>
              <a:t>Second Outline Level</a:t>
            </a:r>
          </a:p>
          <a:p>
            <a:pPr lvl="2"/>
            <a:r>
              <a:rPr lang="en-GB" altLang="zh-CN" smtClean="0"/>
              <a:t>Third Outline Level</a:t>
            </a:r>
          </a:p>
          <a:p>
            <a:pPr lvl="3"/>
            <a:r>
              <a:rPr lang="en-GB" altLang="zh-CN" smtClean="0"/>
              <a:t>Fourth Outline Level</a:t>
            </a:r>
          </a:p>
          <a:p>
            <a:pPr lvl="4"/>
            <a:r>
              <a:rPr lang="en-GB" altLang="zh-CN" smtClean="0"/>
              <a:t>Fifth Outline Level</a:t>
            </a:r>
          </a:p>
          <a:p>
            <a:pPr lvl="4"/>
            <a:r>
              <a:rPr lang="en-GB" altLang="zh-CN" smtClean="0"/>
              <a:t>Sixth Outline Level</a:t>
            </a:r>
          </a:p>
          <a:p>
            <a:pPr lvl="4"/>
            <a:r>
              <a:rPr lang="en-GB" altLang="zh-CN" smtClean="0"/>
              <a:t>Seventh Outline Level</a:t>
            </a:r>
          </a:p>
          <a:p>
            <a:pPr lvl="4"/>
            <a:r>
              <a:rPr lang="en-GB" altLang="zh-CN" smtClean="0"/>
              <a:t>Eighth Outline Level</a:t>
            </a:r>
          </a:p>
          <a:p>
            <a:pPr lvl="4"/>
            <a:r>
              <a:rPr lang="en-GB" altLang="zh-CN" smtClean="0"/>
              <a:t>Ninth Outline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l" defTabSz="449263" rtl="0" eaLnBrk="0" fontAlgn="base" hangingPunct="0">
        <a:spcBef>
          <a:spcPct val="0"/>
        </a:spcBef>
        <a:spcAft>
          <a:spcPct val="0"/>
        </a:spcAft>
        <a:buClr>
          <a:srgbClr val="000000"/>
        </a:buClr>
        <a:buSzPct val="100000"/>
        <a:buFont typeface="Times New Roman" pitchFamily="16" charset="0"/>
        <a:defRPr sz="3200" b="1" i="1">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3200" b="1" i="1">
          <a:solidFill>
            <a:srgbClr val="FFFFFF"/>
          </a:solidFill>
          <a:latin typeface="Times New Roman" pitchFamily="16" charset="0"/>
          <a:ea typeface="宋体" charset="-122"/>
        </a:defRPr>
      </a:lvl2pPr>
      <a:lvl3pPr algn="l" defTabSz="449263" rtl="0" eaLnBrk="0" fontAlgn="base" hangingPunct="0">
        <a:spcBef>
          <a:spcPct val="0"/>
        </a:spcBef>
        <a:spcAft>
          <a:spcPct val="0"/>
        </a:spcAft>
        <a:buClr>
          <a:srgbClr val="000000"/>
        </a:buClr>
        <a:buSzPct val="100000"/>
        <a:buFont typeface="Times New Roman" pitchFamily="16" charset="0"/>
        <a:defRPr sz="3200" b="1" i="1">
          <a:solidFill>
            <a:srgbClr val="FFFFFF"/>
          </a:solidFill>
          <a:latin typeface="Times New Roman" pitchFamily="16" charset="0"/>
          <a:ea typeface="宋体" charset="-122"/>
        </a:defRPr>
      </a:lvl3pPr>
      <a:lvl4pPr algn="l" defTabSz="449263" rtl="0" eaLnBrk="0" fontAlgn="base" hangingPunct="0">
        <a:spcBef>
          <a:spcPct val="0"/>
        </a:spcBef>
        <a:spcAft>
          <a:spcPct val="0"/>
        </a:spcAft>
        <a:buClr>
          <a:srgbClr val="000000"/>
        </a:buClr>
        <a:buSzPct val="100000"/>
        <a:buFont typeface="Times New Roman" pitchFamily="16" charset="0"/>
        <a:defRPr sz="3200" b="1" i="1">
          <a:solidFill>
            <a:srgbClr val="FFFFFF"/>
          </a:solidFill>
          <a:latin typeface="Times New Roman" pitchFamily="16" charset="0"/>
          <a:ea typeface="宋体" charset="-122"/>
        </a:defRPr>
      </a:lvl4pPr>
      <a:lvl5pPr algn="l" defTabSz="449263" rtl="0" eaLnBrk="0" fontAlgn="base" hangingPunct="0">
        <a:spcBef>
          <a:spcPct val="0"/>
        </a:spcBef>
        <a:spcAft>
          <a:spcPct val="0"/>
        </a:spcAft>
        <a:buClr>
          <a:srgbClr val="000000"/>
        </a:buClr>
        <a:buSzPct val="100000"/>
        <a:buFont typeface="Times New Roman" pitchFamily="16" charset="0"/>
        <a:defRPr sz="3200" b="1" i="1">
          <a:solidFill>
            <a:srgbClr val="FFFFFF"/>
          </a:solidFill>
          <a:latin typeface="Times New Roman" pitchFamily="16" charset="0"/>
          <a:ea typeface="宋体" charset="-122"/>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3200" b="1" i="1">
          <a:solidFill>
            <a:srgbClr val="FFFFFF"/>
          </a:solidFill>
          <a:latin typeface="Times New Roman" pitchFamily="16" charset="0"/>
          <a:ea typeface="宋体" charset="-122"/>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3200" b="1" i="1">
          <a:solidFill>
            <a:srgbClr val="FFFFFF"/>
          </a:solidFill>
          <a:latin typeface="Times New Roman" pitchFamily="16" charset="0"/>
          <a:ea typeface="宋体" charset="-122"/>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3200" b="1" i="1">
          <a:solidFill>
            <a:srgbClr val="FFFFFF"/>
          </a:solidFill>
          <a:latin typeface="Times New Roman" pitchFamily="16" charset="0"/>
          <a:ea typeface="宋体" charset="-122"/>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3200" b="1" i="1">
          <a:solidFill>
            <a:srgbClr val="FFFFFF"/>
          </a:solidFill>
          <a:latin typeface="Times New Roman" pitchFamily="16" charset="0"/>
          <a:ea typeface="宋体" charset="-122"/>
        </a:defRPr>
      </a:lvl9pPr>
    </p:titleStyle>
    <p:bodyStyle>
      <a:lvl1pPr marL="342900" indent="-342900" algn="l" defTabSz="449263" rtl="0" eaLnBrk="0" fontAlgn="base" hangingPunct="0">
        <a:spcBef>
          <a:spcPts val="600"/>
        </a:spcBef>
        <a:spcAft>
          <a:spcPct val="0"/>
        </a:spcAft>
        <a:buClr>
          <a:srgbClr val="000000"/>
        </a:buClr>
        <a:buSzPct val="100000"/>
        <a:buFont typeface="Times New Roman" pitchFamily="16" charset="0"/>
        <a:defRPr sz="2400" b="1">
          <a:solidFill>
            <a:srgbClr val="333399"/>
          </a:solidFill>
          <a:latin typeface="+mn-lt"/>
          <a:ea typeface="+mn-ea"/>
          <a:cs typeface="+mn-cs"/>
        </a:defRPr>
      </a:lvl1pPr>
      <a:lvl2pPr marL="742950" indent="-285750" algn="l" defTabSz="449263" rtl="0" eaLnBrk="0" fontAlgn="base" hangingPunct="0">
        <a:spcBef>
          <a:spcPts val="500"/>
        </a:spcBef>
        <a:spcAft>
          <a:spcPct val="0"/>
        </a:spcAft>
        <a:buClr>
          <a:srgbClr val="000000"/>
        </a:buClr>
        <a:buSzPct val="100000"/>
        <a:buFont typeface="Times New Roman" pitchFamily="16" charset="0"/>
        <a:defRPr sz="2000">
          <a:solidFill>
            <a:srgbClr val="333399"/>
          </a:solidFill>
          <a:latin typeface="+mn-lt"/>
          <a:ea typeface="+mn-ea"/>
        </a:defRPr>
      </a:lvl2pPr>
      <a:lvl3pPr marL="1143000" indent="-228600" algn="l" defTabSz="449263" rtl="0" eaLnBrk="0" fontAlgn="base" hangingPunct="0">
        <a:spcBef>
          <a:spcPts val="450"/>
        </a:spcBef>
        <a:spcAft>
          <a:spcPct val="0"/>
        </a:spcAft>
        <a:buClr>
          <a:srgbClr val="000000"/>
        </a:buClr>
        <a:buSzPct val="100000"/>
        <a:buFont typeface="Times New Roman" pitchFamily="16" charset="0"/>
        <a:defRPr>
          <a:solidFill>
            <a:srgbClr val="333399"/>
          </a:solidFill>
          <a:latin typeface="+mn-lt"/>
          <a:ea typeface="+mn-ea"/>
        </a:defRPr>
      </a:lvl3pPr>
      <a:lvl4pPr marL="1600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333399"/>
          </a:solidFill>
          <a:latin typeface="+mn-lt"/>
          <a:ea typeface="+mn-ea"/>
        </a:defRPr>
      </a:lvl4pPr>
      <a:lvl5pPr marL="20574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333399"/>
          </a:solidFill>
          <a:latin typeface="+mn-lt"/>
          <a:ea typeface="+mn-ea"/>
        </a:defRPr>
      </a:lvl5pPr>
      <a:lvl6pPr marL="25146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333399"/>
          </a:solidFill>
          <a:latin typeface="+mn-lt"/>
          <a:ea typeface="+mn-ea"/>
        </a:defRPr>
      </a:lvl6pPr>
      <a:lvl7pPr marL="29718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333399"/>
          </a:solidFill>
          <a:latin typeface="+mn-lt"/>
          <a:ea typeface="+mn-ea"/>
        </a:defRPr>
      </a:lvl7pPr>
      <a:lvl8pPr marL="3429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333399"/>
          </a:solidFill>
          <a:latin typeface="+mn-lt"/>
          <a:ea typeface="+mn-ea"/>
        </a:defRPr>
      </a:lvl8pPr>
      <a:lvl9pPr marL="38862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3333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Office_PowerPoint____4.sldx"/><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package" Target="../embeddings/Microsoft_Office_PowerPoint_____5.pptx"/><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Office_PowerPoint____6.sldx"/><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Office_PowerPoint_____3.pptx"/><Relationship Id="rId5" Type="http://schemas.openxmlformats.org/officeDocument/2006/relationships/package" Target="../embeddings/Microsoft_Office_PowerPoint_____2.pptx"/><Relationship Id="rId4" Type="http://schemas.openxmlformats.org/officeDocument/2006/relationships/package" Target="../embeddings/Microsoft_Office_PowerPoint_____1.pptx"/></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1331913" y="1501775"/>
            <a:ext cx="6769100" cy="1189038"/>
          </a:xfrm>
          <a:prstGeom prst="rect">
            <a:avLst/>
          </a:prstGeom>
          <a:noFill/>
          <a:ln w="9525">
            <a:noFill/>
            <a:round/>
            <a:headEnd/>
            <a:tailEnd/>
          </a:ln>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3200" b="1" dirty="0" smtClean="0">
                <a:solidFill>
                  <a:srgbClr val="0070C0"/>
                </a:solidFill>
                <a:latin typeface="+mj-ea"/>
                <a:ea typeface="+mj-ea"/>
              </a:rPr>
              <a:t>Android</a:t>
            </a:r>
            <a:r>
              <a:rPr lang="zh-CN" altLang="en-US" sz="3200" b="1" dirty="0" smtClean="0">
                <a:solidFill>
                  <a:srgbClr val="0070C0"/>
                </a:solidFill>
                <a:latin typeface="+mj-ea"/>
                <a:ea typeface="+mj-ea"/>
              </a:rPr>
              <a:t>核心分析之</a:t>
            </a:r>
            <a:r>
              <a:rPr lang="en-US" altLang="zh-CN" sz="3200" b="1" dirty="0" err="1" smtClean="0">
                <a:solidFill>
                  <a:srgbClr val="0070C0"/>
                </a:solidFill>
                <a:latin typeface="+mj-ea"/>
                <a:ea typeface="+mj-ea"/>
              </a:rPr>
              <a:t>ActivityManagerService</a:t>
            </a:r>
            <a:endParaRPr lang="zh-CN" sz="3200" b="1" dirty="0">
              <a:solidFill>
                <a:srgbClr val="0070C0"/>
              </a:solidFill>
              <a:latin typeface="+mj-ea"/>
              <a:ea typeface="+mj-ea"/>
            </a:endParaRPr>
          </a:p>
        </p:txBody>
      </p:sp>
      <p:sp>
        <p:nvSpPr>
          <p:cNvPr id="3075" name="Text Box 2"/>
          <p:cNvSpPr txBox="1">
            <a:spLocks noChangeArrowheads="1"/>
          </p:cNvSpPr>
          <p:nvPr/>
        </p:nvSpPr>
        <p:spPr bwMode="auto">
          <a:xfrm>
            <a:off x="4932040" y="2708920"/>
            <a:ext cx="3311525" cy="402291"/>
          </a:xfrm>
          <a:prstGeom prst="rect">
            <a:avLst/>
          </a:prstGeom>
          <a:noFill/>
          <a:ln w="9525">
            <a:noFill/>
            <a:round/>
            <a:headEnd/>
            <a:tailEnd/>
          </a:ln>
        </p:spPr>
        <p:txBody>
          <a:bodyPr wrap="square" lIns="90000" tIns="46800" rIns="90000" bIns="46800">
            <a:spAutoFit/>
          </a:bodyPr>
          <a:lstStyle/>
          <a:p>
            <a:pPr algn="l">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2000" i="1" dirty="0" smtClean="0">
                <a:solidFill>
                  <a:srgbClr val="006BB4"/>
                </a:solidFill>
              </a:rPr>
              <a:t>         </a:t>
            </a:r>
            <a:r>
              <a:rPr lang="zh-CN" sz="2000" dirty="0" smtClean="0">
                <a:solidFill>
                  <a:srgbClr val="006BB4"/>
                </a:solidFill>
              </a:rPr>
              <a:t>主讲人：</a:t>
            </a:r>
            <a:r>
              <a:rPr lang="zh-CN" altLang="en-US" sz="2000" dirty="0" smtClean="0">
                <a:solidFill>
                  <a:srgbClr val="006BB4"/>
                </a:solidFill>
              </a:rPr>
              <a:t>代倩</a:t>
            </a:r>
            <a:endParaRPr lang="en-US" altLang="zh-CN" sz="2000" dirty="0" smtClean="0">
              <a:solidFill>
                <a:srgbClr val="006BB4"/>
              </a:solidFill>
            </a:endParaRPr>
          </a:p>
        </p:txBody>
      </p:sp>
    </p:spTree>
  </p:cSld>
  <p:clrMapOvr>
    <a:masterClrMapping/>
  </p:clrMapOvr>
  <p:transition>
    <p:dissolv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AMS</a:t>
            </a:r>
            <a:r>
              <a:rPr lang="zh-CN" altLang="en-US" dirty="0" smtClean="0"/>
              <a:t>原理简介</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en-US" altLang="zh-CN" dirty="0" smtClean="0"/>
              <a:t>main</a:t>
            </a:r>
            <a:r>
              <a:rPr lang="zh-CN" altLang="zh-CN" dirty="0" smtClean="0"/>
              <a:t>方法介绍</a:t>
            </a:r>
            <a:endParaRPr lang="en-US" altLang="zh-CN" dirty="0" smtClean="0"/>
          </a:p>
          <a:p>
            <a:pPr lvl="0">
              <a:buFont typeface="Arial" pitchFamily="34" charset="0"/>
              <a:buChar char="•"/>
            </a:pPr>
            <a:r>
              <a:rPr lang="zh-CN" altLang="zh-CN" dirty="0" smtClean="0"/>
              <a:t>启动</a:t>
            </a:r>
            <a:r>
              <a:rPr lang="en-US" altLang="zh-CN" dirty="0" err="1" smtClean="0"/>
              <a:t>AThread</a:t>
            </a:r>
            <a:r>
              <a:rPr lang="zh-CN" altLang="zh-CN" dirty="0" smtClean="0"/>
              <a:t>线程，创建</a:t>
            </a:r>
            <a:r>
              <a:rPr lang="en-US" altLang="zh-CN" dirty="0" err="1" smtClean="0"/>
              <a:t>ActivityManagerService</a:t>
            </a:r>
            <a:endParaRPr lang="zh-CN" altLang="zh-CN" dirty="0" smtClean="0"/>
          </a:p>
          <a:p>
            <a:pPr lvl="0">
              <a:buFont typeface="Arial" pitchFamily="34" charset="0"/>
              <a:buChar char="•"/>
            </a:pPr>
            <a:r>
              <a:rPr lang="zh-CN" altLang="zh-CN" dirty="0" smtClean="0"/>
              <a:t>创建完毕后，调用</a:t>
            </a:r>
            <a:r>
              <a:rPr lang="en-US" altLang="zh-CN" dirty="0" err="1" smtClean="0"/>
              <a:t>ActivityThread</a:t>
            </a:r>
            <a:r>
              <a:rPr lang="zh-CN" altLang="zh-CN" dirty="0" smtClean="0"/>
              <a:t>的</a:t>
            </a:r>
            <a:r>
              <a:rPr lang="en-US" altLang="zh-CN" dirty="0" err="1" smtClean="0"/>
              <a:t>systemMain</a:t>
            </a:r>
            <a:r>
              <a:rPr lang="zh-CN" altLang="zh-CN" dirty="0" smtClean="0"/>
              <a:t>方法创建</a:t>
            </a:r>
            <a:r>
              <a:rPr lang="en-US" altLang="zh-CN" dirty="0" err="1" smtClean="0"/>
              <a:t>ActivityThread</a:t>
            </a:r>
            <a:r>
              <a:rPr lang="zh-CN" altLang="zh-CN" dirty="0" smtClean="0"/>
              <a:t>对象</a:t>
            </a:r>
          </a:p>
          <a:p>
            <a:pPr lvl="0">
              <a:buFont typeface="Arial" pitchFamily="34" charset="0"/>
              <a:buChar char="•"/>
            </a:pPr>
            <a:r>
              <a:rPr lang="zh-CN" altLang="zh-CN" dirty="0" smtClean="0"/>
              <a:t>调用</a:t>
            </a:r>
            <a:r>
              <a:rPr lang="en-US" altLang="zh-CN" dirty="0" err="1" smtClean="0"/>
              <a:t>ActivityThread</a:t>
            </a:r>
            <a:r>
              <a:rPr lang="zh-CN" altLang="zh-CN" dirty="0" smtClean="0"/>
              <a:t>对象的</a:t>
            </a:r>
            <a:r>
              <a:rPr lang="en-US" altLang="zh-CN" dirty="0" err="1" smtClean="0"/>
              <a:t>getSystemContext</a:t>
            </a:r>
            <a:r>
              <a:rPr lang="zh-CN" altLang="zh-CN" dirty="0" smtClean="0"/>
              <a:t>方法创建</a:t>
            </a:r>
            <a:r>
              <a:rPr lang="en-US" altLang="zh-CN" dirty="0" smtClean="0"/>
              <a:t>Context</a:t>
            </a:r>
            <a:r>
              <a:rPr lang="zh-CN" altLang="zh-CN" dirty="0" smtClean="0"/>
              <a:t>对象，初始化</a:t>
            </a:r>
            <a:r>
              <a:rPr lang="en-US" altLang="zh-CN" dirty="0" err="1" smtClean="0"/>
              <a:t>ActivityStack</a:t>
            </a:r>
            <a:endParaRPr lang="zh-CN" altLang="zh-CN" dirty="0" smtClean="0"/>
          </a:p>
          <a:p>
            <a:pPr lvl="0">
              <a:buFont typeface="Arial" pitchFamily="34" charset="0"/>
              <a:buChar char="•"/>
            </a:pPr>
            <a:r>
              <a:rPr lang="zh-CN" altLang="zh-CN" dirty="0" smtClean="0"/>
              <a:t>调用</a:t>
            </a:r>
            <a:r>
              <a:rPr lang="en-US" altLang="zh-CN" dirty="0" smtClean="0"/>
              <a:t>AMS</a:t>
            </a:r>
            <a:r>
              <a:rPr lang="zh-CN" altLang="zh-CN" dirty="0" smtClean="0"/>
              <a:t>的</a:t>
            </a:r>
            <a:r>
              <a:rPr lang="en-US" altLang="zh-CN" dirty="0" err="1" smtClean="0"/>
              <a:t>startRunning</a:t>
            </a:r>
            <a:r>
              <a:rPr lang="zh-CN" altLang="zh-CN" dirty="0" smtClean="0"/>
              <a:t>方法</a:t>
            </a:r>
            <a:endParaRPr lang="zh-CN" altLang="zh-CN" dirty="0"/>
          </a:p>
        </p:txBody>
      </p:sp>
      <p:sp>
        <p:nvSpPr>
          <p:cNvPr id="4" name="日期占位符 3"/>
          <p:cNvSpPr>
            <a:spLocks noGrp="1"/>
          </p:cNvSpPr>
          <p:nvPr>
            <p:ph type="dt" idx="11"/>
          </p:nvPr>
        </p:nvSpPr>
        <p:spPr>
          <a:xfrm>
            <a:off x="638175" y="6499225"/>
            <a:ext cx="2925713" cy="366713"/>
          </a:xfrm>
        </p:spPr>
        <p:txBody>
          <a:bodyPr/>
          <a:lstStyle/>
          <a:p>
            <a:pPr>
              <a:defRPr/>
            </a:pPr>
            <a:fld id="{BDB86E27-C9CB-499F-922F-AEC44F38BE4E}" type="datetime8">
              <a:rPr lang="zh-CN" altLang="en-US" smtClean="0"/>
              <a:pPr>
                <a:defRPr/>
              </a:pPr>
              <a:t>2014年11月11日5时8分</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AMS</a:t>
            </a:r>
            <a:r>
              <a:rPr lang="zh-CN" altLang="en-US" dirty="0" smtClean="0"/>
              <a:t>原理简介</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en-US" altLang="zh-CN" dirty="0" smtClean="0"/>
              <a:t> </a:t>
            </a:r>
            <a:r>
              <a:rPr lang="en-US" altLang="zh-CN" dirty="0" err="1" smtClean="0"/>
              <a:t>setSystemProcess</a:t>
            </a:r>
            <a:r>
              <a:rPr lang="zh-CN" altLang="zh-CN" dirty="0" smtClean="0"/>
              <a:t>介绍</a:t>
            </a:r>
            <a:endParaRPr lang="en-US" altLang="zh-CN" dirty="0" smtClean="0"/>
          </a:p>
          <a:p>
            <a:pPr>
              <a:buFont typeface="Arial" pitchFamily="34" charset="0"/>
              <a:buChar char="•"/>
            </a:pPr>
            <a:r>
              <a:rPr lang="zh-CN" altLang="zh-CN" dirty="0" smtClean="0"/>
              <a:t>注册服务。首先将</a:t>
            </a:r>
            <a:r>
              <a:rPr lang="en-US" altLang="zh-CN" dirty="0" err="1" smtClean="0"/>
              <a:t>ActivityManagerService</a:t>
            </a:r>
            <a:r>
              <a:rPr lang="zh-CN" altLang="zh-CN" dirty="0" smtClean="0"/>
              <a:t>注册到</a:t>
            </a:r>
            <a:r>
              <a:rPr lang="en-US" altLang="zh-CN" dirty="0" err="1" smtClean="0"/>
              <a:t>ServiceManager</a:t>
            </a:r>
            <a:r>
              <a:rPr lang="zh-CN" altLang="zh-CN" dirty="0" smtClean="0"/>
              <a:t>中，其次将几个与系统性能调试相关的服务注册到</a:t>
            </a:r>
            <a:r>
              <a:rPr lang="en-US" altLang="zh-CN" dirty="0" err="1" smtClean="0"/>
              <a:t>ServiceManager</a:t>
            </a:r>
            <a:r>
              <a:rPr lang="zh-CN" altLang="zh-CN" dirty="0" smtClean="0"/>
              <a:t>。</a:t>
            </a:r>
          </a:p>
          <a:p>
            <a:pPr lvl="0">
              <a:buFont typeface="Arial" pitchFamily="34" charset="0"/>
              <a:buChar char="•"/>
            </a:pPr>
            <a:r>
              <a:rPr lang="zh-CN" altLang="zh-CN" dirty="0" smtClean="0"/>
              <a:t>查询并处理</a:t>
            </a:r>
            <a:r>
              <a:rPr lang="en-US" altLang="zh-CN" dirty="0" err="1" smtClean="0"/>
              <a:t>ApplicationInfo</a:t>
            </a:r>
            <a:r>
              <a:rPr lang="zh-CN" altLang="zh-CN" dirty="0" smtClean="0"/>
              <a:t>。首先调用</a:t>
            </a:r>
            <a:r>
              <a:rPr lang="en-US" altLang="zh-CN" dirty="0" err="1" smtClean="0"/>
              <a:t>PackageManagerService</a:t>
            </a:r>
            <a:r>
              <a:rPr lang="zh-CN" altLang="zh-CN" dirty="0" smtClean="0"/>
              <a:t>的接口，查询包名为</a:t>
            </a:r>
            <a:r>
              <a:rPr lang="en-US" altLang="zh-CN" dirty="0" smtClean="0"/>
              <a:t>android</a:t>
            </a:r>
            <a:r>
              <a:rPr lang="zh-CN" altLang="zh-CN" dirty="0" smtClean="0"/>
              <a:t>的应用程序的</a:t>
            </a:r>
            <a:r>
              <a:rPr lang="en-US" altLang="zh-CN" dirty="0" err="1" smtClean="0"/>
              <a:t>ApplicationInfo</a:t>
            </a:r>
            <a:r>
              <a:rPr lang="zh-CN" altLang="zh-CN" dirty="0" smtClean="0"/>
              <a:t>信息，对应于</a:t>
            </a:r>
            <a:r>
              <a:rPr lang="en-US" altLang="zh-CN" dirty="0" smtClean="0"/>
              <a:t>framework-res.apk</a:t>
            </a:r>
            <a:r>
              <a:rPr lang="zh-CN" altLang="zh-CN" dirty="0" smtClean="0"/>
              <a:t>。然后以该信息为参数调用</a:t>
            </a:r>
            <a:r>
              <a:rPr lang="en-US" altLang="zh-CN" dirty="0" err="1" smtClean="0"/>
              <a:t>ActivityThread</a:t>
            </a:r>
            <a:r>
              <a:rPr lang="zh-CN" altLang="zh-CN" dirty="0" smtClean="0"/>
              <a:t>上的</a:t>
            </a:r>
            <a:r>
              <a:rPr lang="en-US" altLang="zh-CN" dirty="0" err="1" smtClean="0"/>
              <a:t>installSystemApplicationInfo</a:t>
            </a:r>
            <a:r>
              <a:rPr lang="zh-CN" altLang="zh-CN" dirty="0" smtClean="0"/>
              <a:t>方法。</a:t>
            </a:r>
          </a:p>
          <a:p>
            <a:pPr>
              <a:buFont typeface="Arial" pitchFamily="34" charset="0"/>
              <a:buChar char="•"/>
            </a:pPr>
            <a:r>
              <a:rPr lang="zh-CN" altLang="zh-CN" dirty="0" smtClean="0"/>
              <a:t>创建并处理</a:t>
            </a:r>
            <a:r>
              <a:rPr lang="en-US" altLang="zh-CN" dirty="0" err="1" smtClean="0"/>
              <a:t>ProcessRecord</a:t>
            </a:r>
            <a:r>
              <a:rPr lang="zh-CN" altLang="zh-CN" dirty="0" smtClean="0"/>
              <a:t>。调用</a:t>
            </a:r>
            <a:r>
              <a:rPr lang="en-US" altLang="zh-CN" dirty="0" err="1" smtClean="0"/>
              <a:t>ActivityManagerService</a:t>
            </a:r>
            <a:r>
              <a:rPr lang="zh-CN" altLang="zh-CN" dirty="0" smtClean="0"/>
              <a:t>上的</a:t>
            </a:r>
            <a:r>
              <a:rPr lang="en-US" altLang="zh-CN" dirty="0" err="1" smtClean="0"/>
              <a:t>newProcessRecordLocked</a:t>
            </a:r>
            <a:r>
              <a:rPr lang="zh-CN" altLang="zh-CN" dirty="0" smtClean="0"/>
              <a:t>，创建一个</a:t>
            </a:r>
            <a:r>
              <a:rPr lang="en-US" altLang="zh-CN" dirty="0" err="1" smtClean="0"/>
              <a:t>ProcessRecord</a:t>
            </a:r>
            <a:r>
              <a:rPr lang="zh-CN" altLang="zh-CN" dirty="0" smtClean="0"/>
              <a:t>类型的对象，并保存该对象的信息。</a:t>
            </a:r>
            <a:endParaRPr lang="zh-CN" altLang="zh-CN" dirty="0"/>
          </a:p>
        </p:txBody>
      </p:sp>
      <p:sp>
        <p:nvSpPr>
          <p:cNvPr id="4" name="日期占位符 3"/>
          <p:cNvSpPr>
            <a:spLocks noGrp="1"/>
          </p:cNvSpPr>
          <p:nvPr>
            <p:ph type="dt" idx="11"/>
          </p:nvPr>
        </p:nvSpPr>
        <p:spPr>
          <a:xfrm>
            <a:off x="638175" y="6499225"/>
            <a:ext cx="2925713" cy="366713"/>
          </a:xfrm>
        </p:spPr>
        <p:txBody>
          <a:bodyPr/>
          <a:lstStyle/>
          <a:p>
            <a:pPr>
              <a:defRPr/>
            </a:pPr>
            <a:fld id="{BDB86E27-C9CB-499F-922F-AEC44F38BE4E}" type="datetime8">
              <a:rPr lang="zh-CN" altLang="en-US" smtClean="0"/>
              <a:pPr>
                <a:defRPr/>
              </a:pPr>
              <a:t>2014年11月11日5时8分</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AMS</a:t>
            </a:r>
            <a:r>
              <a:rPr lang="zh-CN" altLang="en-US" dirty="0" smtClean="0"/>
              <a:t>原理简介</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en-US" altLang="zh-CN" dirty="0" smtClean="0"/>
              <a:t> </a:t>
            </a:r>
            <a:r>
              <a:rPr lang="en-US" altLang="zh-CN" dirty="0" err="1" smtClean="0"/>
              <a:t>installSystemProviders</a:t>
            </a:r>
            <a:r>
              <a:rPr lang="zh-CN" altLang="zh-CN" dirty="0" smtClean="0"/>
              <a:t>介绍</a:t>
            </a:r>
          </a:p>
          <a:p>
            <a:pPr lvl="0">
              <a:buFont typeface="Arial" pitchFamily="34" charset="0"/>
              <a:buChar char="•"/>
            </a:pPr>
            <a:r>
              <a:rPr lang="zh-CN" altLang="zh-CN" dirty="0" smtClean="0"/>
              <a:t>调用</a:t>
            </a:r>
            <a:r>
              <a:rPr lang="en-US" altLang="zh-CN" dirty="0" err="1" smtClean="0"/>
              <a:t>generateApplicationProvidersLocked</a:t>
            </a:r>
            <a:r>
              <a:rPr lang="zh-CN" altLang="zh-CN" dirty="0" smtClean="0"/>
              <a:t>查询</a:t>
            </a:r>
            <a:r>
              <a:rPr lang="en-US" altLang="zh-CN" dirty="0" smtClean="0"/>
              <a:t>Content Provider</a:t>
            </a:r>
            <a:endParaRPr lang="zh-CN" altLang="zh-CN" dirty="0" smtClean="0"/>
          </a:p>
          <a:p>
            <a:pPr lvl="0">
              <a:buFont typeface="Arial" pitchFamily="34" charset="0"/>
              <a:buChar char="•"/>
            </a:pPr>
            <a:r>
              <a:rPr lang="zh-CN" altLang="zh-CN" dirty="0" smtClean="0"/>
              <a:t>调用</a:t>
            </a:r>
            <a:r>
              <a:rPr lang="en-US" altLang="zh-CN" dirty="0" err="1" smtClean="0"/>
              <a:t>ActivityThread.installSystemProviders</a:t>
            </a:r>
            <a:r>
              <a:rPr lang="zh-CN" altLang="zh-CN" dirty="0" smtClean="0"/>
              <a:t>安装</a:t>
            </a:r>
            <a:r>
              <a:rPr lang="en-US" altLang="zh-CN" dirty="0" smtClean="0"/>
              <a:t>Content Provider</a:t>
            </a:r>
            <a:endParaRPr lang="zh-CN" altLang="zh-CN" dirty="0" smtClean="0"/>
          </a:p>
          <a:p>
            <a:r>
              <a:rPr lang="en-US" altLang="zh-CN" dirty="0" smtClean="0"/>
              <a:t>        </a:t>
            </a:r>
            <a:r>
              <a:rPr lang="en-US" altLang="zh-CN" dirty="0" err="1" smtClean="0"/>
              <a:t>generateApplicationProvidersLocked</a:t>
            </a:r>
            <a:r>
              <a:rPr lang="zh-CN" altLang="zh-CN" dirty="0" smtClean="0"/>
              <a:t>首先从</a:t>
            </a:r>
            <a:r>
              <a:rPr lang="en-US" altLang="zh-CN" dirty="0" err="1" smtClean="0"/>
              <a:t>PackageManagerService</a:t>
            </a:r>
            <a:r>
              <a:rPr lang="zh-CN" altLang="zh-CN" dirty="0" smtClean="0"/>
              <a:t>中查询运行在</a:t>
            </a:r>
            <a:r>
              <a:rPr lang="en-US" altLang="zh-CN" dirty="0" smtClean="0"/>
              <a:t>system</a:t>
            </a:r>
            <a:r>
              <a:rPr lang="zh-CN" altLang="zh-CN" dirty="0" smtClean="0"/>
              <a:t>进程中且</a:t>
            </a:r>
            <a:r>
              <a:rPr lang="en-US" altLang="zh-CN" dirty="0" smtClean="0"/>
              <a:t>UID</a:t>
            </a:r>
            <a:r>
              <a:rPr lang="zh-CN" altLang="zh-CN" dirty="0" smtClean="0"/>
              <a:t>为</a:t>
            </a:r>
            <a:r>
              <a:rPr lang="en-US" altLang="zh-CN" dirty="0" smtClean="0"/>
              <a:t>SYSTEM_UID</a:t>
            </a:r>
            <a:r>
              <a:rPr lang="zh-CN" altLang="zh-CN" dirty="0" smtClean="0"/>
              <a:t>的</a:t>
            </a:r>
            <a:r>
              <a:rPr lang="en-US" altLang="zh-CN" dirty="0" smtClean="0"/>
              <a:t>Content Provider</a:t>
            </a:r>
            <a:r>
              <a:rPr lang="zh-CN" altLang="zh-CN" dirty="0" smtClean="0"/>
              <a:t>的信息，只有</a:t>
            </a:r>
            <a:r>
              <a:rPr lang="en-US" altLang="zh-CN" dirty="0" err="1" smtClean="0"/>
              <a:t>SettingsProvider</a:t>
            </a:r>
            <a:r>
              <a:rPr lang="zh-CN" altLang="zh-CN" dirty="0" smtClean="0"/>
              <a:t>满足此种条件，第二</a:t>
            </a:r>
            <a:r>
              <a:rPr lang="zh-CN" altLang="en-US" dirty="0" smtClean="0"/>
              <a:t>步</a:t>
            </a:r>
            <a:r>
              <a:rPr lang="en-US" altLang="zh-CN" dirty="0" err="1" smtClean="0"/>
              <a:t>installSystemProviders</a:t>
            </a:r>
            <a:r>
              <a:rPr lang="zh-CN" altLang="zh-CN" dirty="0" smtClean="0"/>
              <a:t>就是安装上述查询出来的</a:t>
            </a:r>
            <a:r>
              <a:rPr lang="en-US" altLang="zh-CN" dirty="0" err="1" smtClean="0"/>
              <a:t>SettingsProvider</a:t>
            </a:r>
            <a:endParaRPr lang="zh-CN" altLang="zh-CN" dirty="0"/>
          </a:p>
        </p:txBody>
      </p:sp>
      <p:sp>
        <p:nvSpPr>
          <p:cNvPr id="4" name="日期占位符 3"/>
          <p:cNvSpPr>
            <a:spLocks noGrp="1"/>
          </p:cNvSpPr>
          <p:nvPr>
            <p:ph type="dt" idx="11"/>
          </p:nvPr>
        </p:nvSpPr>
        <p:spPr>
          <a:xfrm>
            <a:off x="638175" y="6499225"/>
            <a:ext cx="2925713" cy="366713"/>
          </a:xfrm>
        </p:spPr>
        <p:txBody>
          <a:bodyPr/>
          <a:lstStyle/>
          <a:p>
            <a:pPr>
              <a:defRPr/>
            </a:pPr>
            <a:fld id="{BDB86E27-C9CB-499F-922F-AEC44F38BE4E}" type="datetime8">
              <a:rPr lang="zh-CN" altLang="en-US" smtClean="0"/>
              <a:pPr>
                <a:defRPr/>
              </a:pPr>
              <a:t>2014年11月11日5时8分</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AMS</a:t>
            </a:r>
            <a:r>
              <a:rPr lang="zh-CN" altLang="en-US" dirty="0" smtClean="0"/>
              <a:t>原理简介</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en-US" altLang="zh-CN" dirty="0" smtClean="0"/>
              <a:t> </a:t>
            </a:r>
            <a:r>
              <a:rPr lang="en-US" altLang="zh-CN" dirty="0" err="1" smtClean="0"/>
              <a:t>SystemReady</a:t>
            </a:r>
            <a:r>
              <a:rPr lang="zh-CN" altLang="zh-CN" dirty="0" smtClean="0"/>
              <a:t>介绍</a:t>
            </a:r>
          </a:p>
          <a:p>
            <a:pPr lvl="0">
              <a:buFont typeface="Arial" pitchFamily="34" charset="0"/>
              <a:buChar char="•"/>
            </a:pPr>
            <a:r>
              <a:rPr lang="zh-CN" altLang="zh-CN" dirty="0" smtClean="0"/>
              <a:t>发送处理</a:t>
            </a:r>
            <a:r>
              <a:rPr lang="en-US" altLang="zh-CN" dirty="0" smtClean="0"/>
              <a:t>ACTION_PRE_BOOT_COMPLETED</a:t>
            </a:r>
            <a:r>
              <a:rPr lang="zh-CN" altLang="zh-CN" dirty="0" smtClean="0"/>
              <a:t>广播</a:t>
            </a:r>
          </a:p>
          <a:p>
            <a:pPr lvl="0">
              <a:buFont typeface="Arial" pitchFamily="34" charset="0"/>
              <a:buChar char="•"/>
            </a:pPr>
            <a:r>
              <a:rPr lang="zh-CN" altLang="zh-CN" dirty="0" smtClean="0"/>
              <a:t>清理提前启动的非</a:t>
            </a:r>
            <a:r>
              <a:rPr lang="en-US" altLang="zh-CN" dirty="0" smtClean="0"/>
              <a:t>persistent</a:t>
            </a:r>
            <a:r>
              <a:rPr lang="zh-CN" altLang="zh-CN" dirty="0" smtClean="0"/>
              <a:t>进程</a:t>
            </a:r>
          </a:p>
          <a:p>
            <a:pPr lvl="0">
              <a:buFont typeface="Arial" pitchFamily="34" charset="0"/>
              <a:buChar char="•"/>
            </a:pPr>
            <a:r>
              <a:rPr lang="zh-CN" altLang="zh-CN" dirty="0" smtClean="0"/>
              <a:t>读取</a:t>
            </a:r>
            <a:r>
              <a:rPr lang="en-US" altLang="zh-CN" dirty="0" smtClean="0"/>
              <a:t>Settings</a:t>
            </a:r>
            <a:r>
              <a:rPr lang="zh-CN" altLang="zh-CN" dirty="0" smtClean="0"/>
              <a:t>配置</a:t>
            </a:r>
          </a:p>
          <a:p>
            <a:pPr lvl="0">
              <a:buFont typeface="Arial" pitchFamily="34" charset="0"/>
              <a:buChar char="•"/>
            </a:pPr>
            <a:r>
              <a:rPr lang="zh-CN" altLang="zh-CN" dirty="0" smtClean="0"/>
              <a:t>调用</a:t>
            </a:r>
            <a:r>
              <a:rPr lang="en-US" altLang="zh-CN" dirty="0" err="1" smtClean="0"/>
              <a:t>goingCallback</a:t>
            </a:r>
            <a:r>
              <a:rPr lang="zh-CN" altLang="zh-CN" dirty="0" smtClean="0"/>
              <a:t>的</a:t>
            </a:r>
            <a:r>
              <a:rPr lang="en-US" altLang="zh-CN" dirty="0" smtClean="0"/>
              <a:t>run</a:t>
            </a:r>
            <a:r>
              <a:rPr lang="zh-CN" altLang="zh-CN" dirty="0" smtClean="0"/>
              <a:t>函数启动</a:t>
            </a:r>
            <a:r>
              <a:rPr lang="en-US" altLang="zh-CN" dirty="0" err="1" smtClean="0"/>
              <a:t>SystemUI</a:t>
            </a:r>
            <a:r>
              <a:rPr lang="zh-CN" altLang="zh-CN" dirty="0" smtClean="0"/>
              <a:t>，执行其他系统服务的</a:t>
            </a:r>
            <a:r>
              <a:rPr lang="en-US" altLang="zh-CN" dirty="0" err="1" smtClean="0"/>
              <a:t>systemReady</a:t>
            </a:r>
            <a:r>
              <a:rPr lang="zh-CN" altLang="zh-CN" dirty="0" smtClean="0"/>
              <a:t>方法，启动软件</a:t>
            </a:r>
            <a:r>
              <a:rPr lang="en-US" altLang="zh-CN" dirty="0" smtClean="0"/>
              <a:t>Watchdog</a:t>
            </a:r>
            <a:r>
              <a:rPr lang="zh-CN" altLang="zh-CN" dirty="0" smtClean="0"/>
              <a:t>。</a:t>
            </a:r>
          </a:p>
          <a:p>
            <a:pPr lvl="0">
              <a:buFont typeface="Arial" pitchFamily="34" charset="0"/>
              <a:buChar char="•"/>
            </a:pPr>
            <a:r>
              <a:rPr lang="zh-CN" altLang="zh-CN" dirty="0" smtClean="0"/>
              <a:t>启动</a:t>
            </a:r>
            <a:r>
              <a:rPr lang="en-US" altLang="zh-CN" dirty="0" smtClean="0"/>
              <a:t>persistent</a:t>
            </a:r>
            <a:r>
              <a:rPr lang="zh-CN" altLang="zh-CN" dirty="0" smtClean="0"/>
              <a:t>应用和</a:t>
            </a:r>
            <a:r>
              <a:rPr lang="en-US" altLang="zh-CN" dirty="0" smtClean="0"/>
              <a:t>Home</a:t>
            </a:r>
            <a:r>
              <a:rPr lang="zh-CN" altLang="zh-CN" dirty="0" smtClean="0"/>
              <a:t>应用，发送</a:t>
            </a:r>
            <a:r>
              <a:rPr lang="en-US" altLang="zh-CN" dirty="0" smtClean="0"/>
              <a:t>ACTION_BOOT_COMPLETED</a:t>
            </a:r>
            <a:r>
              <a:rPr lang="zh-CN" altLang="zh-CN" dirty="0" smtClean="0"/>
              <a:t>广播。</a:t>
            </a:r>
          </a:p>
          <a:p>
            <a:r>
              <a:rPr lang="en-US" altLang="zh-CN" dirty="0" smtClean="0"/>
              <a:t> </a:t>
            </a:r>
            <a:endParaRPr lang="zh-CN" altLang="zh-CN" dirty="0"/>
          </a:p>
        </p:txBody>
      </p:sp>
      <p:sp>
        <p:nvSpPr>
          <p:cNvPr id="4" name="日期占位符 3"/>
          <p:cNvSpPr>
            <a:spLocks noGrp="1"/>
          </p:cNvSpPr>
          <p:nvPr>
            <p:ph type="dt" idx="11"/>
          </p:nvPr>
        </p:nvSpPr>
        <p:spPr>
          <a:xfrm>
            <a:off x="638175" y="6499225"/>
            <a:ext cx="2925713" cy="366713"/>
          </a:xfrm>
        </p:spPr>
        <p:txBody>
          <a:bodyPr/>
          <a:lstStyle/>
          <a:p>
            <a:pPr>
              <a:defRPr/>
            </a:pPr>
            <a:fld id="{BDB86E27-C9CB-499F-922F-AEC44F38BE4E}" type="datetime8">
              <a:rPr lang="zh-CN" altLang="en-US" smtClean="0"/>
              <a:pPr>
                <a:defRPr/>
              </a:pPr>
              <a:t>2014年11月11日5时8分</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AMS</a:t>
            </a:r>
            <a:r>
              <a:rPr lang="zh-CN" altLang="en-US" dirty="0" smtClean="0"/>
              <a:t>原理简介            </a:t>
            </a:r>
            <a:r>
              <a:rPr lang="en-US" altLang="zh-CN" dirty="0" smtClean="0"/>
              <a:t>Activity</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en-US" altLang="zh-CN" dirty="0" smtClean="0"/>
              <a:t>Activity</a:t>
            </a:r>
            <a:r>
              <a:rPr lang="zh-CN" altLang="en-US" dirty="0" smtClean="0"/>
              <a:t>是什么</a:t>
            </a:r>
            <a:r>
              <a:rPr lang="en-US" altLang="zh-CN" dirty="0" smtClean="0"/>
              <a:t>:</a:t>
            </a:r>
          </a:p>
          <a:p>
            <a:pPr>
              <a:buFont typeface="Arial" pitchFamily="34" charset="0"/>
              <a:buChar char="•"/>
            </a:pPr>
            <a:r>
              <a:rPr lang="en-US" altLang="zh-CN" dirty="0" smtClean="0"/>
              <a:t>Activity</a:t>
            </a:r>
            <a:r>
              <a:rPr lang="zh-CN" altLang="en-US" dirty="0" smtClean="0"/>
              <a:t>概念</a:t>
            </a:r>
            <a:endParaRPr lang="en-US" altLang="zh-CN" dirty="0" smtClean="0"/>
          </a:p>
          <a:p>
            <a:r>
              <a:rPr lang="en-US" altLang="zh-CN" dirty="0" smtClean="0"/>
              <a:t>    Activity</a:t>
            </a:r>
            <a:r>
              <a:rPr lang="zh-CN" altLang="en-US" dirty="0" smtClean="0"/>
              <a:t>中所有操作都与用户密切相关，是一个负责与用户交互的组件</a:t>
            </a:r>
            <a:r>
              <a:rPr lang="en-US" altLang="zh-CN" dirty="0" smtClean="0"/>
              <a:t>.</a:t>
            </a:r>
          </a:p>
          <a:p>
            <a:pPr>
              <a:buFont typeface="Arial" pitchFamily="34" charset="0"/>
              <a:buChar char="•"/>
            </a:pPr>
            <a:r>
              <a:rPr lang="en-US" altLang="zh-CN" dirty="0" smtClean="0"/>
              <a:t>Activity</a:t>
            </a:r>
            <a:r>
              <a:rPr lang="zh-CN" altLang="en-US" dirty="0" smtClean="0"/>
              <a:t>与应用进程的关系</a:t>
            </a:r>
            <a:endParaRPr lang="en-US" altLang="zh-CN" dirty="0" smtClean="0"/>
          </a:p>
          <a:p>
            <a:r>
              <a:rPr lang="en-US" altLang="zh-CN" dirty="0" smtClean="0"/>
              <a:t>    Activity</a:t>
            </a:r>
            <a:r>
              <a:rPr lang="zh-CN" altLang="en-US" dirty="0" smtClean="0"/>
              <a:t>是应用进程的入口，一个应用进程可以包含很多个</a:t>
            </a:r>
            <a:r>
              <a:rPr lang="en-US" altLang="zh-CN" dirty="0" smtClean="0"/>
              <a:t>Activity</a:t>
            </a:r>
          </a:p>
          <a:p>
            <a:pPr>
              <a:buFont typeface="Arial" pitchFamily="34" charset="0"/>
              <a:buChar char="•"/>
            </a:pPr>
            <a:r>
              <a:rPr lang="zh-CN" altLang="en-US" dirty="0" smtClean="0"/>
              <a:t>什么是</a:t>
            </a:r>
            <a:r>
              <a:rPr lang="en-US" altLang="zh-CN" dirty="0" smtClean="0"/>
              <a:t>UI</a:t>
            </a:r>
            <a:r>
              <a:rPr lang="zh-CN" altLang="en-US" dirty="0" smtClean="0"/>
              <a:t>线程</a:t>
            </a:r>
            <a:endParaRPr lang="en-US" altLang="zh-CN" dirty="0" smtClean="0"/>
          </a:p>
          <a:p>
            <a:r>
              <a:rPr lang="en-US" altLang="zh-CN" dirty="0" smtClean="0"/>
              <a:t>     UI</a:t>
            </a:r>
            <a:r>
              <a:rPr lang="zh-CN" altLang="en-US" dirty="0" smtClean="0"/>
              <a:t>线程即主线程</a:t>
            </a:r>
            <a:r>
              <a:rPr lang="en-US" altLang="zh-CN" dirty="0" smtClean="0"/>
              <a:t>    </a:t>
            </a:r>
          </a:p>
        </p:txBody>
      </p:sp>
      <p:sp>
        <p:nvSpPr>
          <p:cNvPr id="4" name="日期占位符 3"/>
          <p:cNvSpPr>
            <a:spLocks noGrp="1"/>
          </p:cNvSpPr>
          <p:nvPr>
            <p:ph type="dt" idx="11"/>
          </p:nvPr>
        </p:nvSpPr>
        <p:spPr>
          <a:xfrm>
            <a:off x="638175" y="6499225"/>
            <a:ext cx="2853705" cy="366713"/>
          </a:xfrm>
        </p:spPr>
        <p:txBody>
          <a:bodyPr/>
          <a:lstStyle/>
          <a:p>
            <a:pPr>
              <a:defRPr/>
            </a:pPr>
            <a:fld id="{9A7A2515-F10E-43EA-B0C2-684A9C5B623B}" type="datetime8">
              <a:rPr lang="zh-CN" altLang="en-US" smtClean="0"/>
              <a:pPr>
                <a:defRPr/>
              </a:pPr>
              <a:t>2014年11月11日5时8分</a:t>
            </a:fld>
            <a:endParaRPr lang="en-US" dirty="0"/>
          </a:p>
        </p:txBody>
      </p:sp>
      <p:cxnSp>
        <p:nvCxnSpPr>
          <p:cNvPr id="8" name="直接连接符 7"/>
          <p:cNvCxnSpPr/>
          <p:nvPr/>
        </p:nvCxnSpPr>
        <p:spPr bwMode="auto">
          <a:xfrm>
            <a:off x="3707904"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AMS</a:t>
            </a:r>
            <a:r>
              <a:rPr lang="zh-CN" altLang="en-US" dirty="0" smtClean="0"/>
              <a:t>原理简介            </a:t>
            </a:r>
            <a:r>
              <a:rPr lang="en-US" altLang="zh-CN" dirty="0" smtClean="0"/>
              <a:t>Activity</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zh-CN" altLang="zh-CN" dirty="0" smtClean="0"/>
              <a:t>启动</a:t>
            </a:r>
            <a:r>
              <a:rPr lang="en-US" altLang="zh-CN" dirty="0" smtClean="0"/>
              <a:t>Activity</a:t>
            </a:r>
            <a:r>
              <a:rPr lang="zh-CN" altLang="zh-CN" dirty="0" smtClean="0"/>
              <a:t>的方法主要有以下的</a:t>
            </a:r>
            <a:r>
              <a:rPr lang="zh-CN" altLang="en-US" dirty="0" smtClean="0"/>
              <a:t>几</a:t>
            </a:r>
            <a:r>
              <a:rPr lang="zh-CN" altLang="zh-CN" dirty="0" smtClean="0"/>
              <a:t>种</a:t>
            </a:r>
            <a:r>
              <a:rPr lang="en-US" altLang="zh-CN" dirty="0" smtClean="0"/>
              <a:t>:</a:t>
            </a:r>
            <a:endParaRPr lang="zh-CN" altLang="zh-CN" dirty="0" smtClean="0"/>
          </a:p>
          <a:p>
            <a:pPr lvl="0"/>
            <a:r>
              <a:rPr lang="en-US" altLang="zh-CN" dirty="0" smtClean="0"/>
              <a:t>  1.</a:t>
            </a:r>
            <a:r>
              <a:rPr lang="zh-CN" altLang="zh-CN" dirty="0" smtClean="0"/>
              <a:t> </a:t>
            </a:r>
            <a:r>
              <a:rPr lang="en-US" altLang="zh-CN" dirty="0" err="1" smtClean="0"/>
              <a:t>startActvity</a:t>
            </a:r>
            <a:endParaRPr lang="en-US" altLang="zh-CN" dirty="0" smtClean="0"/>
          </a:p>
          <a:p>
            <a:pPr lvl="0"/>
            <a:r>
              <a:rPr lang="en-US" altLang="zh-CN" dirty="0" smtClean="0"/>
              <a:t>  2. </a:t>
            </a:r>
            <a:r>
              <a:rPr lang="en-US" altLang="zh-CN" dirty="0" err="1" smtClean="0"/>
              <a:t>startActivityForResult</a:t>
            </a:r>
            <a:endParaRPr lang="en-US" altLang="zh-CN" dirty="0" smtClean="0"/>
          </a:p>
          <a:p>
            <a:pPr lvl="0"/>
            <a:endParaRPr lang="en-US" altLang="zh-CN" dirty="0" smtClean="0"/>
          </a:p>
          <a:p>
            <a:pPr lvl="0"/>
            <a:endParaRPr lang="en-US" altLang="zh-CN" dirty="0" smtClean="0"/>
          </a:p>
          <a:p>
            <a:pPr lvl="0"/>
            <a:endParaRPr lang="en-US" altLang="zh-CN" dirty="0" smtClean="0"/>
          </a:p>
          <a:p>
            <a:pPr lvl="0"/>
            <a:endParaRPr lang="en-US" altLang="zh-CN" dirty="0" smtClean="0"/>
          </a:p>
          <a:p>
            <a:pPr lvl="0">
              <a:buFont typeface="Wingdings" pitchFamily="2" charset="2"/>
              <a:buChar char="Ø"/>
            </a:pPr>
            <a:r>
              <a:rPr lang="en-US" altLang="zh-CN" dirty="0" smtClean="0"/>
              <a:t>Activity</a:t>
            </a:r>
            <a:r>
              <a:rPr lang="zh-CN" altLang="en-US" dirty="0" smtClean="0"/>
              <a:t>启动流程图：</a:t>
            </a:r>
            <a:endParaRPr lang="en-US" altLang="zh-CN" dirty="0" smtClean="0"/>
          </a:p>
          <a:p>
            <a:pPr lvl="0"/>
            <a:endParaRPr lang="en-US" altLang="zh-CN" dirty="0" smtClean="0"/>
          </a:p>
          <a:p>
            <a:pPr lvl="0"/>
            <a:endParaRPr lang="zh-CN" altLang="zh-CN" dirty="0" smtClean="0"/>
          </a:p>
        </p:txBody>
      </p:sp>
      <p:sp>
        <p:nvSpPr>
          <p:cNvPr id="4" name="日期占位符 3"/>
          <p:cNvSpPr>
            <a:spLocks noGrp="1"/>
          </p:cNvSpPr>
          <p:nvPr>
            <p:ph type="dt" idx="11"/>
          </p:nvPr>
        </p:nvSpPr>
        <p:spPr>
          <a:xfrm>
            <a:off x="638175" y="6499225"/>
            <a:ext cx="3285753" cy="366713"/>
          </a:xfrm>
        </p:spPr>
        <p:txBody>
          <a:bodyPr/>
          <a:lstStyle/>
          <a:p>
            <a:pPr>
              <a:defRPr/>
            </a:pPr>
            <a:fld id="{CA1FAB8C-5F01-420F-88B2-D4986E4E2899}" type="datetime8">
              <a:rPr lang="zh-CN" altLang="en-US" smtClean="0"/>
              <a:pPr>
                <a:defRPr/>
              </a:pPr>
              <a:t>2014年11月11日5时8分</a:t>
            </a:fld>
            <a:endParaRPr lang="en-US" dirty="0"/>
          </a:p>
        </p:txBody>
      </p:sp>
      <p:cxnSp>
        <p:nvCxnSpPr>
          <p:cNvPr id="8" name="直接连接符 7"/>
          <p:cNvCxnSpPr/>
          <p:nvPr/>
        </p:nvCxnSpPr>
        <p:spPr bwMode="auto">
          <a:xfrm>
            <a:off x="3707904"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sp>
        <p:nvSpPr>
          <p:cNvPr id="10" name="矩形 9"/>
          <p:cNvSpPr/>
          <p:nvPr/>
        </p:nvSpPr>
        <p:spPr>
          <a:xfrm>
            <a:off x="611560" y="2708920"/>
            <a:ext cx="7344816" cy="1200329"/>
          </a:xfrm>
          <a:prstGeom prst="rect">
            <a:avLst/>
          </a:prstGeom>
        </p:spPr>
        <p:txBody>
          <a:bodyPr wrap="square">
            <a:spAutoFit/>
          </a:bodyPr>
          <a:lstStyle/>
          <a:p>
            <a:pPr algn="l"/>
            <a:r>
              <a:rPr lang="en-US" altLang="zh-CN" dirty="0" smtClean="0">
                <a:solidFill>
                  <a:schemeClr val="accent2">
                    <a:lumMod val="75000"/>
                  </a:schemeClr>
                </a:solidFill>
              </a:rPr>
              <a:t>      </a:t>
            </a:r>
            <a:r>
              <a:rPr lang="zh-CN" altLang="zh-CN" sz="2400" b="1" dirty="0" smtClean="0">
                <a:solidFill>
                  <a:srgbClr val="333399"/>
                </a:solidFill>
                <a:latin typeface="+mn-lt"/>
                <a:ea typeface="+mn-ea"/>
              </a:rPr>
              <a:t>这些方法都是通过</a:t>
            </a:r>
            <a:r>
              <a:rPr lang="en-US" altLang="zh-CN" sz="2400" b="1" dirty="0" smtClean="0">
                <a:solidFill>
                  <a:srgbClr val="333399"/>
                </a:solidFill>
                <a:latin typeface="+mn-lt"/>
                <a:ea typeface="+mn-ea"/>
              </a:rPr>
              <a:t>Binder</a:t>
            </a:r>
            <a:r>
              <a:rPr lang="zh-CN" altLang="zh-CN" sz="2400" b="1" dirty="0" smtClean="0">
                <a:solidFill>
                  <a:srgbClr val="333399"/>
                </a:solidFill>
                <a:latin typeface="+mn-lt"/>
                <a:ea typeface="+mn-ea"/>
              </a:rPr>
              <a:t>机制的</a:t>
            </a:r>
            <a:r>
              <a:rPr lang="en-US" altLang="zh-CN" sz="2400" b="1" dirty="0" smtClean="0">
                <a:solidFill>
                  <a:srgbClr val="333399"/>
                </a:solidFill>
                <a:latin typeface="+mn-lt"/>
                <a:ea typeface="+mn-ea"/>
              </a:rPr>
              <a:t>Client</a:t>
            </a:r>
            <a:r>
              <a:rPr lang="zh-CN" altLang="zh-CN" sz="2400" b="1" dirty="0" smtClean="0">
                <a:solidFill>
                  <a:srgbClr val="333399"/>
                </a:solidFill>
                <a:latin typeface="+mn-lt"/>
                <a:ea typeface="+mn-ea"/>
              </a:rPr>
              <a:t>端，调用</a:t>
            </a:r>
            <a:r>
              <a:rPr lang="en-US" altLang="zh-CN" sz="2400" b="1" dirty="0" smtClean="0">
                <a:solidFill>
                  <a:srgbClr val="333399"/>
                </a:solidFill>
                <a:latin typeface="+mn-lt"/>
                <a:ea typeface="+mn-ea"/>
              </a:rPr>
              <a:t>Server</a:t>
            </a:r>
            <a:r>
              <a:rPr lang="zh-CN" altLang="zh-CN" sz="2400" b="1" dirty="0" smtClean="0">
                <a:solidFill>
                  <a:srgbClr val="333399"/>
                </a:solidFill>
                <a:latin typeface="+mn-lt"/>
                <a:ea typeface="+mn-ea"/>
              </a:rPr>
              <a:t>端的</a:t>
            </a:r>
            <a:r>
              <a:rPr lang="en-US" altLang="zh-CN" sz="2400" b="1" dirty="0" err="1" smtClean="0">
                <a:solidFill>
                  <a:srgbClr val="333399"/>
                </a:solidFill>
                <a:latin typeface="+mn-lt"/>
                <a:ea typeface="+mn-ea"/>
              </a:rPr>
              <a:t>ActivityManagerService</a:t>
            </a:r>
            <a:r>
              <a:rPr lang="zh-CN" altLang="zh-CN" sz="2400" b="1" dirty="0" smtClean="0">
                <a:solidFill>
                  <a:srgbClr val="333399"/>
                </a:solidFill>
                <a:latin typeface="+mn-lt"/>
                <a:ea typeface="+mn-ea"/>
              </a:rPr>
              <a:t>的</a:t>
            </a:r>
            <a:r>
              <a:rPr lang="en-US" altLang="zh-CN" sz="2400" b="1" dirty="0" err="1" smtClean="0">
                <a:solidFill>
                  <a:srgbClr val="333399"/>
                </a:solidFill>
                <a:latin typeface="+mn-lt"/>
                <a:ea typeface="+mn-ea"/>
              </a:rPr>
              <a:t>startActivity</a:t>
            </a:r>
            <a:r>
              <a:rPr lang="zh-CN" altLang="zh-CN" sz="2400" b="1" dirty="0" smtClean="0">
                <a:solidFill>
                  <a:srgbClr val="333399"/>
                </a:solidFill>
                <a:latin typeface="+mn-lt"/>
                <a:ea typeface="+mn-ea"/>
              </a:rPr>
              <a:t>系列方法，最终启动指定的</a:t>
            </a:r>
            <a:r>
              <a:rPr lang="en-US" altLang="zh-CN" sz="2400" b="1" dirty="0" smtClean="0">
                <a:solidFill>
                  <a:srgbClr val="333399"/>
                </a:solidFill>
                <a:latin typeface="+mn-lt"/>
                <a:ea typeface="+mn-ea"/>
              </a:rPr>
              <a:t>activity</a:t>
            </a:r>
            <a:endParaRPr lang="zh-CN" altLang="en-US" sz="2400" b="1" dirty="0" smtClean="0">
              <a:solidFill>
                <a:srgbClr val="333399"/>
              </a:solidFill>
              <a:latin typeface="+mn-lt"/>
              <a:ea typeface="+mn-ea"/>
            </a:endParaRPr>
          </a:p>
        </p:txBody>
      </p:sp>
      <p:graphicFrame>
        <p:nvGraphicFramePr>
          <p:cNvPr id="15" name="对象 14"/>
          <p:cNvGraphicFramePr>
            <a:graphicFrameLocks noChangeAspect="1"/>
          </p:cNvGraphicFramePr>
          <p:nvPr/>
        </p:nvGraphicFramePr>
        <p:xfrm>
          <a:off x="1043608" y="4653135"/>
          <a:ext cx="1512169" cy="864097"/>
        </p:xfrm>
        <a:graphic>
          <a:graphicData uri="http://schemas.openxmlformats.org/presentationml/2006/ole">
            <p:oleObj spid="_x0000_s51202" name="幻灯片" r:id="rId3" imgW="4570418" imgH="3427323" progId="PowerPoint.Slide.12">
              <p:embed/>
            </p:oleObj>
          </a:graphicData>
        </a:graphic>
      </p:graphicFrame>
      <p:graphicFrame>
        <p:nvGraphicFramePr>
          <p:cNvPr id="3078" name="Object 6"/>
          <p:cNvGraphicFramePr>
            <a:graphicFrameLocks noChangeAspect="1"/>
          </p:cNvGraphicFramePr>
          <p:nvPr/>
        </p:nvGraphicFramePr>
        <p:xfrm>
          <a:off x="1187624" y="4725144"/>
          <a:ext cx="1358900" cy="711200"/>
        </p:xfrm>
        <a:graphic>
          <a:graphicData uri="http://schemas.openxmlformats.org/presentationml/2006/ole">
            <p:oleObj spid="_x0000_s51203" name="包装程序外壳对象" showAsIcon="1" r:id="rId4" imgW="1358280" imgH="711360" progId="Package">
              <p:embed/>
            </p:oleObj>
          </a:graphicData>
        </a:graphic>
      </p:graphicFrame>
      <p:graphicFrame>
        <p:nvGraphicFramePr>
          <p:cNvPr id="11" name="对象 10">
            <a:hlinkClick r:id="" action="ppaction://ole?verb=0"/>
          </p:cNvPr>
          <p:cNvGraphicFramePr>
            <a:graphicFrameLocks noChangeAspect="1"/>
          </p:cNvGraphicFramePr>
          <p:nvPr/>
        </p:nvGraphicFramePr>
        <p:xfrm>
          <a:off x="3059832" y="4653136"/>
          <a:ext cx="1008112" cy="720080"/>
        </p:xfrm>
        <a:graphic>
          <a:graphicData uri="http://schemas.openxmlformats.org/presentationml/2006/ole">
            <p:oleObj spid="_x0000_s51205" name="演示文稿" r:id="rId5" imgW="4570418" imgH="3427323" progId="PowerPoint.Show.12">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AMS</a:t>
            </a:r>
            <a:r>
              <a:rPr lang="zh-CN" altLang="en-US" dirty="0" smtClean="0"/>
              <a:t>原理简介            </a:t>
            </a:r>
            <a:r>
              <a:rPr lang="en-US" altLang="zh-CN" dirty="0" smtClean="0"/>
              <a:t>Activity</a:t>
            </a:r>
            <a:endParaRPr lang="zh-CN" altLang="en-US" dirty="0"/>
          </a:p>
        </p:txBody>
      </p:sp>
      <p:sp>
        <p:nvSpPr>
          <p:cNvPr id="3" name="内容占位符 2"/>
          <p:cNvSpPr>
            <a:spLocks noGrp="1"/>
          </p:cNvSpPr>
          <p:nvPr>
            <p:ph idx="1"/>
          </p:nvPr>
        </p:nvSpPr>
        <p:spPr/>
        <p:txBody>
          <a:bodyPr/>
          <a:lstStyle/>
          <a:p>
            <a:pPr lvl="0">
              <a:buFont typeface="Wingdings" pitchFamily="2" charset="2"/>
              <a:buChar char="Ø"/>
            </a:pPr>
            <a:r>
              <a:rPr lang="en-US" altLang="zh-CN" dirty="0" smtClean="0"/>
              <a:t>Activity</a:t>
            </a:r>
            <a:r>
              <a:rPr lang="zh-CN" altLang="en-US" dirty="0" smtClean="0"/>
              <a:t>启动模式有四种：</a:t>
            </a:r>
            <a:endParaRPr lang="en-US" altLang="zh-CN" dirty="0" smtClean="0"/>
          </a:p>
          <a:p>
            <a:pPr lvl="1">
              <a:buFont typeface="Arial" pitchFamily="34" charset="0"/>
              <a:buChar char="•"/>
            </a:pPr>
            <a:r>
              <a:rPr lang="en-US" altLang="zh-CN" b="1" dirty="0" smtClean="0"/>
              <a:t>standard</a:t>
            </a:r>
          </a:p>
          <a:p>
            <a:pPr lvl="1">
              <a:buFont typeface="Arial" pitchFamily="34" charset="0"/>
              <a:buChar char="•"/>
            </a:pPr>
            <a:r>
              <a:rPr lang="en-US" altLang="zh-CN" b="1" dirty="0" err="1" smtClean="0"/>
              <a:t>singleTop</a:t>
            </a:r>
            <a:endParaRPr lang="en-US" altLang="zh-CN" b="1" dirty="0" smtClean="0"/>
          </a:p>
          <a:p>
            <a:pPr lvl="1">
              <a:buFont typeface="Arial" pitchFamily="34" charset="0"/>
              <a:buChar char="•"/>
            </a:pPr>
            <a:r>
              <a:rPr lang="en-US" altLang="zh-CN" b="1" dirty="0" err="1" smtClean="0"/>
              <a:t>singleTask</a:t>
            </a:r>
            <a:endParaRPr lang="en-US" altLang="zh-CN" b="1" dirty="0" smtClean="0"/>
          </a:p>
          <a:p>
            <a:pPr lvl="1">
              <a:buFont typeface="Arial" pitchFamily="34" charset="0"/>
              <a:buChar char="•"/>
            </a:pPr>
            <a:r>
              <a:rPr lang="en-US" altLang="zh-CN" b="1" dirty="0" err="1" smtClean="0"/>
              <a:t>singleInstance</a:t>
            </a:r>
            <a:endParaRPr lang="zh-CN" altLang="zh-CN" b="1" dirty="0" smtClean="0"/>
          </a:p>
        </p:txBody>
      </p:sp>
      <p:sp>
        <p:nvSpPr>
          <p:cNvPr id="4" name="日期占位符 3"/>
          <p:cNvSpPr>
            <a:spLocks noGrp="1"/>
          </p:cNvSpPr>
          <p:nvPr>
            <p:ph type="dt" idx="11"/>
          </p:nvPr>
        </p:nvSpPr>
        <p:spPr>
          <a:xfrm>
            <a:off x="638175" y="6499225"/>
            <a:ext cx="2853705" cy="366713"/>
          </a:xfrm>
        </p:spPr>
        <p:txBody>
          <a:bodyPr/>
          <a:lstStyle/>
          <a:p>
            <a:pPr>
              <a:defRPr/>
            </a:pPr>
            <a:fld id="{DC39FE42-D681-47B0-B393-021A9F245EF0}" type="datetime8">
              <a:rPr lang="zh-CN" altLang="en-US" smtClean="0"/>
              <a:pPr>
                <a:defRPr/>
              </a:pPr>
              <a:t>2014年11月11日5时8分</a:t>
            </a:fld>
            <a:endParaRPr lang="en-US" dirty="0"/>
          </a:p>
        </p:txBody>
      </p:sp>
      <p:cxnSp>
        <p:nvCxnSpPr>
          <p:cNvPr id="8" name="直接连接符 7"/>
          <p:cNvCxnSpPr/>
          <p:nvPr/>
        </p:nvCxnSpPr>
        <p:spPr bwMode="auto">
          <a:xfrm>
            <a:off x="3707904"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graphicFrame>
        <p:nvGraphicFramePr>
          <p:cNvPr id="15" name="对象 14"/>
          <p:cNvGraphicFramePr>
            <a:graphicFrameLocks noChangeAspect="1"/>
          </p:cNvGraphicFramePr>
          <p:nvPr/>
        </p:nvGraphicFramePr>
        <p:xfrm>
          <a:off x="3923928" y="4077071"/>
          <a:ext cx="1512169" cy="864097"/>
        </p:xfrm>
        <a:graphic>
          <a:graphicData uri="http://schemas.openxmlformats.org/presentationml/2006/ole">
            <p:oleObj spid="_x0000_s4098" name="幻灯片" r:id="rId3" imgW="4570418" imgH="3427323" progId="PowerPoint.Slide.12">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41288"/>
            <a:ext cx="5689252" cy="1066801"/>
          </a:xfrm>
        </p:spPr>
        <p:txBody>
          <a:bodyPr/>
          <a:lstStyle/>
          <a:p>
            <a:r>
              <a:rPr lang="en-US" altLang="zh-CN" dirty="0" smtClean="0"/>
              <a:t>AMS</a:t>
            </a:r>
            <a:r>
              <a:rPr lang="zh-CN" altLang="en-US" dirty="0" smtClean="0"/>
              <a:t>原理简介            </a:t>
            </a:r>
            <a:r>
              <a:rPr lang="en-US" altLang="zh-CN" dirty="0" smtClean="0"/>
              <a:t>Broadcast</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zh-CN" altLang="en-US" dirty="0" smtClean="0"/>
              <a:t>为什么需要广播</a:t>
            </a:r>
            <a:endParaRPr lang="en-US" altLang="zh-CN" dirty="0" smtClean="0"/>
          </a:p>
          <a:p>
            <a:r>
              <a:rPr lang="en-US" altLang="zh-CN" dirty="0" smtClean="0"/>
              <a:t>	</a:t>
            </a:r>
            <a:r>
              <a:rPr lang="zh-CN" altLang="en-US" dirty="0" smtClean="0"/>
              <a:t>广播是操作系统</a:t>
            </a:r>
            <a:r>
              <a:rPr lang="en-US" altLang="zh-CN" dirty="0" smtClean="0"/>
              <a:t>framework</a:t>
            </a:r>
            <a:r>
              <a:rPr lang="zh-CN" altLang="en-US" dirty="0" smtClean="0"/>
              <a:t>层对观察者模式</a:t>
            </a:r>
            <a:r>
              <a:rPr lang="en-US" altLang="zh-CN" dirty="0" smtClean="0"/>
              <a:t>(observer)</a:t>
            </a:r>
            <a:r>
              <a:rPr lang="zh-CN" altLang="en-US" dirty="0" smtClean="0"/>
              <a:t>最常用的实现方式</a:t>
            </a:r>
            <a:endParaRPr lang="en-US" altLang="zh-CN" dirty="0" smtClean="0"/>
          </a:p>
          <a:p>
            <a:r>
              <a:rPr lang="en-US" altLang="zh-CN" dirty="0" smtClean="0"/>
              <a:t>	</a:t>
            </a:r>
            <a:r>
              <a:rPr lang="zh-CN" altLang="en-US" dirty="0" smtClean="0"/>
              <a:t>一个软件系统常常要求在某一个对象的状态发生变化的时候，某些其它的对象做出相应的改变。做到这一点的设计方案有很多，但是为了使系统能够易于复用，应该选择低耦合度的设计方案。减少对象之间的耦合有利于系统的复用，但是同时设计师需要使这些低耦合度的对象之间能够维持行动的协调一致，保证高度的协作。观察者模式是满足这一要求的各种设计方案中最重要的一种。</a:t>
            </a:r>
          </a:p>
          <a:p>
            <a:endParaRPr lang="en-US" altLang="zh-CN" dirty="0" smtClean="0"/>
          </a:p>
        </p:txBody>
      </p:sp>
      <p:sp>
        <p:nvSpPr>
          <p:cNvPr id="4" name="日期占位符 3"/>
          <p:cNvSpPr>
            <a:spLocks noGrp="1"/>
          </p:cNvSpPr>
          <p:nvPr>
            <p:ph type="dt" idx="11"/>
          </p:nvPr>
        </p:nvSpPr>
        <p:spPr>
          <a:xfrm>
            <a:off x="638175" y="6499225"/>
            <a:ext cx="2925713" cy="366713"/>
          </a:xfrm>
        </p:spPr>
        <p:txBody>
          <a:bodyPr/>
          <a:lstStyle/>
          <a:p>
            <a:pPr>
              <a:defRPr/>
            </a:pPr>
            <a:fld id="{AFD8969F-9697-46C0-AC6E-1FF78A7EE0A9}" type="datetime8">
              <a:rPr lang="zh-CN" altLang="en-US" smtClean="0"/>
              <a:pPr>
                <a:defRPr/>
              </a:pPr>
              <a:t>2014年11月11日5时8分</a:t>
            </a:fld>
            <a:endParaRPr lang="en-US" dirty="0"/>
          </a:p>
        </p:txBody>
      </p:sp>
      <p:cxnSp>
        <p:nvCxnSpPr>
          <p:cNvPr id="5" name="直接连接符 4"/>
          <p:cNvCxnSpPr/>
          <p:nvPr/>
        </p:nvCxnSpPr>
        <p:spPr bwMode="auto">
          <a:xfrm>
            <a:off x="3779912"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41288"/>
            <a:ext cx="5689252" cy="1066801"/>
          </a:xfrm>
        </p:spPr>
        <p:txBody>
          <a:bodyPr/>
          <a:lstStyle/>
          <a:p>
            <a:r>
              <a:rPr lang="en-US" altLang="zh-CN" dirty="0" smtClean="0"/>
              <a:t>AMS</a:t>
            </a:r>
            <a:r>
              <a:rPr lang="zh-CN" altLang="en-US" dirty="0" smtClean="0"/>
              <a:t>原理简介            </a:t>
            </a:r>
            <a:r>
              <a:rPr lang="en-US" altLang="zh-CN" dirty="0" smtClean="0"/>
              <a:t>Broadcast</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zh-CN" altLang="en-US" dirty="0" smtClean="0"/>
              <a:t>广播发送的</a:t>
            </a:r>
            <a:r>
              <a:rPr lang="en-US" altLang="zh-CN" dirty="0" err="1" smtClean="0"/>
              <a:t>api</a:t>
            </a:r>
            <a:r>
              <a:rPr lang="zh-CN" altLang="en-US" dirty="0" smtClean="0"/>
              <a:t>有：</a:t>
            </a:r>
            <a:endParaRPr lang="en-US" altLang="zh-CN" dirty="0" smtClean="0"/>
          </a:p>
          <a:p>
            <a:pPr>
              <a:buFont typeface="Arial" pitchFamily="34" charset="0"/>
              <a:buChar char="•"/>
            </a:pPr>
            <a:r>
              <a:rPr lang="en-US" altLang="zh-CN" dirty="0" err="1" smtClean="0"/>
              <a:t>sendBroadcast</a:t>
            </a:r>
            <a:endParaRPr lang="en-US" altLang="zh-CN" dirty="0" smtClean="0"/>
          </a:p>
          <a:p>
            <a:pPr>
              <a:buFont typeface="Arial" pitchFamily="34" charset="0"/>
              <a:buChar char="•"/>
            </a:pPr>
            <a:r>
              <a:rPr lang="en-US" altLang="zh-CN" dirty="0" err="1" smtClean="0"/>
              <a:t>sendOrderBroadcast</a:t>
            </a:r>
            <a:endParaRPr lang="en-US" altLang="zh-CN" dirty="0" smtClean="0"/>
          </a:p>
          <a:p>
            <a:pPr>
              <a:buFont typeface="Arial" pitchFamily="34" charset="0"/>
              <a:buChar char="•"/>
            </a:pPr>
            <a:r>
              <a:rPr lang="en-US" altLang="zh-CN" dirty="0" err="1" smtClean="0"/>
              <a:t>sendStickyBroadcast</a:t>
            </a:r>
            <a:endParaRPr lang="en-US" altLang="zh-CN" dirty="0" smtClean="0"/>
          </a:p>
          <a:p>
            <a:pPr>
              <a:buFont typeface="Arial" pitchFamily="34" charset="0"/>
              <a:buChar char="•"/>
            </a:pPr>
            <a:endParaRPr lang="en-US" altLang="zh-CN" dirty="0" smtClean="0"/>
          </a:p>
          <a:p>
            <a:pPr>
              <a:buFont typeface="Wingdings" pitchFamily="2" charset="2"/>
              <a:buChar char="Ø"/>
            </a:pPr>
            <a:r>
              <a:rPr lang="zh-CN" altLang="en-US" dirty="0" smtClean="0"/>
              <a:t>监听广播的方式有：</a:t>
            </a:r>
            <a:endParaRPr lang="en-US" altLang="zh-CN" dirty="0" smtClean="0"/>
          </a:p>
          <a:p>
            <a:pPr>
              <a:buFont typeface="Arial" pitchFamily="34" charset="0"/>
              <a:buChar char="•"/>
            </a:pPr>
            <a:r>
              <a:rPr lang="zh-CN" altLang="en-US" dirty="0" smtClean="0"/>
              <a:t>动态注册 使用</a:t>
            </a:r>
            <a:r>
              <a:rPr lang="en-US" altLang="zh-CN" dirty="0" err="1" smtClean="0"/>
              <a:t>registerReceiver</a:t>
            </a:r>
            <a:r>
              <a:rPr lang="zh-CN" altLang="en-US" dirty="0" smtClean="0"/>
              <a:t>方式</a:t>
            </a:r>
            <a:endParaRPr lang="en-US" altLang="zh-CN" dirty="0" smtClean="0"/>
          </a:p>
          <a:p>
            <a:pPr>
              <a:buFont typeface="Arial" pitchFamily="34" charset="0"/>
              <a:buChar char="•"/>
            </a:pPr>
            <a:r>
              <a:rPr lang="zh-CN" altLang="en-US" dirty="0" smtClean="0"/>
              <a:t>静态注册 在</a:t>
            </a:r>
            <a:r>
              <a:rPr lang="en-US" altLang="zh-CN" dirty="0" smtClean="0"/>
              <a:t>AndroidManifest.xml</a:t>
            </a:r>
            <a:r>
              <a:rPr lang="zh-CN" altLang="en-US" dirty="0" smtClean="0"/>
              <a:t>中定义</a:t>
            </a:r>
            <a:r>
              <a:rPr lang="en-US" altLang="zh-CN" dirty="0" err="1" smtClean="0"/>
              <a:t>BroadcastReceiver</a:t>
            </a:r>
            <a:r>
              <a:rPr lang="zh-CN" altLang="en-US" dirty="0" smtClean="0"/>
              <a:t>类并实现</a:t>
            </a:r>
            <a:endParaRPr lang="en-US" altLang="zh-CN" dirty="0" smtClean="0"/>
          </a:p>
          <a:p>
            <a:endParaRPr lang="en-US" altLang="zh-CN" dirty="0" smtClean="0"/>
          </a:p>
        </p:txBody>
      </p:sp>
      <p:sp>
        <p:nvSpPr>
          <p:cNvPr id="4" name="日期占位符 3"/>
          <p:cNvSpPr>
            <a:spLocks noGrp="1"/>
          </p:cNvSpPr>
          <p:nvPr>
            <p:ph type="dt" idx="11"/>
          </p:nvPr>
        </p:nvSpPr>
        <p:spPr>
          <a:xfrm>
            <a:off x="638175" y="6499225"/>
            <a:ext cx="2925713" cy="366713"/>
          </a:xfrm>
        </p:spPr>
        <p:txBody>
          <a:bodyPr/>
          <a:lstStyle/>
          <a:p>
            <a:pPr>
              <a:defRPr/>
            </a:pPr>
            <a:fld id="{C6BC32F7-BDF5-4F30-94BA-B809273F48B4}" type="datetime8">
              <a:rPr lang="zh-CN" altLang="en-US" smtClean="0"/>
              <a:pPr>
                <a:defRPr/>
              </a:pPr>
              <a:t>2014年11月11日5时8分</a:t>
            </a:fld>
            <a:endParaRPr lang="en-US" dirty="0"/>
          </a:p>
        </p:txBody>
      </p:sp>
      <p:cxnSp>
        <p:nvCxnSpPr>
          <p:cNvPr id="5" name="直接连接符 4"/>
          <p:cNvCxnSpPr/>
          <p:nvPr/>
        </p:nvCxnSpPr>
        <p:spPr bwMode="auto">
          <a:xfrm>
            <a:off x="3779912"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41288"/>
            <a:ext cx="5689252" cy="1066801"/>
          </a:xfrm>
        </p:spPr>
        <p:txBody>
          <a:bodyPr/>
          <a:lstStyle/>
          <a:p>
            <a:r>
              <a:rPr lang="en-US" altLang="zh-CN" dirty="0" smtClean="0"/>
              <a:t>AMS</a:t>
            </a:r>
            <a:r>
              <a:rPr lang="zh-CN" altLang="en-US" dirty="0" smtClean="0"/>
              <a:t>原理简介            </a:t>
            </a:r>
            <a:r>
              <a:rPr lang="en-US" altLang="zh-CN" dirty="0" smtClean="0"/>
              <a:t>Broadcast</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zh-CN" altLang="en-US" dirty="0" smtClean="0"/>
              <a:t>广播有哪几种</a:t>
            </a:r>
            <a:endParaRPr lang="en-US" altLang="zh-CN" dirty="0" smtClean="0"/>
          </a:p>
          <a:p>
            <a:r>
              <a:rPr lang="zh-CN" altLang="en-US" dirty="0" smtClean="0"/>
              <a:t>     广播有无序广播、有序广播和粘性广播，其中粘性广播需要有</a:t>
            </a:r>
            <a:r>
              <a:rPr lang="en-US" altLang="zh-CN" dirty="0" smtClean="0"/>
              <a:t>BROADCAST_STICKY</a:t>
            </a:r>
            <a:r>
              <a:rPr lang="zh-CN" altLang="en-US" dirty="0" smtClean="0"/>
              <a:t>权限</a:t>
            </a:r>
            <a:endParaRPr lang="en-US" altLang="zh-CN" dirty="0" smtClean="0"/>
          </a:p>
          <a:p>
            <a:endParaRPr lang="en-US" altLang="zh-CN" dirty="0" smtClean="0"/>
          </a:p>
          <a:p>
            <a:pPr>
              <a:buFont typeface="Wingdings" pitchFamily="2" charset="2"/>
              <a:buChar char="Ø"/>
            </a:pPr>
            <a:r>
              <a:rPr lang="zh-CN" altLang="en-US" dirty="0" smtClean="0"/>
              <a:t>广播发送流程图：</a:t>
            </a:r>
            <a:endParaRPr lang="en-US" altLang="zh-CN" dirty="0" smtClean="0"/>
          </a:p>
          <a:p>
            <a:endParaRPr lang="en-US" altLang="zh-CN" dirty="0" smtClean="0"/>
          </a:p>
          <a:p>
            <a:r>
              <a:rPr lang="zh-CN" altLang="en-US" dirty="0" smtClean="0"/>
              <a:t>     </a:t>
            </a:r>
            <a:endParaRPr lang="en-US" altLang="zh-CN" dirty="0" smtClean="0"/>
          </a:p>
        </p:txBody>
      </p:sp>
      <p:sp>
        <p:nvSpPr>
          <p:cNvPr id="4" name="日期占位符 3"/>
          <p:cNvSpPr>
            <a:spLocks noGrp="1"/>
          </p:cNvSpPr>
          <p:nvPr>
            <p:ph type="dt" idx="11"/>
          </p:nvPr>
        </p:nvSpPr>
        <p:spPr>
          <a:xfrm>
            <a:off x="638175" y="6499225"/>
            <a:ext cx="2853705" cy="366713"/>
          </a:xfrm>
        </p:spPr>
        <p:txBody>
          <a:bodyPr/>
          <a:lstStyle/>
          <a:p>
            <a:pPr>
              <a:defRPr/>
            </a:pPr>
            <a:fld id="{62A1945D-962D-44ED-963D-D9D42BC897E6}" type="datetime8">
              <a:rPr lang="zh-CN" altLang="en-US" smtClean="0"/>
              <a:pPr>
                <a:defRPr/>
              </a:pPr>
              <a:t>2014年11月11日5时8分</a:t>
            </a:fld>
            <a:endParaRPr lang="en-US" dirty="0"/>
          </a:p>
        </p:txBody>
      </p:sp>
      <p:cxnSp>
        <p:nvCxnSpPr>
          <p:cNvPr id="5" name="直接连接符 4"/>
          <p:cNvCxnSpPr/>
          <p:nvPr/>
        </p:nvCxnSpPr>
        <p:spPr bwMode="auto">
          <a:xfrm>
            <a:off x="3779912"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graphicFrame>
        <p:nvGraphicFramePr>
          <p:cNvPr id="55298" name="Object 2"/>
          <p:cNvGraphicFramePr>
            <a:graphicFrameLocks noChangeAspect="1"/>
          </p:cNvGraphicFramePr>
          <p:nvPr/>
        </p:nvGraphicFramePr>
        <p:xfrm>
          <a:off x="1685925" y="3676650"/>
          <a:ext cx="1712913" cy="711200"/>
        </p:xfrm>
        <a:graphic>
          <a:graphicData uri="http://schemas.openxmlformats.org/presentationml/2006/ole">
            <p:oleObj spid="_x0000_s55298" name="包装程序外壳对象" showAsIcon="1" r:id="rId3" imgW="1713600" imgH="711360" progId="Package">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6902450" y="6524625"/>
            <a:ext cx="2133600" cy="287338"/>
          </a:xfrm>
          <a:prstGeom prst="rect">
            <a:avLst/>
          </a:prstGeom>
          <a:noFill/>
          <a:ln w="9525">
            <a:noFill/>
            <a:round/>
            <a:headEnd/>
            <a:tailEnd/>
          </a:ln>
        </p:spPr>
        <p:txBody>
          <a:bodyPr lIns="90000" tIns="46800" rIns="90000" bIns="46800"/>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1000" dirty="0">
                <a:solidFill>
                  <a:srgbClr val="808080"/>
                </a:solidFill>
                <a:ea typeface="BatangChe" pitchFamily="49" charset="-127"/>
              </a:rPr>
              <a:t>  . </a:t>
            </a:r>
            <a:fld id="{2499AF06-3B10-42D8-A5B1-5BE1441A6980}" type="slidenum">
              <a:rPr lang="en-US" altLang="zh-CN" sz="1000">
                <a:solidFill>
                  <a:srgbClr val="808080"/>
                </a:solidFill>
                <a:ea typeface="BatangChe" pitchFamily="49" charset="-127"/>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n-US" altLang="zh-CN" sz="1000" dirty="0">
              <a:solidFill>
                <a:srgbClr val="808080"/>
              </a:solidFill>
              <a:ea typeface="BatangChe" pitchFamily="49" charset="-127"/>
            </a:endParaRPr>
          </a:p>
        </p:txBody>
      </p:sp>
      <p:sp>
        <p:nvSpPr>
          <p:cNvPr id="4100" name="Text Box 3"/>
          <p:cNvSpPr txBox="1">
            <a:spLocks noChangeArrowheads="1"/>
          </p:cNvSpPr>
          <p:nvPr/>
        </p:nvSpPr>
        <p:spPr bwMode="auto">
          <a:xfrm>
            <a:off x="1042988" y="69850"/>
            <a:ext cx="5184775" cy="649288"/>
          </a:xfrm>
          <a:prstGeom prst="rect">
            <a:avLst/>
          </a:prstGeom>
          <a:noFill/>
          <a:ln w="9525">
            <a:noFill/>
            <a:round/>
            <a:headEnd/>
            <a:tailEnd/>
          </a:ln>
        </p:spPr>
        <p:txBody>
          <a:bodyPr anchor="ctr"/>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b="1" dirty="0" smtClean="0">
                <a:solidFill>
                  <a:srgbClr val="FFFFFF"/>
                </a:solidFill>
              </a:rPr>
              <a:t>    主要内容</a:t>
            </a:r>
            <a:endParaRPr lang="zh-CN" sz="3200" b="1" dirty="0">
              <a:solidFill>
                <a:srgbClr val="FFFFFF"/>
              </a:solidFill>
            </a:endParaRPr>
          </a:p>
        </p:txBody>
      </p:sp>
      <p:sp>
        <p:nvSpPr>
          <p:cNvPr id="4101" name="Text Box 4"/>
          <p:cNvSpPr txBox="1">
            <a:spLocks noChangeArrowheads="1"/>
          </p:cNvSpPr>
          <p:nvPr/>
        </p:nvSpPr>
        <p:spPr bwMode="auto">
          <a:xfrm>
            <a:off x="571472" y="857232"/>
            <a:ext cx="8153400" cy="5214974"/>
          </a:xfrm>
          <a:prstGeom prst="rect">
            <a:avLst/>
          </a:prstGeom>
          <a:noFill/>
          <a:ln w="9525">
            <a:noFill/>
            <a:round/>
            <a:headEnd/>
            <a:tailEnd/>
          </a:ln>
        </p:spPr>
        <p:txBody>
          <a:bodyPr/>
          <a:lstStyle/>
          <a:p>
            <a:pPr algn="l"/>
            <a:endParaRPr lang="en-US" altLang="zh-CN" sz="2400" b="1" dirty="0" smtClean="0">
              <a:solidFill>
                <a:schemeClr val="accent2">
                  <a:lumMod val="75000"/>
                </a:schemeClr>
              </a:solidFill>
              <a:latin typeface="+mn-ea"/>
              <a:ea typeface="+mn-ea"/>
            </a:endParaRPr>
          </a:p>
          <a:p>
            <a:pPr algn="l"/>
            <a:endParaRPr lang="en-US" altLang="zh-CN" sz="2400" b="1" dirty="0" smtClean="0">
              <a:solidFill>
                <a:schemeClr val="accent2">
                  <a:lumMod val="75000"/>
                </a:schemeClr>
              </a:solidFill>
              <a:latin typeface="+mn-ea"/>
              <a:ea typeface="+mn-ea"/>
            </a:endParaRPr>
          </a:p>
          <a:p>
            <a:pPr marL="339725" indent="-339725" algn="l">
              <a:lnSpc>
                <a:spcPct val="150000"/>
              </a:lnSpc>
              <a:spcBef>
                <a:spcPts val="700"/>
              </a:spcBef>
              <a:buClr>
                <a:srgbClr val="333399"/>
              </a:buClr>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altLang="zh-CN" sz="2400" b="1" dirty="0" err="1" smtClean="0">
                <a:solidFill>
                  <a:srgbClr val="FF0000"/>
                </a:solidFill>
              </a:rPr>
              <a:t>ActivityManagerService</a:t>
            </a:r>
            <a:r>
              <a:rPr lang="zh-CN" altLang="en-US" sz="2400" b="1" dirty="0" smtClean="0">
                <a:solidFill>
                  <a:srgbClr val="FF0000"/>
                </a:solidFill>
              </a:rPr>
              <a:t>原理简介</a:t>
            </a:r>
            <a:endParaRPr lang="zh-CN" altLang="zh-CN" sz="2400" b="1" dirty="0" smtClean="0">
              <a:solidFill>
                <a:srgbClr val="333399"/>
              </a:solidFill>
            </a:endParaRPr>
          </a:p>
          <a:p>
            <a:pPr marL="339725" indent="-339725" algn="l">
              <a:lnSpc>
                <a:spcPct val="150000"/>
              </a:lnSpc>
              <a:spcBef>
                <a:spcPts val="700"/>
              </a:spcBef>
              <a:buClr>
                <a:srgbClr val="333399"/>
              </a:buClr>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zh-CN" altLang="en-US" sz="2400" b="1" dirty="0" smtClean="0">
                <a:solidFill>
                  <a:srgbClr val="333399"/>
                </a:solidFill>
              </a:rPr>
              <a:t>常见问题分析思路</a:t>
            </a:r>
            <a:endParaRPr lang="en-US" altLang="zh-CN" sz="2400" b="1" dirty="0" smtClean="0">
              <a:solidFill>
                <a:srgbClr val="333399"/>
              </a:solidFill>
            </a:endParaRPr>
          </a:p>
          <a:p>
            <a:pPr marL="339725" indent="-339725" algn="l">
              <a:lnSpc>
                <a:spcPct val="150000"/>
              </a:lnSpc>
              <a:spcBef>
                <a:spcPts val="700"/>
              </a:spcBef>
              <a:buClr>
                <a:srgbClr val="333399"/>
              </a:buClr>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zh-CN" altLang="en-US" sz="2400" b="1" dirty="0" smtClean="0">
                <a:solidFill>
                  <a:srgbClr val="333399"/>
                </a:solidFill>
              </a:rPr>
              <a:t>典型案例解析</a:t>
            </a:r>
            <a:endParaRPr lang="en-US" altLang="zh-CN" sz="2400" b="1" dirty="0" smtClean="0">
              <a:solidFill>
                <a:srgbClr val="333399"/>
              </a:solidFill>
            </a:endParaRPr>
          </a:p>
          <a:p>
            <a:pPr marL="339725" indent="-339725" algn="l">
              <a:spcBef>
                <a:spcPts val="600"/>
              </a:spcBef>
              <a:buClr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zh-CN" altLang="en-US" sz="2000" b="1" dirty="0" smtClean="0">
                <a:solidFill>
                  <a:schemeClr val="accent2">
                    <a:lumMod val="75000"/>
                  </a:schemeClr>
                </a:solidFill>
                <a:latin typeface="+mn-ea"/>
                <a:ea typeface="+mn-ea"/>
              </a:rPr>
              <a:t> </a:t>
            </a:r>
            <a:endParaRPr lang="en-US" altLang="zh-CN" sz="2000" b="1" dirty="0" smtClean="0">
              <a:solidFill>
                <a:schemeClr val="accent2">
                  <a:lumMod val="75000"/>
                </a:schemeClr>
              </a:solidFill>
              <a:latin typeface="+mn-ea"/>
              <a:ea typeface="+mn-ea"/>
            </a:endParaRPr>
          </a:p>
        </p:txBody>
      </p:sp>
      <p:sp>
        <p:nvSpPr>
          <p:cNvPr id="6" name="日期占位符 5"/>
          <p:cNvSpPr>
            <a:spLocks noGrp="1"/>
          </p:cNvSpPr>
          <p:nvPr>
            <p:ph type="dt" idx="11"/>
          </p:nvPr>
        </p:nvSpPr>
        <p:spPr>
          <a:xfrm>
            <a:off x="638175" y="6499225"/>
            <a:ext cx="2709689" cy="366713"/>
          </a:xfrm>
        </p:spPr>
        <p:txBody>
          <a:bodyPr/>
          <a:lstStyle/>
          <a:p>
            <a:pPr>
              <a:defRPr/>
            </a:pPr>
            <a:fld id="{03196790-4DAB-42DF-9561-CB0DB8DAB4B6}" type="datetime8">
              <a:rPr lang="zh-CN" altLang="en-US" smtClean="0"/>
              <a:pPr>
                <a:defRPr/>
              </a:pPr>
              <a:t>2014年11月11日5时8分</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AMS</a:t>
            </a:r>
            <a:r>
              <a:rPr lang="zh-CN" altLang="en-US" dirty="0" smtClean="0"/>
              <a:t>原理简介            </a:t>
            </a:r>
            <a:r>
              <a:rPr lang="en-US" altLang="zh-CN" dirty="0" smtClean="0"/>
              <a:t>Service</a:t>
            </a:r>
            <a:endParaRPr lang="zh-CN" altLang="en-US" dirty="0"/>
          </a:p>
        </p:txBody>
      </p:sp>
      <p:sp>
        <p:nvSpPr>
          <p:cNvPr id="3" name="内容占位符 2"/>
          <p:cNvSpPr>
            <a:spLocks noGrp="1"/>
          </p:cNvSpPr>
          <p:nvPr>
            <p:ph idx="1"/>
          </p:nvPr>
        </p:nvSpPr>
        <p:spPr>
          <a:xfrm>
            <a:off x="611189" y="1052513"/>
            <a:ext cx="7849243" cy="4678362"/>
          </a:xfrm>
        </p:spPr>
        <p:txBody>
          <a:bodyPr/>
          <a:lstStyle/>
          <a:p>
            <a:pPr>
              <a:buFont typeface="Wingdings" pitchFamily="2" charset="2"/>
              <a:buChar char="Ø"/>
            </a:pPr>
            <a:r>
              <a:rPr lang="en-US" altLang="zh-CN" dirty="0" smtClean="0"/>
              <a:t>Service</a:t>
            </a:r>
            <a:r>
              <a:rPr lang="zh-CN" altLang="en-US" dirty="0" smtClean="0"/>
              <a:t>是什么</a:t>
            </a:r>
            <a:endParaRPr lang="en-US" altLang="zh-CN" dirty="0" smtClean="0"/>
          </a:p>
          <a:p>
            <a:r>
              <a:rPr lang="en-US" altLang="zh-CN" dirty="0" smtClean="0"/>
              <a:t>    Service</a:t>
            </a:r>
            <a:r>
              <a:rPr lang="zh-CN" altLang="en-US" dirty="0" smtClean="0"/>
              <a:t>是</a:t>
            </a:r>
            <a:r>
              <a:rPr lang="en-US" altLang="zh-CN" dirty="0" smtClean="0"/>
              <a:t>Android</a:t>
            </a:r>
            <a:r>
              <a:rPr lang="zh-CN" altLang="en-US" dirty="0" smtClean="0"/>
              <a:t>系统的组件之一，和</a:t>
            </a:r>
            <a:r>
              <a:rPr lang="en-US" altLang="zh-CN" dirty="0" smtClean="0"/>
              <a:t>Activity</a:t>
            </a:r>
            <a:r>
              <a:rPr lang="zh-CN" altLang="en-US" dirty="0" smtClean="0"/>
              <a:t>，</a:t>
            </a:r>
            <a:r>
              <a:rPr lang="en-US" altLang="zh-CN" dirty="0" smtClean="0"/>
              <a:t>Broadcast</a:t>
            </a:r>
            <a:r>
              <a:rPr lang="zh-CN" altLang="en-US" dirty="0" smtClean="0"/>
              <a:t>，</a:t>
            </a:r>
            <a:r>
              <a:rPr lang="en-US" altLang="zh-CN" dirty="0" err="1" smtClean="0"/>
              <a:t>Conent</a:t>
            </a:r>
            <a:r>
              <a:rPr lang="en-US" altLang="zh-CN" dirty="0" smtClean="0"/>
              <a:t> Provider</a:t>
            </a:r>
            <a:r>
              <a:rPr lang="zh-CN" altLang="en-US" dirty="0" smtClean="0"/>
              <a:t>并称</a:t>
            </a:r>
            <a:r>
              <a:rPr lang="en-US" altLang="zh-CN" dirty="0" smtClean="0"/>
              <a:t>Android</a:t>
            </a:r>
            <a:r>
              <a:rPr lang="zh-CN" altLang="en-US" dirty="0" smtClean="0"/>
              <a:t>四大组件，</a:t>
            </a:r>
            <a:r>
              <a:rPr lang="en-US" altLang="zh-CN" dirty="0" smtClean="0"/>
              <a:t>Service</a:t>
            </a:r>
            <a:r>
              <a:rPr lang="zh-CN" altLang="en-US" dirty="0" smtClean="0"/>
              <a:t>是不可见的，是没有界面的，是在后台运行的，</a:t>
            </a:r>
            <a:r>
              <a:rPr lang="en-US" altLang="zh-CN" dirty="0" smtClean="0"/>
              <a:t>Service</a:t>
            </a:r>
            <a:r>
              <a:rPr lang="zh-CN" altLang="en-US" dirty="0" smtClean="0"/>
              <a:t>一般处理比较耗时以及长时间运行的操作</a:t>
            </a:r>
            <a:endParaRPr lang="en-US" altLang="zh-CN" dirty="0" smtClean="0"/>
          </a:p>
        </p:txBody>
      </p:sp>
      <p:sp>
        <p:nvSpPr>
          <p:cNvPr id="4" name="日期占位符 3"/>
          <p:cNvSpPr>
            <a:spLocks noGrp="1"/>
          </p:cNvSpPr>
          <p:nvPr>
            <p:ph type="dt" idx="11"/>
          </p:nvPr>
        </p:nvSpPr>
        <p:spPr>
          <a:xfrm>
            <a:off x="638175" y="6499225"/>
            <a:ext cx="2853705" cy="366713"/>
          </a:xfrm>
        </p:spPr>
        <p:txBody>
          <a:bodyPr/>
          <a:lstStyle/>
          <a:p>
            <a:pPr>
              <a:defRPr/>
            </a:pPr>
            <a:fld id="{4C264ED9-F52A-41DF-98EA-68D27E69136A}" type="datetime8">
              <a:rPr lang="zh-CN" altLang="en-US" smtClean="0"/>
              <a:pPr>
                <a:defRPr/>
              </a:pPr>
              <a:t>2014年11月11日5时8分</a:t>
            </a:fld>
            <a:endParaRPr lang="en-US" dirty="0"/>
          </a:p>
        </p:txBody>
      </p:sp>
      <p:cxnSp>
        <p:nvCxnSpPr>
          <p:cNvPr id="5" name="直接连接符 4"/>
          <p:cNvCxnSpPr/>
          <p:nvPr/>
        </p:nvCxnSpPr>
        <p:spPr bwMode="auto">
          <a:xfrm>
            <a:off x="3779912"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AMS</a:t>
            </a:r>
            <a:r>
              <a:rPr lang="zh-CN" altLang="en-US" dirty="0" smtClean="0"/>
              <a:t>原理简介            </a:t>
            </a:r>
            <a:r>
              <a:rPr lang="en-US" altLang="zh-CN" dirty="0" smtClean="0"/>
              <a:t>Service</a:t>
            </a:r>
            <a:endParaRPr lang="zh-CN" altLang="en-US" dirty="0"/>
          </a:p>
        </p:txBody>
      </p:sp>
      <p:sp>
        <p:nvSpPr>
          <p:cNvPr id="3" name="内容占位符 2"/>
          <p:cNvSpPr>
            <a:spLocks noGrp="1"/>
          </p:cNvSpPr>
          <p:nvPr>
            <p:ph idx="1"/>
          </p:nvPr>
        </p:nvSpPr>
        <p:spPr>
          <a:xfrm>
            <a:off x="611189" y="1052513"/>
            <a:ext cx="7849243" cy="4678362"/>
          </a:xfrm>
        </p:spPr>
        <p:txBody>
          <a:bodyPr/>
          <a:lstStyle/>
          <a:p>
            <a:pPr>
              <a:buFont typeface="Wingdings" pitchFamily="2" charset="2"/>
              <a:buChar char="Ø"/>
            </a:pPr>
            <a:r>
              <a:rPr lang="en-US" altLang="zh-CN" dirty="0" smtClean="0"/>
              <a:t>Service</a:t>
            </a:r>
            <a:r>
              <a:rPr lang="zh-CN" altLang="en-US" dirty="0" smtClean="0"/>
              <a:t>的启动有两种方式：</a:t>
            </a:r>
            <a:endParaRPr lang="en-US" altLang="zh-CN" dirty="0" smtClean="0"/>
          </a:p>
          <a:p>
            <a:r>
              <a:rPr lang="en-US" altLang="zh-CN" dirty="0" smtClean="0"/>
              <a:t>  1. </a:t>
            </a:r>
            <a:r>
              <a:rPr lang="en-US" altLang="zh-CN" dirty="0" err="1" smtClean="0"/>
              <a:t>startService</a:t>
            </a:r>
            <a:r>
              <a:rPr lang="en-US" altLang="zh-CN" dirty="0" smtClean="0"/>
              <a:t> </a:t>
            </a:r>
            <a:r>
              <a:rPr lang="zh-CN" altLang="en-US" dirty="0" smtClean="0"/>
              <a:t>主要用于启动一个服务执行后台任务，不进行通信，停止服务使用</a:t>
            </a:r>
            <a:r>
              <a:rPr lang="en-US" altLang="zh-CN" dirty="0" err="1" smtClean="0"/>
              <a:t>stopService</a:t>
            </a:r>
            <a:endParaRPr lang="en-US" altLang="zh-CN" dirty="0" smtClean="0"/>
          </a:p>
          <a:p>
            <a:endParaRPr lang="en-US" altLang="zh-CN" dirty="0" smtClean="0"/>
          </a:p>
          <a:p>
            <a:r>
              <a:rPr lang="en-US" altLang="zh-CN" dirty="0" smtClean="0"/>
              <a:t>  2. </a:t>
            </a:r>
            <a:r>
              <a:rPr lang="en-US" altLang="zh-CN" dirty="0" err="1" smtClean="0"/>
              <a:t>bindService</a:t>
            </a:r>
            <a:r>
              <a:rPr lang="en-US" altLang="zh-CN" dirty="0" smtClean="0"/>
              <a:t> </a:t>
            </a:r>
            <a:r>
              <a:rPr lang="zh-CN" altLang="en-US" dirty="0" smtClean="0"/>
              <a:t>该方法启动的服务可以获得该</a:t>
            </a:r>
            <a:r>
              <a:rPr lang="en-US" altLang="zh-CN" dirty="0" smtClean="0"/>
              <a:t>service</a:t>
            </a:r>
            <a:r>
              <a:rPr lang="zh-CN" altLang="en-US" dirty="0" smtClean="0"/>
              <a:t>的状态，停止服务使用</a:t>
            </a:r>
            <a:r>
              <a:rPr lang="en-US" altLang="zh-CN" dirty="0" err="1" smtClean="0"/>
              <a:t>unbindService</a:t>
            </a:r>
            <a:endParaRPr lang="en-US" altLang="zh-CN" dirty="0" smtClean="0"/>
          </a:p>
          <a:p>
            <a:endParaRPr lang="en-US" altLang="zh-CN" dirty="0" smtClean="0"/>
          </a:p>
          <a:p>
            <a:pPr>
              <a:buFont typeface="Wingdings" pitchFamily="2" charset="2"/>
              <a:buChar char="Ø"/>
            </a:pPr>
            <a:r>
              <a:rPr lang="en-US" altLang="zh-CN" dirty="0" smtClean="0"/>
              <a:t>Service</a:t>
            </a:r>
            <a:r>
              <a:rPr lang="zh-CN" altLang="en-US" dirty="0" smtClean="0"/>
              <a:t>启动流程图：</a:t>
            </a:r>
            <a:endParaRPr lang="en-US" altLang="zh-CN" dirty="0" smtClean="0"/>
          </a:p>
          <a:p>
            <a:endParaRPr lang="zh-CN" altLang="en-US" dirty="0"/>
          </a:p>
        </p:txBody>
      </p:sp>
      <p:sp>
        <p:nvSpPr>
          <p:cNvPr id="4" name="日期占位符 3"/>
          <p:cNvSpPr>
            <a:spLocks noGrp="1"/>
          </p:cNvSpPr>
          <p:nvPr>
            <p:ph type="dt" idx="11"/>
          </p:nvPr>
        </p:nvSpPr>
        <p:spPr>
          <a:xfrm>
            <a:off x="638175" y="6499225"/>
            <a:ext cx="2997721" cy="366713"/>
          </a:xfrm>
        </p:spPr>
        <p:txBody>
          <a:bodyPr/>
          <a:lstStyle/>
          <a:p>
            <a:pPr>
              <a:defRPr/>
            </a:pPr>
            <a:fld id="{D786AEFD-5FE2-49CA-95B5-AC821B8E67E5}" type="datetime8">
              <a:rPr lang="zh-CN" altLang="en-US" smtClean="0"/>
              <a:pPr>
                <a:defRPr/>
              </a:pPr>
              <a:t>2014年11月11日5时8分</a:t>
            </a:fld>
            <a:endParaRPr lang="en-US" dirty="0"/>
          </a:p>
        </p:txBody>
      </p:sp>
      <p:cxnSp>
        <p:nvCxnSpPr>
          <p:cNvPr id="5" name="直接连接符 4"/>
          <p:cNvCxnSpPr/>
          <p:nvPr/>
        </p:nvCxnSpPr>
        <p:spPr bwMode="auto">
          <a:xfrm>
            <a:off x="3779912"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graphicFrame>
        <p:nvGraphicFramePr>
          <p:cNvPr id="54274" name="Object 2"/>
          <p:cNvGraphicFramePr>
            <a:graphicFrameLocks noChangeAspect="1"/>
          </p:cNvGraphicFramePr>
          <p:nvPr/>
        </p:nvGraphicFramePr>
        <p:xfrm>
          <a:off x="1562100" y="4676775"/>
          <a:ext cx="1397000" cy="711200"/>
        </p:xfrm>
        <a:graphic>
          <a:graphicData uri="http://schemas.openxmlformats.org/presentationml/2006/ole">
            <p:oleObj spid="_x0000_s54274" name="包装程序外壳对象" showAsIcon="1" r:id="rId3" imgW="1396440" imgH="711360" progId="Package">
              <p:embed/>
            </p:oleObj>
          </a:graphicData>
        </a:graphic>
      </p:graphicFrame>
      <p:graphicFrame>
        <p:nvGraphicFramePr>
          <p:cNvPr id="54275" name="Object 3"/>
          <p:cNvGraphicFramePr>
            <a:graphicFrameLocks noChangeAspect="1"/>
          </p:cNvGraphicFramePr>
          <p:nvPr/>
        </p:nvGraphicFramePr>
        <p:xfrm>
          <a:off x="3923928" y="4653136"/>
          <a:ext cx="1397000" cy="711200"/>
        </p:xfrm>
        <a:graphic>
          <a:graphicData uri="http://schemas.openxmlformats.org/presentationml/2006/ole">
            <p:oleObj spid="_x0000_s54275" name="包装程序外壳对象" showAsIcon="1" r:id="rId4" imgW="1396440" imgH="711360" progId="Package">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AMS</a:t>
            </a:r>
            <a:r>
              <a:rPr lang="zh-CN" altLang="en-US" dirty="0" smtClean="0"/>
              <a:t>原理简介            </a:t>
            </a:r>
            <a:r>
              <a:rPr lang="en-US" altLang="zh-CN" dirty="0" smtClean="0"/>
              <a:t>Service</a:t>
            </a:r>
            <a:endParaRPr lang="zh-CN" altLang="en-US" dirty="0"/>
          </a:p>
        </p:txBody>
      </p:sp>
      <p:sp>
        <p:nvSpPr>
          <p:cNvPr id="3" name="内容占位符 2"/>
          <p:cNvSpPr>
            <a:spLocks noGrp="1"/>
          </p:cNvSpPr>
          <p:nvPr>
            <p:ph idx="1"/>
          </p:nvPr>
        </p:nvSpPr>
        <p:spPr>
          <a:xfrm>
            <a:off x="611189" y="1052513"/>
            <a:ext cx="7849243" cy="4678362"/>
          </a:xfrm>
        </p:spPr>
        <p:txBody>
          <a:bodyPr/>
          <a:lstStyle/>
          <a:p>
            <a:pPr>
              <a:buFont typeface="Wingdings" pitchFamily="2" charset="2"/>
              <a:buChar char="Ø"/>
            </a:pPr>
            <a:r>
              <a:rPr lang="en-US" altLang="zh-CN" dirty="0" smtClean="0"/>
              <a:t>Service</a:t>
            </a:r>
            <a:r>
              <a:rPr lang="zh-CN" altLang="en-US" dirty="0" smtClean="0"/>
              <a:t>的重启机制：</a:t>
            </a:r>
            <a:endParaRPr lang="en-US" altLang="zh-CN" dirty="0" smtClean="0"/>
          </a:p>
          <a:p>
            <a:r>
              <a:rPr lang="en-US" altLang="zh-CN" sz="1800" dirty="0" err="1" smtClean="0"/>
              <a:t>onStartCommand</a:t>
            </a:r>
            <a:r>
              <a:rPr lang="en-US" altLang="zh-CN" sz="1800" dirty="0" smtClean="0"/>
              <a:t>(</a:t>
            </a:r>
            <a:r>
              <a:rPr lang="en-US" altLang="zh-CN" sz="1800" dirty="0" err="1" smtClean="0"/>
              <a:t>Intent,int,int</a:t>
            </a:r>
            <a:r>
              <a:rPr lang="en-US" altLang="zh-CN" sz="1800" dirty="0" smtClean="0"/>
              <a:t>)</a:t>
            </a:r>
            <a:r>
              <a:rPr lang="zh-CN" altLang="en-US" sz="1800" dirty="0" smtClean="0"/>
              <a:t>方法</a:t>
            </a:r>
            <a:r>
              <a:rPr lang="en-US" altLang="zh-CN" sz="1800" dirty="0" smtClean="0"/>
              <a:t>,</a:t>
            </a:r>
            <a:r>
              <a:rPr lang="zh-CN" altLang="en-US" sz="1800" dirty="0" smtClean="0"/>
              <a:t>这个方法</a:t>
            </a:r>
            <a:r>
              <a:rPr lang="en-US" altLang="zh-CN" sz="1800" dirty="0" smtClean="0"/>
              <a:t>return</a:t>
            </a:r>
            <a:r>
              <a:rPr lang="zh-CN" altLang="en-US" sz="1800" dirty="0" smtClean="0"/>
              <a:t>一个</a:t>
            </a:r>
            <a:r>
              <a:rPr lang="en-US" altLang="zh-CN" sz="1800" dirty="0" err="1" smtClean="0"/>
              <a:t>int</a:t>
            </a:r>
            <a:r>
              <a:rPr lang="zh-CN" altLang="en-US" sz="1800" dirty="0" smtClean="0"/>
              <a:t>值</a:t>
            </a:r>
            <a:r>
              <a:rPr lang="en-US" altLang="zh-CN" sz="1800" dirty="0" smtClean="0"/>
              <a:t>,return </a:t>
            </a:r>
            <a:r>
              <a:rPr lang="zh-CN" altLang="en-US" sz="1800" dirty="0" smtClean="0"/>
              <a:t>的值有四种</a:t>
            </a:r>
            <a:r>
              <a:rPr lang="en-US" altLang="zh-CN" sz="1800" dirty="0" smtClean="0"/>
              <a:t>:</a:t>
            </a:r>
          </a:p>
          <a:p>
            <a:r>
              <a:rPr lang="en-US" altLang="zh-CN" sz="1800" dirty="0" smtClean="0"/>
              <a:t>START_STICKY</a:t>
            </a:r>
            <a:r>
              <a:rPr lang="zh-CN" altLang="en-US" sz="1800" dirty="0" smtClean="0"/>
              <a:t>：如果</a:t>
            </a:r>
            <a:r>
              <a:rPr lang="en-US" altLang="zh-CN" sz="1800" dirty="0" smtClean="0"/>
              <a:t>service</a:t>
            </a:r>
            <a:r>
              <a:rPr lang="zh-CN" altLang="en-US" sz="1800" dirty="0" smtClean="0"/>
              <a:t>进程被</a:t>
            </a:r>
            <a:r>
              <a:rPr lang="en-US" altLang="zh-CN" sz="1800" dirty="0" smtClean="0"/>
              <a:t>kill</a:t>
            </a:r>
            <a:r>
              <a:rPr lang="zh-CN" altLang="en-US" sz="1800" dirty="0" smtClean="0"/>
              <a:t>掉，保留</a:t>
            </a:r>
            <a:r>
              <a:rPr lang="en-US" altLang="zh-CN" sz="1800" dirty="0" smtClean="0"/>
              <a:t>service</a:t>
            </a:r>
            <a:r>
              <a:rPr lang="zh-CN" altLang="en-US" sz="1800" dirty="0" smtClean="0"/>
              <a:t>的状态为开始状态，但不保留递送的</a:t>
            </a:r>
            <a:r>
              <a:rPr lang="en-US" altLang="zh-CN" sz="1800" dirty="0" smtClean="0"/>
              <a:t>intent</a:t>
            </a:r>
            <a:r>
              <a:rPr lang="zh-CN" altLang="en-US" sz="1800" dirty="0" smtClean="0"/>
              <a:t>对象。随后系统会尝试重新创建</a:t>
            </a:r>
            <a:r>
              <a:rPr lang="en-US" altLang="zh-CN" sz="1800" dirty="0" smtClean="0"/>
              <a:t>service</a:t>
            </a:r>
            <a:r>
              <a:rPr lang="zh-CN" altLang="en-US" sz="1800" dirty="0" smtClean="0"/>
              <a:t>，由于服务状态为开始状态，所以创建服务后一定会调用</a:t>
            </a:r>
            <a:r>
              <a:rPr lang="en-US" altLang="zh-CN" sz="1800" dirty="0" err="1" smtClean="0"/>
              <a:t>onStartCommand</a:t>
            </a:r>
            <a:r>
              <a:rPr lang="en-US" altLang="zh-CN" sz="1800" dirty="0" smtClean="0"/>
              <a:t>(</a:t>
            </a:r>
            <a:r>
              <a:rPr lang="en-US" altLang="zh-CN" sz="1800" dirty="0" err="1" smtClean="0"/>
              <a:t>Intent,int,int</a:t>
            </a:r>
            <a:r>
              <a:rPr lang="en-US" altLang="zh-CN" sz="1800" dirty="0" smtClean="0"/>
              <a:t>)</a:t>
            </a:r>
            <a:r>
              <a:rPr lang="zh-CN" altLang="en-US" sz="1800" dirty="0" smtClean="0"/>
              <a:t>方法。如果在此期间没有任何启动命令被传递到</a:t>
            </a:r>
            <a:r>
              <a:rPr lang="en-US" altLang="zh-CN" sz="1800" dirty="0" smtClean="0"/>
              <a:t>service</a:t>
            </a:r>
            <a:r>
              <a:rPr lang="zh-CN" altLang="en-US" sz="1800" dirty="0" smtClean="0"/>
              <a:t>，那么参数</a:t>
            </a:r>
            <a:r>
              <a:rPr lang="en-US" altLang="zh-CN" sz="1800" dirty="0" smtClean="0"/>
              <a:t>Intent</a:t>
            </a:r>
            <a:r>
              <a:rPr lang="zh-CN" altLang="en-US" sz="1800" dirty="0" smtClean="0"/>
              <a:t>将为</a:t>
            </a:r>
            <a:r>
              <a:rPr lang="en-US" altLang="zh-CN" sz="1800" dirty="0" smtClean="0"/>
              <a:t>null</a:t>
            </a:r>
            <a:r>
              <a:rPr lang="zh-CN" altLang="en-US" sz="1800" dirty="0" smtClean="0"/>
              <a:t>。</a:t>
            </a:r>
          </a:p>
          <a:p>
            <a:r>
              <a:rPr lang="en-US" altLang="zh-CN" sz="1800" dirty="0" smtClean="0"/>
              <a:t>START_NOT_STICKY</a:t>
            </a:r>
            <a:r>
              <a:rPr lang="zh-CN" altLang="en-US" sz="1800" dirty="0" smtClean="0"/>
              <a:t>：“非粘性的”。使用这个返回值时，如果在执行完</a:t>
            </a:r>
            <a:r>
              <a:rPr lang="en-US" altLang="zh-CN" sz="1800" dirty="0" err="1" smtClean="0"/>
              <a:t>onStartCommand</a:t>
            </a:r>
            <a:r>
              <a:rPr lang="zh-CN" altLang="en-US" sz="1800" dirty="0" smtClean="0"/>
              <a:t>后，服务被异常</a:t>
            </a:r>
            <a:r>
              <a:rPr lang="en-US" altLang="zh-CN" sz="1800" dirty="0" smtClean="0"/>
              <a:t>kill</a:t>
            </a:r>
            <a:r>
              <a:rPr lang="zh-CN" altLang="en-US" sz="1800" dirty="0" smtClean="0"/>
              <a:t>掉，系统不会自动重启该服务。</a:t>
            </a:r>
          </a:p>
          <a:p>
            <a:r>
              <a:rPr lang="en-US" altLang="zh-CN" sz="1800" dirty="0" smtClean="0"/>
              <a:t>START_REDELIVER_INTENT</a:t>
            </a:r>
            <a:r>
              <a:rPr lang="zh-CN" altLang="en-US" sz="1800" dirty="0" smtClean="0"/>
              <a:t>：重传</a:t>
            </a:r>
            <a:r>
              <a:rPr lang="en-US" altLang="zh-CN" sz="1800" dirty="0" smtClean="0"/>
              <a:t>Intent</a:t>
            </a:r>
            <a:r>
              <a:rPr lang="zh-CN" altLang="en-US" sz="1800" dirty="0" smtClean="0"/>
              <a:t>。使用这个返回值时，如果在执行完</a:t>
            </a:r>
            <a:r>
              <a:rPr lang="en-US" altLang="zh-CN" sz="1800" dirty="0" err="1" smtClean="0"/>
              <a:t>onStartCommand</a:t>
            </a:r>
            <a:r>
              <a:rPr lang="zh-CN" altLang="en-US" sz="1800" dirty="0" smtClean="0"/>
              <a:t>后，服务被异常</a:t>
            </a:r>
            <a:r>
              <a:rPr lang="en-US" altLang="zh-CN" sz="1800" dirty="0" smtClean="0"/>
              <a:t>kill</a:t>
            </a:r>
            <a:r>
              <a:rPr lang="zh-CN" altLang="en-US" sz="1800" dirty="0" smtClean="0"/>
              <a:t>掉，系统会自动重启该服务，并将</a:t>
            </a:r>
            <a:r>
              <a:rPr lang="en-US" altLang="zh-CN" sz="1800" dirty="0" smtClean="0"/>
              <a:t>Intent</a:t>
            </a:r>
            <a:r>
              <a:rPr lang="zh-CN" altLang="en-US" sz="1800" dirty="0" smtClean="0"/>
              <a:t>的值传入。</a:t>
            </a:r>
          </a:p>
          <a:p>
            <a:r>
              <a:rPr lang="en-US" altLang="zh-CN" sz="1800" dirty="0" smtClean="0"/>
              <a:t>START_STICKY_COMPATIBILITY</a:t>
            </a:r>
            <a:r>
              <a:rPr lang="zh-CN" altLang="en-US" sz="1800" dirty="0" smtClean="0"/>
              <a:t>：</a:t>
            </a:r>
            <a:r>
              <a:rPr lang="en-US" altLang="zh-CN" sz="1800" dirty="0" smtClean="0"/>
              <a:t>START_STICKY</a:t>
            </a:r>
            <a:r>
              <a:rPr lang="zh-CN" altLang="en-US" sz="1800" dirty="0" smtClean="0"/>
              <a:t>的兼容版本，但不保证服务被</a:t>
            </a:r>
            <a:r>
              <a:rPr lang="en-US" altLang="zh-CN" sz="1800" dirty="0" smtClean="0"/>
              <a:t>kill</a:t>
            </a:r>
            <a:r>
              <a:rPr lang="zh-CN" altLang="en-US" sz="1800" dirty="0" smtClean="0"/>
              <a:t>后一定能重启。</a:t>
            </a:r>
            <a:endParaRPr lang="en-US" altLang="zh-CN" sz="1800" dirty="0" smtClean="0"/>
          </a:p>
        </p:txBody>
      </p:sp>
      <p:sp>
        <p:nvSpPr>
          <p:cNvPr id="4" name="日期占位符 3"/>
          <p:cNvSpPr>
            <a:spLocks noGrp="1"/>
          </p:cNvSpPr>
          <p:nvPr>
            <p:ph type="dt" idx="11"/>
          </p:nvPr>
        </p:nvSpPr>
        <p:spPr>
          <a:xfrm>
            <a:off x="638175" y="6499225"/>
            <a:ext cx="3069729" cy="366713"/>
          </a:xfrm>
        </p:spPr>
        <p:txBody>
          <a:bodyPr/>
          <a:lstStyle/>
          <a:p>
            <a:pPr>
              <a:defRPr/>
            </a:pPr>
            <a:fld id="{9B8D8315-C975-4A44-8918-3B6AFB3987F1}" type="datetime8">
              <a:rPr lang="zh-CN" altLang="en-US" smtClean="0"/>
              <a:pPr>
                <a:defRPr/>
              </a:pPr>
              <a:t>2014年11月11日5时8分</a:t>
            </a:fld>
            <a:endParaRPr lang="en-US" dirty="0"/>
          </a:p>
        </p:txBody>
      </p:sp>
      <p:cxnSp>
        <p:nvCxnSpPr>
          <p:cNvPr id="5" name="直接连接符 4"/>
          <p:cNvCxnSpPr/>
          <p:nvPr/>
        </p:nvCxnSpPr>
        <p:spPr bwMode="auto">
          <a:xfrm>
            <a:off x="3779912"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41288"/>
            <a:ext cx="6913388" cy="1066801"/>
          </a:xfrm>
        </p:spPr>
        <p:txBody>
          <a:bodyPr/>
          <a:lstStyle/>
          <a:p>
            <a:r>
              <a:rPr lang="en-US" altLang="zh-CN" dirty="0" smtClean="0"/>
              <a:t>AMS</a:t>
            </a:r>
            <a:r>
              <a:rPr lang="zh-CN" altLang="en-US" dirty="0" smtClean="0"/>
              <a:t>原理简介            </a:t>
            </a:r>
            <a:r>
              <a:rPr lang="en-US" altLang="zh-CN" dirty="0" smtClean="0"/>
              <a:t>Content provider</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en-US" altLang="zh-CN" dirty="0" smtClean="0"/>
              <a:t>Android</a:t>
            </a:r>
            <a:r>
              <a:rPr lang="zh-CN" altLang="en-US" dirty="0" smtClean="0"/>
              <a:t>的四种数据存储方式</a:t>
            </a:r>
            <a:endParaRPr lang="en-US" altLang="zh-CN" dirty="0" smtClean="0"/>
          </a:p>
          <a:p>
            <a:pPr>
              <a:buFont typeface="Arial" pitchFamily="34" charset="0"/>
              <a:buChar char="•"/>
            </a:pPr>
            <a:r>
              <a:rPr lang="en-US" altLang="zh-CN" dirty="0" err="1" smtClean="0"/>
              <a:t>SharedPreference</a:t>
            </a:r>
            <a:endParaRPr lang="en-US" altLang="zh-CN" dirty="0" smtClean="0"/>
          </a:p>
          <a:p>
            <a:r>
              <a:rPr lang="zh-CN" altLang="en-US" dirty="0" smtClean="0"/>
              <a:t>    一个</a:t>
            </a:r>
            <a:r>
              <a:rPr lang="en-US" altLang="zh-CN" dirty="0" smtClean="0"/>
              <a:t>xml</a:t>
            </a:r>
            <a:r>
              <a:rPr lang="zh-CN" altLang="en-US" dirty="0" smtClean="0"/>
              <a:t>文件，常用于存储较简单的参数设置</a:t>
            </a:r>
            <a:endParaRPr lang="en-US" altLang="zh-CN" dirty="0" smtClean="0"/>
          </a:p>
          <a:p>
            <a:pPr>
              <a:buFont typeface="Arial" pitchFamily="34" charset="0"/>
              <a:buChar char="•"/>
            </a:pPr>
            <a:r>
              <a:rPr lang="en-US" altLang="zh-CN" dirty="0" err="1" smtClean="0"/>
              <a:t>SQLite</a:t>
            </a:r>
            <a:endParaRPr lang="en-US" altLang="zh-CN" dirty="0" smtClean="0"/>
          </a:p>
          <a:p>
            <a:r>
              <a:rPr lang="en-US" altLang="zh-CN" dirty="0" smtClean="0"/>
              <a:t>     </a:t>
            </a:r>
            <a:r>
              <a:rPr lang="en-US" altLang="zh-CN" dirty="0" err="1" smtClean="0"/>
              <a:t>SQLite</a:t>
            </a:r>
            <a:r>
              <a:rPr lang="zh-CN" altLang="en-US" dirty="0" smtClean="0"/>
              <a:t>是一个轻量级的数据库，支持基本</a:t>
            </a:r>
            <a:r>
              <a:rPr lang="en-US" altLang="zh-CN" dirty="0" smtClean="0"/>
              <a:t>SQL</a:t>
            </a:r>
            <a:r>
              <a:rPr lang="zh-CN" altLang="en-US" dirty="0" smtClean="0"/>
              <a:t>语法，是常被采用的一种数据存储方式</a:t>
            </a:r>
            <a:endParaRPr lang="en-US" altLang="zh-CN" dirty="0" smtClean="0"/>
          </a:p>
          <a:p>
            <a:pPr>
              <a:buFont typeface="Arial" pitchFamily="34" charset="0"/>
              <a:buChar char="•"/>
            </a:pPr>
            <a:r>
              <a:rPr lang="en-US" altLang="zh-CN" dirty="0" smtClean="0"/>
              <a:t>File</a:t>
            </a:r>
          </a:p>
          <a:p>
            <a:r>
              <a:rPr lang="zh-CN" altLang="en-US" dirty="0" smtClean="0"/>
              <a:t>     文件（</a:t>
            </a:r>
            <a:r>
              <a:rPr lang="en-US" altLang="zh-CN" dirty="0" smtClean="0"/>
              <a:t>I/O</a:t>
            </a:r>
            <a:r>
              <a:rPr lang="zh-CN" altLang="en-US" dirty="0" smtClean="0"/>
              <a:t>）存储方法，常用于存储大数量的数据</a:t>
            </a:r>
            <a:endParaRPr lang="en-US" altLang="zh-CN" dirty="0" smtClean="0"/>
          </a:p>
          <a:p>
            <a:pPr>
              <a:buFont typeface="Arial" pitchFamily="34" charset="0"/>
              <a:buChar char="•"/>
            </a:pPr>
            <a:r>
              <a:rPr lang="en-US" altLang="zh-CN" dirty="0" smtClean="0"/>
              <a:t>Content Provider</a:t>
            </a:r>
          </a:p>
          <a:p>
            <a:r>
              <a:rPr lang="en-US" altLang="zh-CN" dirty="0" smtClean="0"/>
              <a:t>    Android</a:t>
            </a:r>
            <a:r>
              <a:rPr lang="zh-CN" altLang="en-US" dirty="0" smtClean="0"/>
              <a:t>系统中能实现所有应用程序共享的一种数据存储方式</a:t>
            </a:r>
            <a:endParaRPr lang="en-US" altLang="zh-CN" dirty="0" smtClean="0"/>
          </a:p>
          <a:p>
            <a:pPr>
              <a:buFont typeface="Arial" pitchFamily="34" charset="0"/>
              <a:buChar char="•"/>
            </a:pPr>
            <a:endParaRPr lang="zh-CN" altLang="en-US" dirty="0"/>
          </a:p>
        </p:txBody>
      </p:sp>
      <p:sp>
        <p:nvSpPr>
          <p:cNvPr id="4" name="日期占位符 3"/>
          <p:cNvSpPr>
            <a:spLocks noGrp="1"/>
          </p:cNvSpPr>
          <p:nvPr>
            <p:ph type="dt" idx="11"/>
          </p:nvPr>
        </p:nvSpPr>
        <p:spPr>
          <a:xfrm>
            <a:off x="638175" y="6499225"/>
            <a:ext cx="2925713" cy="366713"/>
          </a:xfrm>
        </p:spPr>
        <p:txBody>
          <a:bodyPr/>
          <a:lstStyle/>
          <a:p>
            <a:pPr>
              <a:defRPr/>
            </a:pPr>
            <a:fld id="{087C2E8C-E994-4A26-93E0-E7AEF4962BB8}" type="datetime8">
              <a:rPr lang="zh-CN" altLang="en-US" smtClean="0"/>
              <a:pPr>
                <a:defRPr/>
              </a:pPr>
              <a:t>2014年11月11日5时8分</a:t>
            </a:fld>
            <a:endParaRPr lang="en-US" dirty="0"/>
          </a:p>
        </p:txBody>
      </p:sp>
      <p:cxnSp>
        <p:nvCxnSpPr>
          <p:cNvPr id="5" name="直接连接符 4"/>
          <p:cNvCxnSpPr/>
          <p:nvPr/>
        </p:nvCxnSpPr>
        <p:spPr bwMode="auto">
          <a:xfrm>
            <a:off x="3779912"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41288"/>
            <a:ext cx="6913388" cy="1066801"/>
          </a:xfrm>
        </p:spPr>
        <p:txBody>
          <a:bodyPr/>
          <a:lstStyle/>
          <a:p>
            <a:r>
              <a:rPr lang="en-US" altLang="zh-CN" dirty="0" smtClean="0"/>
              <a:t>AMS</a:t>
            </a:r>
            <a:r>
              <a:rPr lang="zh-CN" altLang="en-US" dirty="0" smtClean="0"/>
              <a:t>原理简介            </a:t>
            </a:r>
            <a:r>
              <a:rPr lang="en-US" altLang="zh-CN" dirty="0" smtClean="0"/>
              <a:t>Content provider</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en-US" altLang="zh-CN" dirty="0" smtClean="0"/>
              <a:t>Content Provider</a:t>
            </a:r>
            <a:r>
              <a:rPr lang="zh-CN" altLang="en-US" dirty="0" smtClean="0"/>
              <a:t>的设计思路</a:t>
            </a:r>
            <a:endParaRPr lang="en-US" altLang="zh-CN" dirty="0" smtClean="0"/>
          </a:p>
          <a:p>
            <a:pPr>
              <a:buFont typeface="Arial" pitchFamily="34" charset="0"/>
              <a:buChar char="•"/>
            </a:pPr>
            <a:r>
              <a:rPr lang="zh-CN" altLang="en-US" dirty="0" smtClean="0"/>
              <a:t>安全性考虑</a:t>
            </a:r>
            <a:endParaRPr lang="en-US" altLang="zh-CN" dirty="0" smtClean="0"/>
          </a:p>
          <a:p>
            <a:pPr>
              <a:buFont typeface="Arial" pitchFamily="34" charset="0"/>
              <a:buChar char="•"/>
            </a:pPr>
            <a:r>
              <a:rPr lang="zh-CN" altLang="en-US" dirty="0" smtClean="0"/>
              <a:t>独立性考虑</a:t>
            </a:r>
            <a:endParaRPr lang="en-US" altLang="zh-CN" dirty="0" smtClean="0"/>
          </a:p>
          <a:p>
            <a:pPr>
              <a:buFont typeface="Arial" pitchFamily="34" charset="0"/>
              <a:buChar char="•"/>
            </a:pPr>
            <a:r>
              <a:rPr lang="zh-CN" altLang="en-US" dirty="0" smtClean="0"/>
              <a:t>封装性考虑</a:t>
            </a:r>
            <a:endParaRPr lang="en-US" altLang="zh-CN" dirty="0" smtClean="0"/>
          </a:p>
          <a:p>
            <a:pPr>
              <a:buFont typeface="Arial" pitchFamily="34" charset="0"/>
              <a:buChar char="•"/>
            </a:pPr>
            <a:r>
              <a:rPr lang="zh-CN" altLang="en-US" dirty="0" smtClean="0"/>
              <a:t>跨进程考虑</a:t>
            </a:r>
            <a:endParaRPr lang="en-US" altLang="zh-CN" dirty="0" smtClean="0"/>
          </a:p>
          <a:p>
            <a:endParaRPr lang="zh-CN" altLang="en-US" dirty="0"/>
          </a:p>
        </p:txBody>
      </p:sp>
      <p:sp>
        <p:nvSpPr>
          <p:cNvPr id="4" name="日期占位符 3"/>
          <p:cNvSpPr>
            <a:spLocks noGrp="1"/>
          </p:cNvSpPr>
          <p:nvPr>
            <p:ph type="dt" idx="11"/>
          </p:nvPr>
        </p:nvSpPr>
        <p:spPr>
          <a:xfrm>
            <a:off x="638175" y="6499225"/>
            <a:ext cx="2997721" cy="366713"/>
          </a:xfrm>
        </p:spPr>
        <p:txBody>
          <a:bodyPr/>
          <a:lstStyle/>
          <a:p>
            <a:pPr>
              <a:defRPr/>
            </a:pPr>
            <a:fld id="{B212A928-1362-4D31-866D-225F1A26E3DE}" type="datetime8">
              <a:rPr lang="zh-CN" altLang="en-US" smtClean="0"/>
              <a:pPr>
                <a:defRPr/>
              </a:pPr>
              <a:t>2014年11月11日5时8分</a:t>
            </a:fld>
            <a:endParaRPr lang="en-US" dirty="0"/>
          </a:p>
        </p:txBody>
      </p:sp>
      <p:cxnSp>
        <p:nvCxnSpPr>
          <p:cNvPr id="5" name="直接连接符 4"/>
          <p:cNvCxnSpPr/>
          <p:nvPr/>
        </p:nvCxnSpPr>
        <p:spPr bwMode="auto">
          <a:xfrm>
            <a:off x="3779912"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41288"/>
            <a:ext cx="6913388" cy="1066801"/>
          </a:xfrm>
        </p:spPr>
        <p:txBody>
          <a:bodyPr/>
          <a:lstStyle/>
          <a:p>
            <a:r>
              <a:rPr lang="en-US" altLang="zh-CN" dirty="0" smtClean="0"/>
              <a:t>AMS</a:t>
            </a:r>
            <a:r>
              <a:rPr lang="zh-CN" altLang="en-US" dirty="0" smtClean="0"/>
              <a:t>原理简介            </a:t>
            </a:r>
            <a:r>
              <a:rPr lang="en-US" altLang="zh-CN" dirty="0" smtClean="0"/>
              <a:t>Content Provider</a:t>
            </a:r>
            <a:endParaRPr lang="zh-CN" altLang="en-US" dirty="0"/>
          </a:p>
        </p:txBody>
      </p:sp>
      <p:sp>
        <p:nvSpPr>
          <p:cNvPr id="3" name="内容占位符 2"/>
          <p:cNvSpPr>
            <a:spLocks noGrp="1"/>
          </p:cNvSpPr>
          <p:nvPr>
            <p:ph idx="1"/>
          </p:nvPr>
        </p:nvSpPr>
        <p:spPr/>
        <p:txBody>
          <a:bodyPr/>
          <a:lstStyle/>
          <a:p>
            <a:r>
              <a:rPr lang="en-US" altLang="zh-CN" dirty="0" smtClean="0"/>
              <a:t>Content Provider</a:t>
            </a:r>
            <a:r>
              <a:rPr lang="zh-CN" altLang="en-US" dirty="0" smtClean="0"/>
              <a:t>的发布是在应用进程启动时发布的，具体代码可见</a:t>
            </a:r>
            <a:r>
              <a:rPr lang="en-US" altLang="zh-CN" dirty="0" smtClean="0"/>
              <a:t>ActivityThread.java</a:t>
            </a:r>
          </a:p>
          <a:p>
            <a:endParaRPr lang="en-US" altLang="zh-CN" dirty="0" smtClean="0"/>
          </a:p>
          <a:p>
            <a:r>
              <a:rPr lang="en-US" altLang="zh-CN" dirty="0" smtClean="0"/>
              <a:t>AMS</a:t>
            </a:r>
            <a:r>
              <a:rPr lang="zh-CN" altLang="en-US" dirty="0" smtClean="0"/>
              <a:t>负责记录</a:t>
            </a:r>
            <a:r>
              <a:rPr lang="en-US" altLang="zh-CN" dirty="0" smtClean="0"/>
              <a:t>provider</a:t>
            </a:r>
            <a:r>
              <a:rPr lang="zh-CN" altLang="en-US" dirty="0" smtClean="0"/>
              <a:t>的调度端信息，并对其进行管理</a:t>
            </a:r>
            <a:endParaRPr lang="en-US" altLang="zh-CN" dirty="0" smtClean="0"/>
          </a:p>
          <a:p>
            <a:endParaRPr lang="en-US" altLang="zh-CN" dirty="0" smtClean="0"/>
          </a:p>
          <a:p>
            <a:endParaRPr lang="zh-CN" altLang="en-US" dirty="0"/>
          </a:p>
        </p:txBody>
      </p:sp>
      <p:sp>
        <p:nvSpPr>
          <p:cNvPr id="4" name="日期占位符 3"/>
          <p:cNvSpPr>
            <a:spLocks noGrp="1"/>
          </p:cNvSpPr>
          <p:nvPr>
            <p:ph type="dt" idx="11"/>
          </p:nvPr>
        </p:nvSpPr>
        <p:spPr>
          <a:xfrm>
            <a:off x="638175" y="6499225"/>
            <a:ext cx="2997721" cy="366713"/>
          </a:xfrm>
        </p:spPr>
        <p:txBody>
          <a:bodyPr/>
          <a:lstStyle/>
          <a:p>
            <a:pPr>
              <a:defRPr/>
            </a:pPr>
            <a:fld id="{8893F3F5-BD91-44F5-B68F-A711EFFCC8B0}" type="datetime8">
              <a:rPr lang="zh-CN" altLang="en-US" smtClean="0"/>
              <a:pPr>
                <a:defRPr/>
              </a:pPr>
              <a:t>2014年11月11日5时8分</a:t>
            </a:fld>
            <a:endParaRPr lang="en-US" dirty="0"/>
          </a:p>
        </p:txBody>
      </p:sp>
      <p:cxnSp>
        <p:nvCxnSpPr>
          <p:cNvPr id="5" name="直接连接符 4"/>
          <p:cNvCxnSpPr/>
          <p:nvPr/>
        </p:nvCxnSpPr>
        <p:spPr bwMode="auto">
          <a:xfrm>
            <a:off x="3779912"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41288"/>
            <a:ext cx="5977284" cy="1066801"/>
          </a:xfrm>
        </p:spPr>
        <p:txBody>
          <a:bodyPr/>
          <a:lstStyle/>
          <a:p>
            <a:r>
              <a:rPr lang="en-US" altLang="zh-CN" dirty="0" smtClean="0"/>
              <a:t>AMS</a:t>
            </a:r>
            <a:r>
              <a:rPr lang="zh-CN" altLang="en-US" dirty="0" smtClean="0"/>
              <a:t>原理简介            </a:t>
            </a:r>
            <a:r>
              <a:rPr lang="en-US" altLang="zh-CN" dirty="0" smtClean="0"/>
              <a:t>OOM </a:t>
            </a:r>
            <a:r>
              <a:rPr lang="en-US" altLang="zh-CN" dirty="0" err="1" smtClean="0"/>
              <a:t>adj</a:t>
            </a:r>
            <a:endParaRPr lang="zh-CN" altLang="en-US" dirty="0"/>
          </a:p>
        </p:txBody>
      </p:sp>
      <p:sp>
        <p:nvSpPr>
          <p:cNvPr id="3" name="内容占位符 2"/>
          <p:cNvSpPr>
            <a:spLocks noGrp="1"/>
          </p:cNvSpPr>
          <p:nvPr>
            <p:ph idx="1"/>
          </p:nvPr>
        </p:nvSpPr>
        <p:spPr>
          <a:xfrm>
            <a:off x="179512" y="908720"/>
            <a:ext cx="8150225" cy="4678362"/>
          </a:xfrm>
        </p:spPr>
        <p:txBody>
          <a:bodyPr/>
          <a:lstStyle/>
          <a:p>
            <a:pPr indent="342900"/>
            <a:r>
              <a:rPr lang="en-US" altLang="zh-CN" dirty="0" smtClean="0"/>
              <a:t>Android</a:t>
            </a:r>
            <a:r>
              <a:rPr lang="zh-CN" altLang="en-US" dirty="0" smtClean="0"/>
              <a:t>为了提升当用户再次进入应用时的速度，采取了进程活动停止后不结束该进程的策略，将这些进程都保留在内存中，直到系统需要更多的内存为止。</a:t>
            </a:r>
            <a:r>
              <a:rPr lang="en-US" altLang="zh-CN" dirty="0" smtClean="0"/>
              <a:t>AMS</a:t>
            </a:r>
            <a:r>
              <a:rPr lang="zh-CN" altLang="en-US" dirty="0" smtClean="0"/>
              <a:t>为内存管理提供了</a:t>
            </a:r>
            <a:r>
              <a:rPr lang="en-US" altLang="zh-CN" dirty="0" smtClean="0"/>
              <a:t>OOM </a:t>
            </a:r>
            <a:r>
              <a:rPr lang="en-US" altLang="zh-CN" dirty="0" err="1" smtClean="0"/>
              <a:t>adj</a:t>
            </a:r>
            <a:r>
              <a:rPr lang="zh-CN" altLang="en-US" dirty="0" smtClean="0"/>
              <a:t>机制。</a:t>
            </a:r>
            <a:endParaRPr lang="en-US" altLang="zh-CN" dirty="0" smtClean="0"/>
          </a:p>
          <a:p>
            <a:endParaRPr lang="en-US" altLang="zh-CN" dirty="0" smtClean="0"/>
          </a:p>
          <a:p>
            <a:pPr indent="342900"/>
            <a:r>
              <a:rPr lang="en-US" altLang="zh-CN" dirty="0" smtClean="0"/>
              <a:t>OOM </a:t>
            </a:r>
            <a:r>
              <a:rPr lang="en-US" altLang="zh-CN" dirty="0" err="1" smtClean="0"/>
              <a:t>adj</a:t>
            </a:r>
            <a:r>
              <a:rPr lang="en-US" altLang="zh-CN" dirty="0" smtClean="0"/>
              <a:t>(Out Of Memory adjustment)</a:t>
            </a:r>
            <a:r>
              <a:rPr lang="zh-CN" altLang="zh-CN" dirty="0" smtClean="0"/>
              <a:t>是内存不足状态的调整级别，系统根据进程运行时占有内存和</a:t>
            </a:r>
            <a:r>
              <a:rPr lang="en-US" altLang="zh-CN" dirty="0" smtClean="0"/>
              <a:t>CPU</a:t>
            </a:r>
            <a:r>
              <a:rPr lang="zh-CN" altLang="zh-CN" dirty="0" smtClean="0"/>
              <a:t>等情况为每个进程计算一个</a:t>
            </a:r>
            <a:r>
              <a:rPr lang="en-US" altLang="zh-CN" dirty="0" err="1" smtClean="0"/>
              <a:t>adj</a:t>
            </a:r>
            <a:r>
              <a:rPr lang="zh-CN" altLang="zh-CN" dirty="0" smtClean="0"/>
              <a:t>值，该值的取值范围为</a:t>
            </a:r>
            <a:r>
              <a:rPr lang="en-US" altLang="zh-CN" dirty="0" smtClean="0"/>
              <a:t>-17</a:t>
            </a:r>
            <a:r>
              <a:rPr lang="zh-CN" altLang="zh-CN" dirty="0" smtClean="0"/>
              <a:t>到</a:t>
            </a:r>
            <a:r>
              <a:rPr lang="en-US" altLang="zh-CN" dirty="0" smtClean="0"/>
              <a:t>+15</a:t>
            </a:r>
            <a:r>
              <a:rPr lang="zh-CN" altLang="zh-CN" dirty="0" smtClean="0"/>
              <a:t>，</a:t>
            </a:r>
            <a:r>
              <a:rPr lang="en-US" altLang="zh-CN" dirty="0" smtClean="0"/>
              <a:t> </a:t>
            </a:r>
            <a:r>
              <a:rPr lang="en-US" altLang="zh-CN" dirty="0" err="1" smtClean="0"/>
              <a:t>adj</a:t>
            </a:r>
            <a:r>
              <a:rPr lang="zh-CN" altLang="zh-CN" dirty="0" smtClean="0"/>
              <a:t>值越大的进程越容易被杀死，可以通过</a:t>
            </a:r>
            <a:endParaRPr lang="en-US" altLang="zh-CN" dirty="0" smtClean="0"/>
          </a:p>
          <a:p>
            <a:r>
              <a:rPr lang="en-US" altLang="zh-CN" dirty="0" smtClean="0"/>
              <a:t>           </a:t>
            </a:r>
            <a:r>
              <a:rPr lang="en-US" altLang="zh-CN" dirty="0" smtClean="0">
                <a:solidFill>
                  <a:srgbClr val="FF99FF"/>
                </a:solidFill>
              </a:rPr>
              <a:t>cat /proc/&lt;</a:t>
            </a:r>
            <a:r>
              <a:rPr lang="en-US" altLang="zh-CN" dirty="0" err="1" smtClean="0">
                <a:solidFill>
                  <a:srgbClr val="FF99FF"/>
                </a:solidFill>
              </a:rPr>
              <a:t>pid</a:t>
            </a:r>
            <a:r>
              <a:rPr lang="en-US" altLang="zh-CN" dirty="0" smtClean="0">
                <a:solidFill>
                  <a:srgbClr val="FF99FF"/>
                </a:solidFill>
              </a:rPr>
              <a:t>&gt;/</a:t>
            </a:r>
            <a:r>
              <a:rPr lang="en-US" altLang="zh-CN" dirty="0" err="1" smtClean="0">
                <a:solidFill>
                  <a:srgbClr val="FF99FF"/>
                </a:solidFill>
              </a:rPr>
              <a:t>oom_score_adj</a:t>
            </a:r>
            <a:endParaRPr lang="en-US" altLang="zh-CN" dirty="0" smtClean="0">
              <a:solidFill>
                <a:srgbClr val="FF99FF"/>
              </a:solidFill>
            </a:endParaRPr>
          </a:p>
          <a:p>
            <a:r>
              <a:rPr lang="en-US" altLang="zh-CN" dirty="0" smtClean="0"/>
              <a:t>     </a:t>
            </a:r>
            <a:r>
              <a:rPr lang="zh-CN" altLang="zh-CN" dirty="0" smtClean="0"/>
              <a:t>命令查看指定进程的</a:t>
            </a:r>
            <a:r>
              <a:rPr lang="en-US" altLang="zh-CN" dirty="0" smtClean="0"/>
              <a:t>OOM </a:t>
            </a:r>
            <a:r>
              <a:rPr lang="en-US" altLang="zh-CN" dirty="0" err="1" smtClean="0"/>
              <a:t>adj</a:t>
            </a:r>
            <a:r>
              <a:rPr lang="zh-CN" altLang="zh-CN" dirty="0" smtClean="0"/>
              <a:t>值，为方便管理，</a:t>
            </a:r>
            <a:r>
              <a:rPr lang="en-US" altLang="zh-CN" dirty="0" smtClean="0"/>
              <a:t>android</a:t>
            </a:r>
            <a:r>
              <a:rPr lang="zh-CN" altLang="zh-CN" dirty="0" smtClean="0"/>
              <a:t>在框架层定义了</a:t>
            </a:r>
            <a:r>
              <a:rPr lang="en-US" altLang="zh-CN" dirty="0" smtClean="0"/>
              <a:t>13</a:t>
            </a:r>
            <a:r>
              <a:rPr lang="zh-CN" altLang="zh-CN" dirty="0" smtClean="0"/>
              <a:t>个级别</a:t>
            </a:r>
            <a:endParaRPr lang="zh-CN" altLang="en-US" dirty="0"/>
          </a:p>
        </p:txBody>
      </p:sp>
      <p:sp>
        <p:nvSpPr>
          <p:cNvPr id="4" name="日期占位符 3"/>
          <p:cNvSpPr>
            <a:spLocks noGrp="1"/>
          </p:cNvSpPr>
          <p:nvPr>
            <p:ph type="dt" idx="11"/>
          </p:nvPr>
        </p:nvSpPr>
        <p:spPr>
          <a:xfrm>
            <a:off x="638175" y="6499225"/>
            <a:ext cx="2853705" cy="366713"/>
          </a:xfrm>
        </p:spPr>
        <p:txBody>
          <a:bodyPr/>
          <a:lstStyle/>
          <a:p>
            <a:pPr>
              <a:defRPr/>
            </a:pPr>
            <a:fld id="{65D62DCA-F582-45BD-9088-7688FD313232}" type="datetime8">
              <a:rPr lang="zh-CN" altLang="en-US" smtClean="0"/>
              <a:pPr>
                <a:defRPr/>
              </a:pPr>
              <a:t>2014年11月11日5时8分</a:t>
            </a:fld>
            <a:endParaRPr lang="en-US" dirty="0"/>
          </a:p>
        </p:txBody>
      </p:sp>
      <p:cxnSp>
        <p:nvCxnSpPr>
          <p:cNvPr id="5" name="直接连接符 4"/>
          <p:cNvCxnSpPr/>
          <p:nvPr/>
        </p:nvCxnSpPr>
        <p:spPr bwMode="auto">
          <a:xfrm>
            <a:off x="3779912"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41288"/>
            <a:ext cx="5617244" cy="1066801"/>
          </a:xfrm>
        </p:spPr>
        <p:txBody>
          <a:bodyPr/>
          <a:lstStyle/>
          <a:p>
            <a:r>
              <a:rPr lang="en-US" altLang="zh-CN" dirty="0" smtClean="0"/>
              <a:t>AMS</a:t>
            </a:r>
            <a:r>
              <a:rPr lang="zh-CN" altLang="en-US" dirty="0" smtClean="0"/>
              <a:t>原理简介            </a:t>
            </a:r>
            <a:r>
              <a:rPr lang="en-US" altLang="zh-CN" dirty="0" smtClean="0"/>
              <a:t>OOM </a:t>
            </a:r>
            <a:r>
              <a:rPr lang="en-US" altLang="zh-CN" dirty="0" err="1" smtClean="0"/>
              <a:t>adj</a:t>
            </a:r>
            <a:endParaRPr lang="zh-CN" altLang="en-US" dirty="0"/>
          </a:p>
        </p:txBody>
      </p:sp>
      <p:sp>
        <p:nvSpPr>
          <p:cNvPr id="3" name="内容占位符 2"/>
          <p:cNvSpPr>
            <a:spLocks noGrp="1"/>
          </p:cNvSpPr>
          <p:nvPr>
            <p:ph idx="1"/>
          </p:nvPr>
        </p:nvSpPr>
        <p:spPr>
          <a:xfrm>
            <a:off x="238199" y="1052513"/>
            <a:ext cx="8150225" cy="4678362"/>
          </a:xfrm>
        </p:spPr>
        <p:txBody>
          <a:bodyPr/>
          <a:lstStyle/>
          <a:p>
            <a:pPr>
              <a:buFont typeface="Wingdings" pitchFamily="2" charset="2"/>
              <a:buChar char="Ø"/>
            </a:pPr>
            <a:r>
              <a:rPr lang="en-US" altLang="zh-CN" dirty="0" smtClean="0"/>
              <a:t> </a:t>
            </a:r>
            <a:r>
              <a:rPr lang="zh-CN" altLang="zh-CN" dirty="0" smtClean="0"/>
              <a:t>后台隐藏的应用进程，运行于该进程的</a:t>
            </a:r>
            <a:r>
              <a:rPr lang="en-US" altLang="zh-CN" dirty="0" smtClean="0"/>
              <a:t>Activity</a:t>
            </a:r>
            <a:r>
              <a:rPr lang="zh-CN" altLang="zh-CN" dirty="0" smtClean="0"/>
              <a:t>是不可见的，杀死该进程不会对用户体验有较大的影响，其</a:t>
            </a:r>
            <a:r>
              <a:rPr lang="en-US" altLang="zh-CN" dirty="0" err="1" smtClean="0"/>
              <a:t>adj</a:t>
            </a:r>
            <a:r>
              <a:rPr lang="zh-CN" altLang="zh-CN" dirty="0" smtClean="0"/>
              <a:t>取值为</a:t>
            </a:r>
            <a:r>
              <a:rPr lang="en-US" altLang="zh-CN" dirty="0" smtClean="0"/>
              <a:t>9</a:t>
            </a:r>
            <a:r>
              <a:rPr lang="zh-CN" altLang="zh-CN" dirty="0" smtClean="0"/>
              <a:t>～</a:t>
            </a:r>
            <a:r>
              <a:rPr lang="en-US" altLang="zh-CN" dirty="0" smtClean="0"/>
              <a:t>15</a:t>
            </a:r>
            <a:endParaRPr lang="zh-CN" altLang="zh-CN" dirty="0" smtClean="0"/>
          </a:p>
          <a:p>
            <a:r>
              <a:rPr lang="en-US" altLang="zh-CN" dirty="0" smtClean="0"/>
              <a:t>    static </a:t>
            </a:r>
            <a:r>
              <a:rPr lang="en-US" altLang="zh-CN" dirty="0" err="1" smtClean="0"/>
              <a:t>int</a:t>
            </a:r>
            <a:r>
              <a:rPr lang="en-US" altLang="zh-CN" dirty="0" smtClean="0"/>
              <a:t> </a:t>
            </a:r>
            <a:r>
              <a:rPr lang="en-US" altLang="zh-CN" i="1" dirty="0" smtClean="0"/>
              <a:t>HIDDEN_APP_MAX_ADJ</a:t>
            </a:r>
            <a:r>
              <a:rPr lang="en-US" altLang="zh-CN" dirty="0" smtClean="0"/>
              <a:t> = 15;</a:t>
            </a:r>
            <a:endParaRPr lang="zh-CN" altLang="zh-CN" dirty="0" smtClean="0"/>
          </a:p>
          <a:p>
            <a:r>
              <a:rPr lang="en-US" altLang="zh-CN" dirty="0" smtClean="0"/>
              <a:t>    static </a:t>
            </a:r>
            <a:r>
              <a:rPr lang="en-US" altLang="zh-CN" dirty="0" err="1" smtClean="0"/>
              <a:t>int</a:t>
            </a:r>
            <a:r>
              <a:rPr lang="en-US" altLang="zh-CN" dirty="0" smtClean="0"/>
              <a:t> </a:t>
            </a:r>
            <a:r>
              <a:rPr lang="en-US" altLang="zh-CN" i="1" dirty="0" smtClean="0"/>
              <a:t>HIDDEN_APP_MIN_ADJ</a:t>
            </a:r>
            <a:r>
              <a:rPr lang="en-US" altLang="zh-CN" dirty="0" smtClean="0"/>
              <a:t> = 9;</a:t>
            </a:r>
            <a:endParaRPr lang="zh-CN" altLang="zh-CN" dirty="0" smtClean="0"/>
          </a:p>
          <a:p>
            <a:r>
              <a:rPr lang="en-US" altLang="zh-CN" dirty="0" smtClean="0"/>
              <a:t>  </a:t>
            </a:r>
            <a:endParaRPr lang="zh-CN" altLang="zh-CN" dirty="0" smtClean="0"/>
          </a:p>
          <a:p>
            <a:pPr>
              <a:buFont typeface="Wingdings" pitchFamily="2" charset="2"/>
              <a:buChar char="Ø"/>
            </a:pPr>
            <a:r>
              <a:rPr lang="zh-CN" altLang="zh-CN" dirty="0" smtClean="0"/>
              <a:t>前一个应用程序所在进程</a:t>
            </a:r>
            <a:r>
              <a:rPr lang="en-US" altLang="zh-CN" dirty="0" err="1" smtClean="0"/>
              <a:t>adj</a:t>
            </a:r>
            <a:endParaRPr lang="zh-CN" altLang="zh-CN" dirty="0" smtClean="0"/>
          </a:p>
          <a:p>
            <a:r>
              <a:rPr lang="en-US" altLang="zh-CN" dirty="0" smtClean="0"/>
              <a:t>    static </a:t>
            </a:r>
            <a:r>
              <a:rPr lang="en-US" altLang="zh-CN" dirty="0" err="1" smtClean="0"/>
              <a:t>int</a:t>
            </a:r>
            <a:r>
              <a:rPr lang="en-US" altLang="zh-CN" dirty="0" smtClean="0"/>
              <a:t> </a:t>
            </a:r>
            <a:r>
              <a:rPr lang="en-US" altLang="zh-CN" i="1" dirty="0" smtClean="0"/>
              <a:t>PREVIOUS_APP_ADJ</a:t>
            </a:r>
            <a:r>
              <a:rPr lang="en-US" altLang="zh-CN" dirty="0" smtClean="0"/>
              <a:t> = 7;</a:t>
            </a:r>
            <a:endParaRPr lang="zh-CN" altLang="zh-CN" dirty="0" smtClean="0"/>
          </a:p>
          <a:p>
            <a:endParaRPr lang="zh-CN" altLang="en-US" dirty="0"/>
          </a:p>
        </p:txBody>
      </p:sp>
      <p:sp>
        <p:nvSpPr>
          <p:cNvPr id="4" name="日期占位符 3"/>
          <p:cNvSpPr>
            <a:spLocks noGrp="1"/>
          </p:cNvSpPr>
          <p:nvPr>
            <p:ph type="dt" idx="11"/>
          </p:nvPr>
        </p:nvSpPr>
        <p:spPr>
          <a:xfrm>
            <a:off x="638175" y="6499225"/>
            <a:ext cx="2925713" cy="366713"/>
          </a:xfrm>
        </p:spPr>
        <p:txBody>
          <a:bodyPr/>
          <a:lstStyle/>
          <a:p>
            <a:pPr>
              <a:defRPr/>
            </a:pPr>
            <a:fld id="{3CEC6B5E-481F-47AD-B13B-5A6396C245C6}" type="datetime8">
              <a:rPr lang="zh-CN" altLang="en-US" smtClean="0"/>
              <a:pPr>
                <a:defRPr/>
              </a:pPr>
              <a:t>2014年11月11日5时8分</a:t>
            </a:fld>
            <a:endParaRPr lang="en-US" dirty="0"/>
          </a:p>
        </p:txBody>
      </p:sp>
      <p:cxnSp>
        <p:nvCxnSpPr>
          <p:cNvPr id="5" name="直接连接符 4"/>
          <p:cNvCxnSpPr/>
          <p:nvPr/>
        </p:nvCxnSpPr>
        <p:spPr bwMode="auto">
          <a:xfrm>
            <a:off x="3779912"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41288"/>
            <a:ext cx="5977284" cy="1066801"/>
          </a:xfrm>
        </p:spPr>
        <p:txBody>
          <a:bodyPr/>
          <a:lstStyle/>
          <a:p>
            <a:r>
              <a:rPr lang="en-US" altLang="zh-CN" dirty="0" smtClean="0"/>
              <a:t>AMS</a:t>
            </a:r>
            <a:r>
              <a:rPr lang="zh-CN" altLang="en-US" dirty="0" smtClean="0"/>
              <a:t>原理简介            </a:t>
            </a:r>
            <a:r>
              <a:rPr lang="en-US" altLang="zh-CN" dirty="0" smtClean="0"/>
              <a:t>OOM </a:t>
            </a:r>
            <a:r>
              <a:rPr lang="en-US" altLang="zh-CN" dirty="0" err="1" smtClean="0"/>
              <a:t>adj</a:t>
            </a:r>
            <a:endParaRPr lang="zh-CN" altLang="en-US" dirty="0"/>
          </a:p>
        </p:txBody>
      </p:sp>
      <p:sp>
        <p:nvSpPr>
          <p:cNvPr id="3" name="内容占位符 2"/>
          <p:cNvSpPr>
            <a:spLocks noGrp="1"/>
          </p:cNvSpPr>
          <p:nvPr>
            <p:ph idx="1"/>
          </p:nvPr>
        </p:nvSpPr>
        <p:spPr>
          <a:xfrm>
            <a:off x="467544" y="1052513"/>
            <a:ext cx="8209284" cy="4678362"/>
          </a:xfrm>
        </p:spPr>
        <p:txBody>
          <a:bodyPr/>
          <a:lstStyle/>
          <a:p>
            <a:pPr>
              <a:buFont typeface="Wingdings" pitchFamily="2" charset="2"/>
              <a:buChar char="Ø"/>
            </a:pPr>
            <a:r>
              <a:rPr lang="zh-CN" altLang="zh-CN" dirty="0" smtClean="0"/>
              <a:t>运行</a:t>
            </a:r>
            <a:r>
              <a:rPr lang="en-US" altLang="zh-CN" dirty="0" smtClean="0"/>
              <a:t>Home</a:t>
            </a:r>
            <a:r>
              <a:rPr lang="zh-CN" altLang="zh-CN" dirty="0" smtClean="0"/>
              <a:t>的应用程序进程</a:t>
            </a:r>
          </a:p>
          <a:p>
            <a:r>
              <a:rPr lang="en-US" altLang="zh-CN" dirty="0" smtClean="0"/>
              <a:t>    static </a:t>
            </a:r>
            <a:r>
              <a:rPr lang="en-US" altLang="zh-CN" dirty="0" err="1" smtClean="0"/>
              <a:t>int</a:t>
            </a:r>
            <a:r>
              <a:rPr lang="en-US" altLang="zh-CN" dirty="0" smtClean="0"/>
              <a:t> </a:t>
            </a:r>
            <a:r>
              <a:rPr lang="en-US" altLang="zh-CN" i="1" dirty="0" smtClean="0"/>
              <a:t>HOME_APP_ADJ</a:t>
            </a:r>
            <a:r>
              <a:rPr lang="en-US" altLang="zh-CN" dirty="0" smtClean="0"/>
              <a:t> = 6;</a:t>
            </a:r>
          </a:p>
          <a:p>
            <a:endParaRPr lang="en-US" altLang="zh-CN" dirty="0" smtClean="0"/>
          </a:p>
          <a:p>
            <a:pPr>
              <a:buFont typeface="Wingdings" pitchFamily="2" charset="2"/>
              <a:buChar char="Ø"/>
            </a:pPr>
            <a:r>
              <a:rPr lang="zh-CN" altLang="zh-CN" dirty="0" smtClean="0"/>
              <a:t>不可见，但运行了用户可以感知的组件的应用程序进程，例如说在后台运行的音乐播放器</a:t>
            </a:r>
          </a:p>
          <a:p>
            <a:r>
              <a:rPr lang="en-US" altLang="zh-CN" dirty="0" smtClean="0"/>
              <a:t>    static </a:t>
            </a:r>
            <a:r>
              <a:rPr lang="en-US" altLang="zh-CN" dirty="0" err="1" smtClean="0"/>
              <a:t>int</a:t>
            </a:r>
            <a:r>
              <a:rPr lang="en-US" altLang="zh-CN" dirty="0" smtClean="0"/>
              <a:t> </a:t>
            </a:r>
            <a:r>
              <a:rPr lang="en-US" altLang="zh-CN" i="1" dirty="0" smtClean="0"/>
              <a:t>PERCEPTIBLE_APP_ADJ</a:t>
            </a:r>
            <a:r>
              <a:rPr lang="en-US" altLang="zh-CN" dirty="0" smtClean="0"/>
              <a:t> = 2;</a:t>
            </a:r>
            <a:endParaRPr lang="zh-CN" altLang="zh-CN" dirty="0" smtClean="0"/>
          </a:p>
          <a:p>
            <a:r>
              <a:rPr lang="en-US" altLang="zh-CN" dirty="0" smtClean="0"/>
              <a:t> </a:t>
            </a:r>
            <a:endParaRPr lang="zh-CN" altLang="zh-CN" dirty="0" smtClean="0"/>
          </a:p>
          <a:p>
            <a:pPr>
              <a:buFont typeface="Wingdings" pitchFamily="2" charset="2"/>
              <a:buChar char="Ø"/>
            </a:pPr>
            <a:r>
              <a:rPr lang="zh-CN" altLang="zh-CN" dirty="0" smtClean="0"/>
              <a:t>运行了可见</a:t>
            </a:r>
            <a:r>
              <a:rPr lang="en-US" altLang="zh-CN" dirty="0" smtClean="0"/>
              <a:t>Activity</a:t>
            </a:r>
            <a:r>
              <a:rPr lang="zh-CN" altLang="zh-CN" dirty="0" smtClean="0"/>
              <a:t>，但是并不在前台显示的应用程序进程</a:t>
            </a:r>
          </a:p>
          <a:p>
            <a:r>
              <a:rPr lang="en-US" altLang="zh-CN" dirty="0" smtClean="0"/>
              <a:t>    static </a:t>
            </a:r>
            <a:r>
              <a:rPr lang="en-US" altLang="zh-CN" dirty="0" err="1" smtClean="0"/>
              <a:t>int</a:t>
            </a:r>
            <a:r>
              <a:rPr lang="en-US" altLang="zh-CN" dirty="0" smtClean="0"/>
              <a:t> </a:t>
            </a:r>
            <a:r>
              <a:rPr lang="en-US" altLang="zh-CN" i="1" dirty="0" smtClean="0"/>
              <a:t>VISIBLE_APP_ADJ</a:t>
            </a:r>
            <a:r>
              <a:rPr lang="en-US" altLang="zh-CN" dirty="0" smtClean="0"/>
              <a:t> = 1;</a:t>
            </a:r>
            <a:endParaRPr lang="zh-CN" altLang="zh-CN" dirty="0" smtClean="0"/>
          </a:p>
          <a:p>
            <a:endParaRPr lang="zh-CN" altLang="zh-CN" dirty="0" smtClean="0"/>
          </a:p>
          <a:p>
            <a:r>
              <a:rPr lang="en-US" altLang="zh-CN" dirty="0" smtClean="0"/>
              <a:t>   </a:t>
            </a:r>
            <a:endParaRPr lang="zh-CN" altLang="zh-CN" dirty="0" smtClean="0"/>
          </a:p>
        </p:txBody>
      </p:sp>
      <p:sp>
        <p:nvSpPr>
          <p:cNvPr id="4" name="日期占位符 3"/>
          <p:cNvSpPr>
            <a:spLocks noGrp="1"/>
          </p:cNvSpPr>
          <p:nvPr>
            <p:ph type="dt" idx="11"/>
          </p:nvPr>
        </p:nvSpPr>
        <p:spPr>
          <a:xfrm>
            <a:off x="638175" y="6499225"/>
            <a:ext cx="2997721" cy="366713"/>
          </a:xfrm>
        </p:spPr>
        <p:txBody>
          <a:bodyPr/>
          <a:lstStyle/>
          <a:p>
            <a:pPr>
              <a:defRPr/>
            </a:pPr>
            <a:fld id="{1328E215-EC8B-49C4-A0A2-0629D3F202A9}" type="datetime8">
              <a:rPr lang="zh-CN" altLang="en-US" smtClean="0"/>
              <a:pPr>
                <a:defRPr/>
              </a:pPr>
              <a:t>2014年11月11日5时8分</a:t>
            </a:fld>
            <a:endParaRPr lang="en-US" dirty="0"/>
          </a:p>
        </p:txBody>
      </p:sp>
      <p:cxnSp>
        <p:nvCxnSpPr>
          <p:cNvPr id="5" name="直接连接符 4"/>
          <p:cNvCxnSpPr/>
          <p:nvPr/>
        </p:nvCxnSpPr>
        <p:spPr bwMode="auto">
          <a:xfrm>
            <a:off x="3779912"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41288"/>
            <a:ext cx="6049292" cy="1066801"/>
          </a:xfrm>
        </p:spPr>
        <p:txBody>
          <a:bodyPr/>
          <a:lstStyle/>
          <a:p>
            <a:r>
              <a:rPr lang="en-US" altLang="zh-CN" dirty="0" smtClean="0"/>
              <a:t>AMS</a:t>
            </a:r>
            <a:r>
              <a:rPr lang="zh-CN" altLang="en-US" dirty="0" smtClean="0"/>
              <a:t>原理简介            </a:t>
            </a:r>
            <a:r>
              <a:rPr lang="en-US" altLang="zh-CN" dirty="0" smtClean="0"/>
              <a:t>OOM </a:t>
            </a:r>
            <a:r>
              <a:rPr lang="en-US" altLang="zh-CN" dirty="0" err="1" smtClean="0"/>
              <a:t>adj</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zh-CN" altLang="zh-CN" dirty="0" smtClean="0"/>
              <a:t>当前前台正在运行的应用程序所在的进程</a:t>
            </a:r>
          </a:p>
          <a:p>
            <a:r>
              <a:rPr lang="en-US" altLang="zh-CN" dirty="0" smtClean="0"/>
              <a:t>    static </a:t>
            </a:r>
            <a:r>
              <a:rPr lang="en-US" altLang="zh-CN" dirty="0" err="1" smtClean="0"/>
              <a:t>int</a:t>
            </a:r>
            <a:r>
              <a:rPr lang="en-US" altLang="zh-CN" dirty="0" smtClean="0"/>
              <a:t> </a:t>
            </a:r>
            <a:r>
              <a:rPr lang="en-US" altLang="zh-CN" i="1" dirty="0" smtClean="0"/>
              <a:t>FOREGROUND_APP_ADJ</a:t>
            </a:r>
            <a:r>
              <a:rPr lang="en-US" altLang="zh-CN" dirty="0" smtClean="0"/>
              <a:t> = 0;</a:t>
            </a:r>
          </a:p>
          <a:p>
            <a:endParaRPr lang="en-US" altLang="zh-CN" dirty="0" smtClean="0"/>
          </a:p>
          <a:p>
            <a:pPr>
              <a:buFont typeface="Wingdings" pitchFamily="2" charset="2"/>
              <a:buChar char="Ø"/>
            </a:pPr>
            <a:r>
              <a:rPr lang="zh-CN" altLang="zh-CN" dirty="0" smtClean="0"/>
              <a:t>系统</a:t>
            </a:r>
            <a:r>
              <a:rPr lang="en-US" altLang="zh-CN" dirty="0" smtClean="0"/>
              <a:t>persistent</a:t>
            </a:r>
            <a:r>
              <a:rPr lang="zh-CN" altLang="zh-CN" dirty="0" smtClean="0"/>
              <a:t>进程，例如说</a:t>
            </a:r>
            <a:r>
              <a:rPr lang="en-US" altLang="zh-CN" dirty="0" smtClean="0"/>
              <a:t>phone</a:t>
            </a:r>
            <a:r>
              <a:rPr lang="zh-CN" altLang="en-US" dirty="0" smtClean="0"/>
              <a:t>、</a:t>
            </a:r>
            <a:r>
              <a:rPr lang="en-US" altLang="zh-CN" dirty="0" err="1" smtClean="0"/>
              <a:t>incallui</a:t>
            </a:r>
            <a:r>
              <a:rPr lang="en-US" altLang="zh-CN" dirty="0" smtClean="0"/>
              <a:t> </a:t>
            </a:r>
            <a:r>
              <a:rPr lang="zh-CN" altLang="zh-CN" dirty="0" smtClean="0"/>
              <a:t>等</a:t>
            </a:r>
          </a:p>
          <a:p>
            <a:r>
              <a:rPr lang="en-US" altLang="zh-CN" dirty="0" smtClean="0"/>
              <a:t>    static final </a:t>
            </a:r>
            <a:r>
              <a:rPr lang="en-US" altLang="zh-CN" dirty="0" err="1" smtClean="0"/>
              <a:t>int</a:t>
            </a:r>
            <a:r>
              <a:rPr lang="en-US" altLang="zh-CN" dirty="0" smtClean="0"/>
              <a:t> </a:t>
            </a:r>
            <a:r>
              <a:rPr lang="en-US" altLang="zh-CN" i="1" dirty="0" smtClean="0"/>
              <a:t>PERSISTENT_PROC_ADJ</a:t>
            </a:r>
            <a:r>
              <a:rPr lang="en-US" altLang="zh-CN" dirty="0" smtClean="0"/>
              <a:t> = -12;</a:t>
            </a:r>
          </a:p>
          <a:p>
            <a:r>
              <a:rPr lang="en-US" altLang="zh-CN" dirty="0" smtClean="0"/>
              <a:t> </a:t>
            </a:r>
          </a:p>
          <a:p>
            <a:pPr>
              <a:buFont typeface="Wingdings" pitchFamily="2" charset="2"/>
              <a:buChar char="Ø"/>
            </a:pPr>
            <a:r>
              <a:rPr lang="en-US" altLang="zh-CN" dirty="0" smtClean="0"/>
              <a:t>system</a:t>
            </a:r>
            <a:r>
              <a:rPr lang="zh-CN" altLang="zh-CN" dirty="0" smtClean="0"/>
              <a:t>进程</a:t>
            </a:r>
          </a:p>
          <a:p>
            <a:r>
              <a:rPr lang="en-US" altLang="zh-CN" dirty="0" smtClean="0"/>
              <a:t>   static final </a:t>
            </a:r>
            <a:r>
              <a:rPr lang="en-US" altLang="zh-CN" dirty="0" err="1" smtClean="0"/>
              <a:t>int</a:t>
            </a:r>
            <a:r>
              <a:rPr lang="en-US" altLang="zh-CN" dirty="0" smtClean="0"/>
              <a:t> </a:t>
            </a:r>
            <a:r>
              <a:rPr lang="en-US" altLang="zh-CN" i="1" dirty="0" smtClean="0"/>
              <a:t>SYSTEM_ADJ</a:t>
            </a:r>
            <a:r>
              <a:rPr lang="en-US" altLang="zh-CN" dirty="0" smtClean="0"/>
              <a:t> = -16;</a:t>
            </a:r>
            <a:endParaRPr lang="zh-CN" altLang="en-US" dirty="0" smtClean="0"/>
          </a:p>
          <a:p>
            <a:endParaRPr lang="zh-CN" altLang="zh-CN" dirty="0" smtClean="0"/>
          </a:p>
          <a:p>
            <a:r>
              <a:rPr lang="en-US" altLang="zh-CN" dirty="0" smtClean="0"/>
              <a:t> </a:t>
            </a:r>
            <a:endParaRPr lang="zh-CN" altLang="zh-CN" dirty="0" smtClean="0"/>
          </a:p>
        </p:txBody>
      </p:sp>
      <p:sp>
        <p:nvSpPr>
          <p:cNvPr id="4" name="日期占位符 3"/>
          <p:cNvSpPr>
            <a:spLocks noGrp="1"/>
          </p:cNvSpPr>
          <p:nvPr>
            <p:ph type="dt" idx="11"/>
          </p:nvPr>
        </p:nvSpPr>
        <p:spPr>
          <a:xfrm>
            <a:off x="638175" y="6499225"/>
            <a:ext cx="2781697" cy="366713"/>
          </a:xfrm>
        </p:spPr>
        <p:txBody>
          <a:bodyPr/>
          <a:lstStyle/>
          <a:p>
            <a:pPr>
              <a:defRPr/>
            </a:pPr>
            <a:fld id="{B7C13E9E-C7CB-439D-A8FE-8A944338F5C8}" type="datetime8">
              <a:rPr lang="zh-CN" altLang="en-US" smtClean="0"/>
              <a:pPr>
                <a:defRPr/>
              </a:pPr>
              <a:t>2014年11月11日5时8分</a:t>
            </a:fld>
            <a:endParaRPr lang="en-US" dirty="0"/>
          </a:p>
        </p:txBody>
      </p:sp>
      <p:cxnSp>
        <p:nvCxnSpPr>
          <p:cNvPr id="5" name="直接连接符 4"/>
          <p:cNvCxnSpPr/>
          <p:nvPr/>
        </p:nvCxnSpPr>
        <p:spPr bwMode="auto">
          <a:xfrm>
            <a:off x="3779912"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AMS</a:t>
            </a:r>
            <a:r>
              <a:rPr lang="zh-CN" altLang="en-US" dirty="0" smtClean="0"/>
              <a:t>原理简介</a:t>
            </a:r>
            <a:endParaRPr lang="zh-CN" altLang="en-US" dirty="0"/>
          </a:p>
        </p:txBody>
      </p:sp>
      <p:sp>
        <p:nvSpPr>
          <p:cNvPr id="4" name="内容占位符 3"/>
          <p:cNvSpPr>
            <a:spLocks noGrp="1"/>
          </p:cNvSpPr>
          <p:nvPr>
            <p:ph idx="1"/>
          </p:nvPr>
        </p:nvSpPr>
        <p:spPr/>
        <p:txBody>
          <a:bodyPr/>
          <a:lstStyle/>
          <a:p>
            <a:r>
              <a:rPr lang="en-US" altLang="zh-CN" dirty="0" smtClean="0"/>
              <a:t>Android</a:t>
            </a:r>
            <a:r>
              <a:rPr lang="zh-CN" altLang="en-US" dirty="0" smtClean="0"/>
              <a:t>框架：</a:t>
            </a:r>
            <a:endParaRPr lang="en-US" altLang="zh-CN" dirty="0" smtClean="0"/>
          </a:p>
          <a:p>
            <a:endParaRPr lang="en-US" altLang="zh-CN" dirty="0" smtClean="0"/>
          </a:p>
          <a:p>
            <a:endParaRPr lang="en-US" altLang="zh-CN" dirty="0" smtClean="0"/>
          </a:p>
        </p:txBody>
      </p:sp>
      <p:sp>
        <p:nvSpPr>
          <p:cNvPr id="2" name="日期占位符 1"/>
          <p:cNvSpPr>
            <a:spLocks noGrp="1"/>
          </p:cNvSpPr>
          <p:nvPr>
            <p:ph type="dt" idx="11"/>
          </p:nvPr>
        </p:nvSpPr>
        <p:spPr>
          <a:xfrm>
            <a:off x="638175" y="6499225"/>
            <a:ext cx="2709689" cy="366713"/>
          </a:xfrm>
        </p:spPr>
        <p:txBody>
          <a:bodyPr/>
          <a:lstStyle/>
          <a:p>
            <a:pPr>
              <a:defRPr/>
            </a:pPr>
            <a:fld id="{A871C0E3-16FD-4CA9-9EED-F771BFF4354F}" type="datetime8">
              <a:rPr lang="zh-CN" altLang="en-US" smtClean="0"/>
              <a:pPr>
                <a:defRPr/>
              </a:pPr>
              <a:t>2014年11月11日5时8分</a:t>
            </a:fld>
            <a:endParaRPr lang="en-US" altLang="zh-CN" dirty="0" smtClean="0"/>
          </a:p>
        </p:txBody>
      </p:sp>
      <p:pic>
        <p:nvPicPr>
          <p:cNvPr id="5" name="Picture 2" descr="C:\Users\qian.dai\Desktop\Android_system_architecture_2.jpg"/>
          <p:cNvPicPr>
            <a:picLocks noChangeAspect="1" noChangeArrowheads="1"/>
          </p:cNvPicPr>
          <p:nvPr/>
        </p:nvPicPr>
        <p:blipFill>
          <a:blip r:embed="rId3" cstate="print"/>
          <a:srcRect/>
          <a:stretch>
            <a:fillRect/>
          </a:stretch>
        </p:blipFill>
        <p:spPr bwMode="auto">
          <a:xfrm>
            <a:off x="1638300" y="1700808"/>
            <a:ext cx="6096000" cy="3876873"/>
          </a:xfrm>
          <a:prstGeom prst="rect">
            <a:avLst/>
          </a:prstGeom>
          <a:noFill/>
          <a:ln w="9525">
            <a:noFill/>
            <a:round/>
            <a:headEnd/>
            <a:tailEnd/>
          </a:ln>
        </p:spPr>
      </p:pic>
      <p:cxnSp>
        <p:nvCxnSpPr>
          <p:cNvPr id="10" name="直接连接符 9"/>
          <p:cNvCxnSpPr/>
          <p:nvPr/>
        </p:nvCxnSpPr>
        <p:spPr bwMode="auto">
          <a:xfrm>
            <a:off x="1835696" y="2564904"/>
            <a:ext cx="936104" cy="0"/>
          </a:xfrm>
          <a:prstGeom prst="line">
            <a:avLst/>
          </a:prstGeom>
          <a:solidFill>
            <a:srgbClr val="00B8FF"/>
          </a:solidFill>
          <a:ln w="12700" cap="flat" cmpd="sng" algn="ctr">
            <a:solidFill>
              <a:srgbClr val="FF3300"/>
            </a:solidFill>
            <a:prstDash val="solid"/>
            <a:round/>
            <a:headEnd type="none" w="med" len="med"/>
            <a:tailEnd type="none" w="med" len="med"/>
          </a:ln>
          <a:effectLst/>
        </p:spPr>
      </p:cxnSp>
      <p:cxnSp>
        <p:nvCxnSpPr>
          <p:cNvPr id="13" name="直接连接符 12"/>
          <p:cNvCxnSpPr/>
          <p:nvPr/>
        </p:nvCxnSpPr>
        <p:spPr bwMode="auto">
          <a:xfrm>
            <a:off x="1835696" y="2924944"/>
            <a:ext cx="936104" cy="0"/>
          </a:xfrm>
          <a:prstGeom prst="line">
            <a:avLst/>
          </a:prstGeom>
          <a:solidFill>
            <a:srgbClr val="00B8FF"/>
          </a:solidFill>
          <a:ln w="12700" cap="flat" cmpd="sng" algn="ctr">
            <a:solidFill>
              <a:srgbClr val="FF3300"/>
            </a:solidFill>
            <a:prstDash val="solid"/>
            <a:round/>
            <a:headEnd type="none" w="med" len="med"/>
            <a:tailEnd type="none" w="med" len="med"/>
          </a:ln>
          <a:effectLst/>
        </p:spPr>
      </p:cxnSp>
      <p:cxnSp>
        <p:nvCxnSpPr>
          <p:cNvPr id="15" name="直接连接符 14"/>
          <p:cNvCxnSpPr/>
          <p:nvPr/>
        </p:nvCxnSpPr>
        <p:spPr bwMode="auto">
          <a:xfrm>
            <a:off x="2771800" y="2564904"/>
            <a:ext cx="0" cy="360040"/>
          </a:xfrm>
          <a:prstGeom prst="line">
            <a:avLst/>
          </a:prstGeom>
          <a:solidFill>
            <a:srgbClr val="00B8FF"/>
          </a:solidFill>
          <a:ln w="9525" cap="flat" cmpd="sng" algn="ctr">
            <a:solidFill>
              <a:srgbClr val="FF3300"/>
            </a:solidFill>
            <a:prstDash val="solid"/>
            <a:round/>
            <a:headEnd type="none" w="med" len="med"/>
            <a:tailEnd type="none" w="med" len="med"/>
          </a:ln>
          <a:effectLst/>
        </p:spPr>
      </p:cxnSp>
      <p:cxnSp>
        <p:nvCxnSpPr>
          <p:cNvPr id="16" name="直接连接符 15"/>
          <p:cNvCxnSpPr/>
          <p:nvPr/>
        </p:nvCxnSpPr>
        <p:spPr bwMode="auto">
          <a:xfrm>
            <a:off x="1835696" y="2564904"/>
            <a:ext cx="0" cy="360040"/>
          </a:xfrm>
          <a:prstGeom prst="line">
            <a:avLst/>
          </a:prstGeom>
          <a:solidFill>
            <a:srgbClr val="00B8FF"/>
          </a:solidFill>
          <a:ln w="9525" cap="flat" cmpd="sng" algn="ctr">
            <a:solidFill>
              <a:srgbClr val="FF33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par>
                                <p:cTn id="11" presetID="22" presetClass="entr" presetSubtype="4"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par>
                                <p:cTn id="14" presetID="22" presetClass="entr" presetSubtype="8"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41288"/>
            <a:ext cx="6049292" cy="1066801"/>
          </a:xfrm>
        </p:spPr>
        <p:txBody>
          <a:bodyPr/>
          <a:lstStyle/>
          <a:p>
            <a:r>
              <a:rPr lang="en-US" altLang="zh-CN" dirty="0" smtClean="0"/>
              <a:t>AMS</a:t>
            </a:r>
            <a:r>
              <a:rPr lang="zh-CN" altLang="en-US" dirty="0" smtClean="0"/>
              <a:t>原理简介            </a:t>
            </a:r>
            <a:r>
              <a:rPr lang="en-US" altLang="zh-CN" dirty="0" smtClean="0"/>
              <a:t>OOM </a:t>
            </a:r>
            <a:r>
              <a:rPr lang="en-US" altLang="zh-CN" dirty="0" err="1" smtClean="0"/>
              <a:t>adj</a:t>
            </a:r>
            <a:endParaRPr lang="zh-CN" altLang="en-US" dirty="0"/>
          </a:p>
        </p:txBody>
      </p:sp>
      <p:sp>
        <p:nvSpPr>
          <p:cNvPr id="3" name="内容占位符 2"/>
          <p:cNvSpPr>
            <a:spLocks noGrp="1"/>
          </p:cNvSpPr>
          <p:nvPr>
            <p:ph idx="1"/>
          </p:nvPr>
        </p:nvSpPr>
        <p:spPr/>
        <p:txBody>
          <a:bodyPr/>
          <a:lstStyle/>
          <a:p>
            <a:r>
              <a:rPr lang="en-US" altLang="zh-CN" dirty="0" smtClean="0"/>
              <a:t>         Android</a:t>
            </a:r>
            <a:r>
              <a:rPr lang="zh-CN" altLang="zh-CN" dirty="0" smtClean="0"/>
              <a:t>借鉴了</a:t>
            </a:r>
            <a:r>
              <a:rPr lang="en-US" altLang="zh-CN" dirty="0" smtClean="0"/>
              <a:t>Linux</a:t>
            </a:r>
            <a:r>
              <a:rPr lang="zh-CN" altLang="zh-CN" dirty="0" smtClean="0"/>
              <a:t>进程管理机制，提供了自己的实现</a:t>
            </a:r>
            <a:r>
              <a:rPr lang="en-US" altLang="zh-CN" dirty="0" smtClean="0"/>
              <a:t>Low Memory Killer</a:t>
            </a:r>
            <a:r>
              <a:rPr lang="zh-CN" altLang="zh-CN" dirty="0" smtClean="0"/>
              <a:t>。</a:t>
            </a:r>
            <a:r>
              <a:rPr lang="en-US" altLang="zh-CN" dirty="0" smtClean="0"/>
              <a:t>LMK</a:t>
            </a:r>
            <a:r>
              <a:rPr lang="zh-CN" altLang="zh-CN" dirty="0" smtClean="0"/>
              <a:t>其源码在</a:t>
            </a:r>
            <a:r>
              <a:rPr lang="en-US" altLang="zh-CN" dirty="0" smtClean="0"/>
              <a:t>kernel/drivers/staging/android/</a:t>
            </a:r>
            <a:r>
              <a:rPr lang="en-US" altLang="zh-CN" dirty="0" err="1" smtClean="0"/>
              <a:t>lowmemorykiller.c</a:t>
            </a:r>
            <a:endParaRPr lang="en-US" altLang="zh-CN" dirty="0" smtClean="0"/>
          </a:p>
          <a:p>
            <a:r>
              <a:rPr lang="en-US" altLang="zh-CN" dirty="0" smtClean="0"/>
              <a:t>     </a:t>
            </a:r>
            <a:r>
              <a:rPr lang="zh-CN" altLang="zh-CN" dirty="0" smtClean="0"/>
              <a:t>文件中，其中</a:t>
            </a:r>
            <a:r>
              <a:rPr lang="en-US" altLang="zh-CN" dirty="0" smtClean="0"/>
              <a:t>OOM </a:t>
            </a:r>
            <a:r>
              <a:rPr lang="en-US" altLang="zh-CN" dirty="0" err="1" smtClean="0"/>
              <a:t>adj</a:t>
            </a:r>
            <a:r>
              <a:rPr lang="zh-CN" altLang="zh-CN" dirty="0" smtClean="0"/>
              <a:t>等级由</a:t>
            </a:r>
            <a:r>
              <a:rPr lang="en-US" altLang="zh-CN" dirty="0" smtClean="0"/>
              <a:t>/sys/module/</a:t>
            </a:r>
            <a:r>
              <a:rPr lang="en-US" altLang="zh-CN" dirty="0" err="1" smtClean="0"/>
              <a:t>lowmemorykiller</a:t>
            </a:r>
            <a:r>
              <a:rPr lang="en-US" altLang="zh-CN" dirty="0" smtClean="0"/>
              <a:t>/parameters/</a:t>
            </a:r>
            <a:r>
              <a:rPr lang="en-US" altLang="zh-CN" dirty="0" err="1" smtClean="0"/>
              <a:t>adj</a:t>
            </a:r>
            <a:r>
              <a:rPr lang="zh-CN" altLang="zh-CN" dirty="0" smtClean="0"/>
              <a:t>指定，</a:t>
            </a:r>
            <a:endParaRPr lang="en-US" altLang="zh-CN" dirty="0" smtClean="0"/>
          </a:p>
          <a:p>
            <a:r>
              <a:rPr lang="en-US" altLang="zh-CN" dirty="0" smtClean="0"/>
              <a:t>    </a:t>
            </a:r>
            <a:r>
              <a:rPr lang="zh-CN" altLang="zh-CN" dirty="0" smtClean="0"/>
              <a:t>最小内存阈值由</a:t>
            </a:r>
            <a:r>
              <a:rPr lang="en-US" altLang="zh-CN" dirty="0" smtClean="0"/>
              <a:t>/sys/module/</a:t>
            </a:r>
            <a:r>
              <a:rPr lang="en-US" altLang="zh-CN" dirty="0" err="1" smtClean="0"/>
              <a:t>lowmemorykiller</a:t>
            </a:r>
            <a:r>
              <a:rPr lang="en-US" altLang="zh-CN" dirty="0" smtClean="0"/>
              <a:t>/parameters/</a:t>
            </a:r>
            <a:r>
              <a:rPr lang="en-US" altLang="zh-CN" dirty="0" err="1" smtClean="0"/>
              <a:t>minfree</a:t>
            </a:r>
            <a:r>
              <a:rPr lang="zh-CN" altLang="zh-CN" dirty="0" smtClean="0"/>
              <a:t>指定</a:t>
            </a:r>
            <a:endParaRPr lang="en-US" altLang="zh-CN" dirty="0" smtClean="0"/>
          </a:p>
          <a:p>
            <a:endParaRPr lang="en-US" altLang="zh-CN" dirty="0" smtClean="0"/>
          </a:p>
          <a:p>
            <a:r>
              <a:rPr lang="zh-CN" altLang="en-US" dirty="0" smtClean="0"/>
              <a:t>    上述两个取值可以通过下列两个命令获取</a:t>
            </a:r>
            <a:r>
              <a:rPr lang="en-US" altLang="zh-CN" dirty="0" smtClean="0"/>
              <a:t> </a:t>
            </a:r>
          </a:p>
          <a:p>
            <a:r>
              <a:rPr lang="en-US" altLang="zh-CN" dirty="0" smtClean="0"/>
              <a:t>    cat /sys/module/</a:t>
            </a:r>
            <a:r>
              <a:rPr lang="en-US" altLang="zh-CN" dirty="0" err="1" smtClean="0"/>
              <a:t>lowmemorykiller</a:t>
            </a:r>
            <a:r>
              <a:rPr lang="en-US" altLang="zh-CN" dirty="0" smtClean="0"/>
              <a:t>/parameters/</a:t>
            </a:r>
            <a:r>
              <a:rPr lang="en-US" altLang="zh-CN" dirty="0" err="1" smtClean="0"/>
              <a:t>adj</a:t>
            </a:r>
            <a:endParaRPr lang="zh-CN" altLang="zh-CN" dirty="0" smtClean="0"/>
          </a:p>
          <a:p>
            <a:r>
              <a:rPr lang="en-US" altLang="zh-CN" dirty="0" smtClean="0"/>
              <a:t>    cat /sys/module/</a:t>
            </a:r>
            <a:r>
              <a:rPr lang="en-US" altLang="zh-CN" dirty="0" err="1" smtClean="0"/>
              <a:t>lowmemorykiller</a:t>
            </a:r>
            <a:r>
              <a:rPr lang="en-US" altLang="zh-CN" dirty="0" smtClean="0"/>
              <a:t>/parameters/</a:t>
            </a:r>
            <a:r>
              <a:rPr lang="en-US" altLang="zh-CN" dirty="0" err="1" smtClean="0"/>
              <a:t>minfree</a:t>
            </a:r>
            <a:endParaRPr lang="zh-CN" altLang="zh-CN" dirty="0" smtClean="0"/>
          </a:p>
          <a:p>
            <a:r>
              <a:rPr lang="en-US" altLang="zh-CN" dirty="0" smtClean="0"/>
              <a:t> </a:t>
            </a:r>
            <a:endParaRPr lang="zh-CN" altLang="zh-CN" dirty="0" smtClean="0"/>
          </a:p>
        </p:txBody>
      </p:sp>
      <p:sp>
        <p:nvSpPr>
          <p:cNvPr id="4" name="日期占位符 3"/>
          <p:cNvSpPr>
            <a:spLocks noGrp="1"/>
          </p:cNvSpPr>
          <p:nvPr>
            <p:ph type="dt" idx="11"/>
          </p:nvPr>
        </p:nvSpPr>
        <p:spPr>
          <a:xfrm>
            <a:off x="638175" y="6499225"/>
            <a:ext cx="2781697" cy="366713"/>
          </a:xfrm>
        </p:spPr>
        <p:txBody>
          <a:bodyPr/>
          <a:lstStyle/>
          <a:p>
            <a:pPr>
              <a:defRPr/>
            </a:pPr>
            <a:fld id="{2B6F2B95-49F6-4E29-8CF7-8DE63A263CE2}" type="datetime8">
              <a:rPr lang="zh-CN" altLang="en-US" smtClean="0"/>
              <a:pPr>
                <a:defRPr/>
              </a:pPr>
              <a:t>2014年11月11日5时8分</a:t>
            </a:fld>
            <a:endParaRPr lang="en-US" dirty="0"/>
          </a:p>
        </p:txBody>
      </p:sp>
      <p:cxnSp>
        <p:nvCxnSpPr>
          <p:cNvPr id="5" name="直接连接符 4"/>
          <p:cNvCxnSpPr/>
          <p:nvPr/>
        </p:nvCxnSpPr>
        <p:spPr bwMode="auto">
          <a:xfrm>
            <a:off x="3779912"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41288"/>
            <a:ext cx="6049292" cy="1066801"/>
          </a:xfrm>
        </p:spPr>
        <p:txBody>
          <a:bodyPr/>
          <a:lstStyle/>
          <a:p>
            <a:r>
              <a:rPr lang="en-US" altLang="zh-CN" dirty="0" smtClean="0"/>
              <a:t>AMS</a:t>
            </a:r>
            <a:r>
              <a:rPr lang="zh-CN" altLang="en-US" dirty="0" smtClean="0"/>
              <a:t>原理简介            </a:t>
            </a:r>
            <a:r>
              <a:rPr lang="en-US" altLang="zh-CN" dirty="0" smtClean="0"/>
              <a:t>OOM </a:t>
            </a:r>
            <a:r>
              <a:rPr lang="en-US" altLang="zh-CN" dirty="0" err="1" smtClean="0"/>
              <a:t>adj</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en-US" altLang="zh-CN" dirty="0" smtClean="0"/>
              <a:t>LMK</a:t>
            </a:r>
            <a:r>
              <a:rPr lang="zh-CN" altLang="zh-CN" dirty="0" smtClean="0"/>
              <a:t>机制其选择进程杀死的原则是：</a:t>
            </a:r>
          </a:p>
          <a:p>
            <a:pPr lvl="0">
              <a:buFont typeface="Arial" pitchFamily="34" charset="0"/>
              <a:buChar char="•"/>
            </a:pPr>
            <a:r>
              <a:rPr lang="en-US" altLang="zh-CN" dirty="0" smtClean="0"/>
              <a:t>OOM </a:t>
            </a:r>
            <a:r>
              <a:rPr lang="en-US" altLang="zh-CN" dirty="0" err="1" smtClean="0"/>
              <a:t>adj</a:t>
            </a:r>
            <a:r>
              <a:rPr lang="zh-CN" altLang="zh-CN" dirty="0" smtClean="0"/>
              <a:t>越大的进程越容易被杀死</a:t>
            </a:r>
          </a:p>
          <a:p>
            <a:pPr lvl="0">
              <a:buFont typeface="Arial" pitchFamily="34" charset="0"/>
              <a:buChar char="•"/>
            </a:pPr>
            <a:r>
              <a:rPr lang="zh-CN" altLang="zh-CN" dirty="0" smtClean="0"/>
              <a:t>相同</a:t>
            </a:r>
            <a:r>
              <a:rPr lang="en-US" altLang="zh-CN" dirty="0" err="1" smtClean="0"/>
              <a:t>adj</a:t>
            </a:r>
            <a:r>
              <a:rPr lang="zh-CN" altLang="zh-CN" dirty="0" smtClean="0"/>
              <a:t>的进程，占用内存越大的</a:t>
            </a:r>
            <a:r>
              <a:rPr lang="zh-CN" altLang="zh-CN" dirty="0" smtClean="0"/>
              <a:t>越容易</a:t>
            </a:r>
            <a:r>
              <a:rPr lang="zh-CN" altLang="zh-CN" dirty="0" smtClean="0"/>
              <a:t>被杀死</a:t>
            </a:r>
          </a:p>
          <a:p>
            <a:pPr>
              <a:buFont typeface="Arial" pitchFamily="34" charset="0"/>
              <a:buChar char="•"/>
            </a:pPr>
            <a:r>
              <a:rPr lang="zh-CN" altLang="zh-CN" dirty="0" smtClean="0"/>
              <a:t>未达到最小内存阈值的最大值时，不会选择进程杀死</a:t>
            </a:r>
          </a:p>
          <a:p>
            <a:endParaRPr lang="zh-CN" altLang="zh-CN" dirty="0" smtClean="0"/>
          </a:p>
        </p:txBody>
      </p:sp>
      <p:sp>
        <p:nvSpPr>
          <p:cNvPr id="4" name="日期占位符 3"/>
          <p:cNvSpPr>
            <a:spLocks noGrp="1"/>
          </p:cNvSpPr>
          <p:nvPr>
            <p:ph type="dt" idx="11"/>
          </p:nvPr>
        </p:nvSpPr>
        <p:spPr>
          <a:xfrm>
            <a:off x="638175" y="6499225"/>
            <a:ext cx="2781697" cy="366713"/>
          </a:xfrm>
        </p:spPr>
        <p:txBody>
          <a:bodyPr/>
          <a:lstStyle/>
          <a:p>
            <a:pPr>
              <a:defRPr/>
            </a:pPr>
            <a:fld id="{2F5BCE89-95BF-4952-A1EE-61DA8563656A}" type="datetime8">
              <a:rPr lang="zh-CN" altLang="en-US" smtClean="0"/>
              <a:pPr>
                <a:defRPr/>
              </a:pPr>
              <a:t>2014年11月11日5时8分</a:t>
            </a:fld>
            <a:endParaRPr lang="en-US" dirty="0"/>
          </a:p>
        </p:txBody>
      </p:sp>
      <p:cxnSp>
        <p:nvCxnSpPr>
          <p:cNvPr id="5" name="直接连接符 4"/>
          <p:cNvCxnSpPr/>
          <p:nvPr/>
        </p:nvCxnSpPr>
        <p:spPr bwMode="auto">
          <a:xfrm>
            <a:off x="3779912"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41288"/>
            <a:ext cx="6049292" cy="1066801"/>
          </a:xfrm>
        </p:spPr>
        <p:txBody>
          <a:bodyPr/>
          <a:lstStyle/>
          <a:p>
            <a:r>
              <a:rPr lang="en-US" altLang="zh-CN" dirty="0" smtClean="0"/>
              <a:t>AMS</a:t>
            </a:r>
            <a:r>
              <a:rPr lang="zh-CN" altLang="en-US" dirty="0" smtClean="0"/>
              <a:t>原理简介            </a:t>
            </a:r>
            <a:r>
              <a:rPr lang="en-US" altLang="zh-CN" dirty="0" smtClean="0"/>
              <a:t>LRU weight</a:t>
            </a:r>
            <a:endParaRPr lang="zh-CN" altLang="en-US" dirty="0"/>
          </a:p>
        </p:txBody>
      </p:sp>
      <p:sp>
        <p:nvSpPr>
          <p:cNvPr id="3" name="内容占位符 2"/>
          <p:cNvSpPr>
            <a:spLocks noGrp="1"/>
          </p:cNvSpPr>
          <p:nvPr>
            <p:ph idx="1"/>
          </p:nvPr>
        </p:nvSpPr>
        <p:spPr/>
        <p:txBody>
          <a:bodyPr/>
          <a:lstStyle/>
          <a:p>
            <a:r>
              <a:rPr lang="en-US" altLang="zh-CN" dirty="0" smtClean="0"/>
              <a:t>         LRU(Least Recently Used)</a:t>
            </a:r>
            <a:r>
              <a:rPr lang="zh-CN" altLang="zh-CN" dirty="0" smtClean="0"/>
              <a:t>是最近最少使用的意思，</a:t>
            </a:r>
            <a:r>
              <a:rPr lang="en-US" altLang="zh-CN" dirty="0" smtClean="0"/>
              <a:t>LRU weight</a:t>
            </a:r>
            <a:r>
              <a:rPr lang="zh-CN" altLang="zh-CN" dirty="0" smtClean="0"/>
              <a:t>用于衡量最近最少使用的权重，是</a:t>
            </a:r>
            <a:r>
              <a:rPr lang="en-US" altLang="zh-CN" dirty="0" err="1" smtClean="0"/>
              <a:t>Anroid</a:t>
            </a:r>
            <a:r>
              <a:rPr lang="zh-CN" altLang="zh-CN" dirty="0" smtClean="0"/>
              <a:t>进程管理的核心概念之一。</a:t>
            </a:r>
          </a:p>
          <a:p>
            <a:r>
              <a:rPr lang="en-US" altLang="zh-CN" dirty="0" smtClean="0"/>
              <a:t>         Android</a:t>
            </a:r>
            <a:r>
              <a:rPr lang="zh-CN" altLang="zh-CN" dirty="0" smtClean="0"/>
              <a:t>应用进程启动后都会在</a:t>
            </a:r>
            <a:r>
              <a:rPr lang="en-US" altLang="zh-CN" dirty="0" smtClean="0"/>
              <a:t>AMS</a:t>
            </a:r>
            <a:r>
              <a:rPr lang="zh-CN" altLang="zh-CN" dirty="0" smtClean="0"/>
              <a:t>的成员变量中保存</a:t>
            </a:r>
            <a:r>
              <a:rPr lang="en-US" altLang="zh-CN" dirty="0" err="1" smtClean="0"/>
              <a:t>ProcessRecord</a:t>
            </a:r>
            <a:r>
              <a:rPr lang="zh-CN" altLang="zh-CN" dirty="0" smtClean="0"/>
              <a:t>信息，用于调度应用程序组件。此外，</a:t>
            </a:r>
            <a:r>
              <a:rPr lang="en-US" altLang="zh-CN" dirty="0" err="1" smtClean="0"/>
              <a:t>mLruProcess</a:t>
            </a:r>
            <a:r>
              <a:rPr lang="zh-CN" altLang="zh-CN" dirty="0" smtClean="0"/>
              <a:t>以</a:t>
            </a:r>
            <a:r>
              <a:rPr lang="en-US" altLang="zh-CN" dirty="0" smtClean="0"/>
              <a:t>LRU</a:t>
            </a:r>
            <a:r>
              <a:rPr lang="zh-CN" altLang="zh-CN" dirty="0" smtClean="0"/>
              <a:t>顺序存储了当前运行的应用程序进程信息，其第一个元素便是最近最少使用的进程对应的</a:t>
            </a:r>
            <a:r>
              <a:rPr lang="en-US" altLang="zh-CN" dirty="0" err="1" smtClean="0"/>
              <a:t>ProcessRecord</a:t>
            </a:r>
            <a:r>
              <a:rPr lang="zh-CN" altLang="zh-CN" dirty="0" smtClean="0"/>
              <a:t>，用于管理应用程序进程。</a:t>
            </a:r>
            <a:endParaRPr lang="en-US" altLang="zh-CN" dirty="0" smtClean="0"/>
          </a:p>
          <a:p>
            <a:endParaRPr lang="zh-CN" altLang="zh-CN" dirty="0" smtClean="0"/>
          </a:p>
        </p:txBody>
      </p:sp>
      <p:sp>
        <p:nvSpPr>
          <p:cNvPr id="4" name="日期占位符 3"/>
          <p:cNvSpPr>
            <a:spLocks noGrp="1"/>
          </p:cNvSpPr>
          <p:nvPr>
            <p:ph type="dt" idx="11"/>
          </p:nvPr>
        </p:nvSpPr>
        <p:spPr>
          <a:xfrm>
            <a:off x="638175" y="6499225"/>
            <a:ext cx="2781697" cy="366713"/>
          </a:xfrm>
        </p:spPr>
        <p:txBody>
          <a:bodyPr/>
          <a:lstStyle/>
          <a:p>
            <a:pPr>
              <a:defRPr/>
            </a:pPr>
            <a:fld id="{53157358-978A-4078-B4B0-D4B5C92C0CAD}" type="datetime8">
              <a:rPr lang="zh-CN" altLang="en-US" smtClean="0"/>
              <a:pPr>
                <a:defRPr/>
              </a:pPr>
              <a:t>2014年11月11日5时8分</a:t>
            </a:fld>
            <a:endParaRPr lang="en-US" dirty="0"/>
          </a:p>
        </p:txBody>
      </p:sp>
      <p:cxnSp>
        <p:nvCxnSpPr>
          <p:cNvPr id="5" name="直接连接符 4"/>
          <p:cNvCxnSpPr/>
          <p:nvPr/>
        </p:nvCxnSpPr>
        <p:spPr bwMode="auto">
          <a:xfrm>
            <a:off x="3779912"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41288"/>
            <a:ext cx="6049292" cy="1066801"/>
          </a:xfrm>
        </p:spPr>
        <p:txBody>
          <a:bodyPr/>
          <a:lstStyle/>
          <a:p>
            <a:r>
              <a:rPr lang="en-US" altLang="zh-CN" dirty="0" smtClean="0"/>
              <a:t>AMS</a:t>
            </a:r>
            <a:r>
              <a:rPr lang="zh-CN" altLang="en-US" dirty="0" smtClean="0"/>
              <a:t>原理简介            </a:t>
            </a:r>
            <a:r>
              <a:rPr lang="en-US" altLang="zh-CN" dirty="0" smtClean="0"/>
              <a:t>LRU weight</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zh-CN" altLang="zh-CN" dirty="0" smtClean="0"/>
              <a:t>以下三种情况发生时可以更新</a:t>
            </a:r>
            <a:r>
              <a:rPr lang="en-US" altLang="zh-CN" dirty="0" err="1" smtClean="0"/>
              <a:t>mLruProcess</a:t>
            </a:r>
            <a:r>
              <a:rPr lang="zh-CN" altLang="zh-CN" dirty="0" smtClean="0"/>
              <a:t>：</a:t>
            </a:r>
          </a:p>
          <a:p>
            <a:pPr lvl="0">
              <a:buFont typeface="Arial" pitchFamily="34" charset="0"/>
              <a:buChar char="•"/>
            </a:pPr>
            <a:r>
              <a:rPr lang="zh-CN" altLang="zh-CN" dirty="0" smtClean="0"/>
              <a:t>应用程序异常退出：调用</a:t>
            </a:r>
            <a:r>
              <a:rPr lang="en-US" altLang="zh-CN" dirty="0" err="1" smtClean="0"/>
              <a:t>handleAppDiedLocked</a:t>
            </a:r>
            <a:r>
              <a:rPr lang="zh-CN" altLang="zh-CN" dirty="0" smtClean="0"/>
              <a:t>更新</a:t>
            </a:r>
            <a:r>
              <a:rPr lang="en-US" altLang="zh-CN" dirty="0" err="1" smtClean="0"/>
              <a:t>mLruProcesses</a:t>
            </a:r>
            <a:endParaRPr lang="zh-CN" altLang="zh-CN" dirty="0" smtClean="0"/>
          </a:p>
          <a:p>
            <a:pPr lvl="0">
              <a:buFont typeface="Arial" pitchFamily="34" charset="0"/>
              <a:buChar char="•"/>
            </a:pPr>
            <a:r>
              <a:rPr lang="zh-CN" altLang="zh-CN" dirty="0" smtClean="0"/>
              <a:t>显式“杀死”指定进程：调用</a:t>
            </a:r>
            <a:r>
              <a:rPr lang="en-US" altLang="zh-CN" dirty="0" err="1" smtClean="0"/>
              <a:t>ActivityManagerService</a:t>
            </a:r>
            <a:r>
              <a:rPr lang="zh-CN" altLang="zh-CN" dirty="0" smtClean="0"/>
              <a:t>显式“杀死”进程时更新</a:t>
            </a:r>
          </a:p>
          <a:p>
            <a:pPr>
              <a:buFont typeface="Arial" pitchFamily="34" charset="0"/>
              <a:buChar char="•"/>
            </a:pPr>
            <a:r>
              <a:rPr lang="zh-CN" altLang="zh-CN" dirty="0" smtClean="0"/>
              <a:t>启动和调度应用程序四大组件：调用</a:t>
            </a:r>
            <a:r>
              <a:rPr lang="en-US" altLang="zh-CN" dirty="0" err="1" smtClean="0"/>
              <a:t>updateLruProcessLocked</a:t>
            </a:r>
            <a:r>
              <a:rPr lang="zh-CN" altLang="zh-CN" dirty="0" smtClean="0"/>
              <a:t>更新</a:t>
            </a:r>
          </a:p>
        </p:txBody>
      </p:sp>
      <p:sp>
        <p:nvSpPr>
          <p:cNvPr id="4" name="日期占位符 3"/>
          <p:cNvSpPr>
            <a:spLocks noGrp="1"/>
          </p:cNvSpPr>
          <p:nvPr>
            <p:ph type="dt" idx="11"/>
          </p:nvPr>
        </p:nvSpPr>
        <p:spPr>
          <a:xfrm>
            <a:off x="638175" y="6499225"/>
            <a:ext cx="2781697" cy="366713"/>
          </a:xfrm>
        </p:spPr>
        <p:txBody>
          <a:bodyPr/>
          <a:lstStyle/>
          <a:p>
            <a:pPr>
              <a:defRPr/>
            </a:pPr>
            <a:fld id="{2E36CB11-CAF0-40CB-BB80-6999293E7A54}" type="datetime8">
              <a:rPr lang="zh-CN" altLang="en-US" smtClean="0"/>
              <a:pPr>
                <a:defRPr/>
              </a:pPr>
              <a:t>2014年11月11日5时8分</a:t>
            </a:fld>
            <a:endParaRPr lang="en-US" dirty="0"/>
          </a:p>
        </p:txBody>
      </p:sp>
      <p:cxnSp>
        <p:nvCxnSpPr>
          <p:cNvPr id="5" name="直接连接符 4"/>
          <p:cNvCxnSpPr/>
          <p:nvPr/>
        </p:nvCxnSpPr>
        <p:spPr bwMode="auto">
          <a:xfrm>
            <a:off x="3779912"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141288"/>
            <a:ext cx="6049292" cy="1066801"/>
          </a:xfrm>
        </p:spPr>
        <p:txBody>
          <a:bodyPr/>
          <a:lstStyle/>
          <a:p>
            <a:r>
              <a:rPr lang="en-US" altLang="zh-CN" dirty="0" smtClean="0"/>
              <a:t>AMS</a:t>
            </a:r>
            <a:r>
              <a:rPr lang="zh-CN" altLang="en-US" dirty="0" smtClean="0"/>
              <a:t>原理简介            </a:t>
            </a:r>
            <a:r>
              <a:rPr lang="en-US" altLang="zh-CN" dirty="0" smtClean="0"/>
              <a:t>API</a:t>
            </a:r>
            <a:endParaRPr lang="zh-CN" altLang="en-US" dirty="0"/>
          </a:p>
        </p:txBody>
      </p:sp>
      <p:sp>
        <p:nvSpPr>
          <p:cNvPr id="3" name="内容占位符 2"/>
          <p:cNvSpPr>
            <a:spLocks noGrp="1"/>
          </p:cNvSpPr>
          <p:nvPr>
            <p:ph idx="1"/>
          </p:nvPr>
        </p:nvSpPr>
        <p:spPr>
          <a:xfrm>
            <a:off x="107504" y="908720"/>
            <a:ext cx="8424936" cy="4678362"/>
          </a:xfrm>
        </p:spPr>
        <p:txBody>
          <a:bodyPr/>
          <a:lstStyle/>
          <a:p>
            <a:pPr indent="342900"/>
            <a:r>
              <a:rPr lang="zh-CN" altLang="en-US" dirty="0" smtClean="0"/>
              <a:t>应用可以通过以下</a:t>
            </a:r>
            <a:r>
              <a:rPr lang="en-US" altLang="zh-CN" dirty="0" err="1" smtClean="0"/>
              <a:t>api</a:t>
            </a:r>
            <a:r>
              <a:rPr lang="zh-CN" altLang="en-US" dirty="0" smtClean="0"/>
              <a:t>获取进程信息：</a:t>
            </a:r>
            <a:endParaRPr lang="en-US" altLang="zh-CN" dirty="0" smtClean="0"/>
          </a:p>
          <a:p>
            <a:pPr lvl="1" indent="342900">
              <a:buFont typeface="Arial" pitchFamily="34" charset="0"/>
              <a:buChar char="•"/>
            </a:pPr>
            <a:r>
              <a:rPr lang="en-US" altLang="zh-CN" b="1" dirty="0" err="1" smtClean="0"/>
              <a:t>getRunningTasks</a:t>
            </a:r>
            <a:r>
              <a:rPr lang="en-US" altLang="zh-CN" b="1" dirty="0" smtClean="0"/>
              <a:t> </a:t>
            </a:r>
            <a:r>
              <a:rPr lang="zh-CN" altLang="zh-CN" b="1" dirty="0" smtClean="0"/>
              <a:t>获取系统正在运行的任务</a:t>
            </a:r>
          </a:p>
          <a:p>
            <a:pPr lvl="1" indent="342900">
              <a:buFont typeface="Arial" pitchFamily="34" charset="0"/>
              <a:buChar char="•"/>
            </a:pPr>
            <a:r>
              <a:rPr lang="en-US" altLang="zh-CN" b="1" dirty="0" err="1" smtClean="0"/>
              <a:t>getRunningAppProcesses</a:t>
            </a:r>
            <a:r>
              <a:rPr lang="en-US" altLang="zh-CN" b="1" dirty="0" smtClean="0"/>
              <a:t> </a:t>
            </a:r>
            <a:r>
              <a:rPr lang="zh-CN" altLang="zh-CN" b="1" dirty="0" smtClean="0"/>
              <a:t>获取系统里正在运行的进程</a:t>
            </a:r>
          </a:p>
          <a:p>
            <a:pPr lvl="1" indent="342900">
              <a:buFont typeface="Arial" pitchFamily="34" charset="0"/>
              <a:buChar char="•"/>
            </a:pPr>
            <a:r>
              <a:rPr lang="en-US" altLang="zh-CN" b="1" dirty="0" err="1" smtClean="0"/>
              <a:t>killBackgroundProcesses</a:t>
            </a:r>
            <a:r>
              <a:rPr lang="en-US" altLang="zh-CN" b="1" dirty="0" smtClean="0"/>
              <a:t> (String </a:t>
            </a:r>
            <a:r>
              <a:rPr lang="en-US" altLang="zh-CN" b="1" dirty="0" err="1" smtClean="0"/>
              <a:t>packageName</a:t>
            </a:r>
            <a:r>
              <a:rPr lang="en-US" altLang="zh-CN" b="1" dirty="0" smtClean="0"/>
              <a:t>)</a:t>
            </a:r>
            <a:r>
              <a:rPr lang="zh-CN" altLang="zh-CN" b="1" dirty="0" smtClean="0"/>
              <a:t>立即杀</a:t>
            </a:r>
            <a:r>
              <a:rPr lang="en-US" altLang="zh-CN" b="1" dirty="0" smtClean="0"/>
              <a:t> </a:t>
            </a:r>
            <a:r>
              <a:rPr lang="zh-CN" altLang="zh-CN" b="1" dirty="0" smtClean="0"/>
              <a:t>掉给定包名的进程，释放进程占用的资源</a:t>
            </a:r>
            <a:r>
              <a:rPr lang="en-US" altLang="zh-CN" b="1" dirty="0" smtClean="0"/>
              <a:t>(</a:t>
            </a:r>
            <a:r>
              <a:rPr lang="zh-CN" altLang="zh-CN" b="1" dirty="0" smtClean="0"/>
              <a:t>内存等</a:t>
            </a:r>
            <a:r>
              <a:rPr lang="en-US" altLang="zh-CN" b="1" dirty="0" smtClean="0"/>
              <a:t>)</a:t>
            </a:r>
          </a:p>
          <a:p>
            <a:pPr lvl="1" indent="342900">
              <a:buFont typeface="Arial" pitchFamily="34" charset="0"/>
              <a:buChar char="•"/>
            </a:pPr>
            <a:r>
              <a:rPr lang="en-US" altLang="zh-CN" b="1" dirty="0" err="1" smtClean="0"/>
              <a:t>getMemoryInfo</a:t>
            </a:r>
            <a:r>
              <a:rPr lang="en-US" altLang="zh-CN" b="1" dirty="0" smtClean="0"/>
              <a:t> (</a:t>
            </a:r>
            <a:r>
              <a:rPr lang="en-US" altLang="zh-CN" b="1" dirty="0" err="1" smtClean="0"/>
              <a:t>MemoryInfo</a:t>
            </a:r>
            <a:r>
              <a:rPr lang="en-US" altLang="zh-CN" b="1" dirty="0" smtClean="0"/>
              <a:t> </a:t>
            </a:r>
            <a:r>
              <a:rPr lang="en-US" altLang="zh-CN" b="1" dirty="0" err="1" smtClean="0"/>
              <a:t>outInfo</a:t>
            </a:r>
            <a:r>
              <a:rPr lang="en-US" altLang="zh-CN" b="1" dirty="0" smtClean="0"/>
              <a:t>) </a:t>
            </a:r>
            <a:r>
              <a:rPr lang="zh-CN" altLang="zh-CN" b="1" dirty="0" smtClean="0"/>
              <a:t>获取系统可用内存信息，数据封装在</a:t>
            </a:r>
            <a:r>
              <a:rPr lang="en-US" altLang="zh-CN" b="1" dirty="0" err="1" smtClean="0"/>
              <a:t>outInfo</a:t>
            </a:r>
            <a:r>
              <a:rPr lang="zh-CN" altLang="zh-CN" b="1" dirty="0" smtClean="0"/>
              <a:t>对象上</a:t>
            </a:r>
          </a:p>
          <a:p>
            <a:pPr lvl="1" indent="342900">
              <a:buFont typeface="Arial" pitchFamily="34" charset="0"/>
              <a:buChar char="•"/>
            </a:pPr>
            <a:r>
              <a:rPr lang="en-US" altLang="zh-CN" b="1" dirty="0" err="1" smtClean="0"/>
              <a:t>getProcessMemoryInfo</a:t>
            </a:r>
            <a:r>
              <a:rPr lang="en-US" altLang="zh-CN" b="1" dirty="0" smtClean="0"/>
              <a:t>(</a:t>
            </a:r>
            <a:r>
              <a:rPr lang="en-US" altLang="zh-CN" b="1" dirty="0" err="1" smtClean="0"/>
              <a:t>int</a:t>
            </a:r>
            <a:r>
              <a:rPr lang="en-US" altLang="zh-CN" b="1" dirty="0" smtClean="0"/>
              <a:t>[] </a:t>
            </a:r>
            <a:r>
              <a:rPr lang="en-US" altLang="zh-CN" b="1" dirty="0" err="1" smtClean="0"/>
              <a:t>pids</a:t>
            </a:r>
            <a:r>
              <a:rPr lang="en-US" altLang="zh-CN" b="1" dirty="0" smtClean="0"/>
              <a:t>) </a:t>
            </a:r>
            <a:r>
              <a:rPr lang="zh-CN" altLang="zh-CN" b="1" dirty="0" smtClean="0"/>
              <a:t>获取每个进程</a:t>
            </a:r>
            <a:r>
              <a:rPr lang="en-US" altLang="zh-CN" b="1" dirty="0" smtClean="0"/>
              <a:t>ID(</a:t>
            </a:r>
            <a:r>
              <a:rPr lang="zh-CN" altLang="zh-CN" b="1" dirty="0" smtClean="0"/>
              <a:t>集合</a:t>
            </a:r>
            <a:r>
              <a:rPr lang="en-US" altLang="zh-CN" b="1" dirty="0" smtClean="0"/>
              <a:t>)</a:t>
            </a:r>
            <a:r>
              <a:rPr lang="zh-CN" altLang="zh-CN" b="1" dirty="0" smtClean="0"/>
              <a:t>占用的内存大小</a:t>
            </a:r>
            <a:r>
              <a:rPr lang="en-US" altLang="zh-CN" b="1" dirty="0" smtClean="0"/>
              <a:t>(</a:t>
            </a:r>
            <a:r>
              <a:rPr lang="zh-CN" altLang="zh-CN" b="1" dirty="0" smtClean="0"/>
              <a:t>集合</a:t>
            </a:r>
            <a:r>
              <a:rPr lang="en-US" altLang="zh-CN" b="1" dirty="0" smtClean="0"/>
              <a:t>), </a:t>
            </a:r>
            <a:r>
              <a:rPr lang="en-US" altLang="zh-CN" b="1" dirty="0" err="1" smtClean="0"/>
              <a:t>pid</a:t>
            </a:r>
            <a:r>
              <a:rPr lang="zh-CN" altLang="zh-CN" b="1" dirty="0" smtClean="0"/>
              <a:t>和</a:t>
            </a:r>
            <a:r>
              <a:rPr lang="en-US" altLang="zh-CN" b="1" dirty="0" err="1" smtClean="0"/>
              <a:t>MemoryInfo</a:t>
            </a:r>
            <a:r>
              <a:rPr lang="zh-CN" altLang="zh-CN" b="1" dirty="0" smtClean="0"/>
              <a:t>是一一对应的</a:t>
            </a:r>
          </a:p>
          <a:p>
            <a:pPr lvl="1" indent="342900">
              <a:buFont typeface="Arial" pitchFamily="34" charset="0"/>
              <a:buChar char="•"/>
            </a:pPr>
            <a:r>
              <a:rPr lang="en-US" altLang="zh-CN" b="1" dirty="0" err="1" smtClean="0"/>
              <a:t>getRunningServices</a:t>
            </a:r>
            <a:r>
              <a:rPr lang="zh-CN" altLang="zh-CN" b="1" dirty="0" smtClean="0"/>
              <a:t>获取系统正在运行的服务的信息</a:t>
            </a:r>
            <a:endParaRPr lang="en-US" altLang="zh-CN" b="1" dirty="0" smtClean="0"/>
          </a:p>
          <a:p>
            <a:endParaRPr lang="zh-CN" altLang="zh-CN" dirty="0" smtClean="0"/>
          </a:p>
          <a:p>
            <a:endParaRPr lang="en-US" altLang="zh-CN" dirty="0" smtClean="0"/>
          </a:p>
          <a:p>
            <a:endParaRPr lang="zh-CN" altLang="en-US" dirty="0"/>
          </a:p>
        </p:txBody>
      </p:sp>
      <p:sp>
        <p:nvSpPr>
          <p:cNvPr id="4" name="日期占位符 3"/>
          <p:cNvSpPr>
            <a:spLocks noGrp="1"/>
          </p:cNvSpPr>
          <p:nvPr>
            <p:ph type="dt" idx="11"/>
          </p:nvPr>
        </p:nvSpPr>
        <p:spPr>
          <a:xfrm>
            <a:off x="638175" y="6499225"/>
            <a:ext cx="2853705" cy="366713"/>
          </a:xfrm>
        </p:spPr>
        <p:txBody>
          <a:bodyPr/>
          <a:lstStyle/>
          <a:p>
            <a:pPr>
              <a:defRPr/>
            </a:pPr>
            <a:fld id="{1670064C-1F2F-46AC-8BBE-6FCD138EB576}" type="datetime8">
              <a:rPr lang="zh-CN" altLang="en-US" smtClean="0"/>
              <a:pPr>
                <a:defRPr/>
              </a:pPr>
              <a:t>2014年11月11日5时8分</a:t>
            </a:fld>
            <a:endParaRPr lang="en-US" dirty="0"/>
          </a:p>
        </p:txBody>
      </p:sp>
      <p:cxnSp>
        <p:nvCxnSpPr>
          <p:cNvPr id="5" name="直接连接符 4"/>
          <p:cNvCxnSpPr/>
          <p:nvPr/>
        </p:nvCxnSpPr>
        <p:spPr bwMode="auto">
          <a:xfrm>
            <a:off x="3779912" y="432000"/>
            <a:ext cx="936000" cy="0"/>
          </a:xfrm>
          <a:prstGeom prst="line">
            <a:avLst/>
          </a:prstGeom>
          <a:solidFill>
            <a:srgbClr val="00B8FF"/>
          </a:solidFill>
          <a:ln w="5080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6902450" y="6524625"/>
            <a:ext cx="2133600" cy="287338"/>
          </a:xfrm>
          <a:prstGeom prst="rect">
            <a:avLst/>
          </a:prstGeom>
          <a:noFill/>
          <a:ln w="9525">
            <a:noFill/>
            <a:round/>
            <a:headEnd/>
            <a:tailEnd/>
          </a:ln>
        </p:spPr>
        <p:txBody>
          <a:bodyPr lIns="90000" tIns="46800" rIns="90000" bIns="46800"/>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1000" dirty="0">
                <a:solidFill>
                  <a:srgbClr val="808080"/>
                </a:solidFill>
                <a:ea typeface="BatangChe" pitchFamily="49" charset="-127"/>
              </a:rPr>
              <a:t>  . </a:t>
            </a:r>
            <a:fld id="{2499AF06-3B10-42D8-A5B1-5BE1441A6980}" type="slidenum">
              <a:rPr lang="en-US" altLang="zh-CN" sz="1000">
                <a:solidFill>
                  <a:srgbClr val="808080"/>
                </a:solidFill>
                <a:ea typeface="BatangChe" pitchFamily="49" charset="-127"/>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altLang="zh-CN" sz="1000" dirty="0">
              <a:solidFill>
                <a:srgbClr val="808080"/>
              </a:solidFill>
              <a:ea typeface="BatangChe" pitchFamily="49" charset="-127"/>
            </a:endParaRPr>
          </a:p>
        </p:txBody>
      </p:sp>
      <p:sp>
        <p:nvSpPr>
          <p:cNvPr id="4100" name="Text Box 3"/>
          <p:cNvSpPr txBox="1">
            <a:spLocks noChangeArrowheads="1"/>
          </p:cNvSpPr>
          <p:nvPr/>
        </p:nvSpPr>
        <p:spPr bwMode="auto">
          <a:xfrm>
            <a:off x="1042988" y="69850"/>
            <a:ext cx="5184775" cy="649288"/>
          </a:xfrm>
          <a:prstGeom prst="rect">
            <a:avLst/>
          </a:prstGeom>
          <a:noFill/>
          <a:ln w="9525">
            <a:noFill/>
            <a:round/>
            <a:headEnd/>
            <a:tailEnd/>
          </a:ln>
        </p:spPr>
        <p:txBody>
          <a:bodyPr anchor="ctr"/>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b="1" dirty="0" smtClean="0">
                <a:solidFill>
                  <a:srgbClr val="FFFFFF"/>
                </a:solidFill>
              </a:rPr>
              <a:t>    主要内容</a:t>
            </a:r>
            <a:endParaRPr lang="zh-CN" sz="3200" b="1" dirty="0">
              <a:solidFill>
                <a:srgbClr val="FFFFFF"/>
              </a:solidFill>
            </a:endParaRPr>
          </a:p>
        </p:txBody>
      </p:sp>
      <p:sp>
        <p:nvSpPr>
          <p:cNvPr id="4101" name="Text Box 4"/>
          <p:cNvSpPr txBox="1">
            <a:spLocks noChangeArrowheads="1"/>
          </p:cNvSpPr>
          <p:nvPr/>
        </p:nvSpPr>
        <p:spPr bwMode="auto">
          <a:xfrm>
            <a:off x="571472" y="857232"/>
            <a:ext cx="8153400" cy="5214974"/>
          </a:xfrm>
          <a:prstGeom prst="rect">
            <a:avLst/>
          </a:prstGeom>
          <a:noFill/>
          <a:ln w="9525">
            <a:noFill/>
            <a:round/>
            <a:headEnd/>
            <a:tailEnd/>
          </a:ln>
        </p:spPr>
        <p:txBody>
          <a:bodyPr/>
          <a:lstStyle/>
          <a:p>
            <a:pPr algn="l"/>
            <a:endParaRPr lang="en-US" altLang="zh-CN" sz="2400" b="1" dirty="0" smtClean="0">
              <a:solidFill>
                <a:schemeClr val="accent2">
                  <a:lumMod val="75000"/>
                </a:schemeClr>
              </a:solidFill>
              <a:latin typeface="+mn-ea"/>
              <a:ea typeface="+mn-ea"/>
            </a:endParaRPr>
          </a:p>
          <a:p>
            <a:pPr algn="l"/>
            <a:endParaRPr lang="en-US" altLang="zh-CN" sz="2400" b="1" dirty="0" smtClean="0">
              <a:solidFill>
                <a:schemeClr val="accent2">
                  <a:lumMod val="75000"/>
                </a:schemeClr>
              </a:solidFill>
              <a:latin typeface="+mn-ea"/>
              <a:ea typeface="+mn-ea"/>
            </a:endParaRPr>
          </a:p>
          <a:p>
            <a:pPr marL="339725" indent="-339725" algn="l">
              <a:lnSpc>
                <a:spcPct val="150000"/>
              </a:lnSpc>
              <a:spcBef>
                <a:spcPts val="700"/>
              </a:spcBef>
              <a:buClr>
                <a:srgbClr val="333399"/>
              </a:buClr>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altLang="zh-CN" sz="2400" b="1" dirty="0" err="1" smtClean="0">
                <a:solidFill>
                  <a:srgbClr val="333399"/>
                </a:solidFill>
              </a:rPr>
              <a:t>ActivityManagerService</a:t>
            </a:r>
            <a:r>
              <a:rPr lang="zh-CN" altLang="en-US" sz="2400" b="1" dirty="0" smtClean="0">
                <a:solidFill>
                  <a:srgbClr val="333399"/>
                </a:solidFill>
              </a:rPr>
              <a:t>原理简介</a:t>
            </a:r>
            <a:endParaRPr lang="zh-CN" altLang="zh-CN" sz="2400" b="1" dirty="0" smtClean="0">
              <a:solidFill>
                <a:srgbClr val="333399"/>
              </a:solidFill>
            </a:endParaRPr>
          </a:p>
          <a:p>
            <a:pPr marL="339725" indent="-339725" algn="l">
              <a:lnSpc>
                <a:spcPct val="150000"/>
              </a:lnSpc>
              <a:spcBef>
                <a:spcPts val="700"/>
              </a:spcBef>
              <a:buClr>
                <a:srgbClr val="333399"/>
              </a:buClr>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zh-CN" altLang="en-US" sz="2400" b="1" dirty="0" smtClean="0">
                <a:solidFill>
                  <a:srgbClr val="FF0000"/>
                </a:solidFill>
              </a:rPr>
              <a:t>常见问题分析</a:t>
            </a:r>
            <a:endParaRPr lang="en-US" altLang="zh-CN" sz="2400" b="1" dirty="0" smtClean="0">
              <a:solidFill>
                <a:srgbClr val="FF0000"/>
              </a:solidFill>
            </a:endParaRPr>
          </a:p>
          <a:p>
            <a:pPr marL="339725" indent="-339725" algn="l">
              <a:lnSpc>
                <a:spcPct val="150000"/>
              </a:lnSpc>
              <a:spcBef>
                <a:spcPts val="700"/>
              </a:spcBef>
              <a:buClr>
                <a:srgbClr val="333399"/>
              </a:buClr>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zh-CN" altLang="en-US" sz="2400" b="1" dirty="0" smtClean="0">
                <a:solidFill>
                  <a:srgbClr val="333399"/>
                </a:solidFill>
              </a:rPr>
              <a:t>典型案例解析</a:t>
            </a:r>
            <a:endParaRPr lang="en-US" altLang="zh-CN" sz="2400" b="1" dirty="0" smtClean="0">
              <a:solidFill>
                <a:srgbClr val="333399"/>
              </a:solidFill>
            </a:endParaRPr>
          </a:p>
          <a:p>
            <a:pPr marL="339725" indent="-339725" algn="l">
              <a:spcBef>
                <a:spcPts val="600"/>
              </a:spcBef>
              <a:buClr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zh-CN" altLang="en-US" sz="2000" b="1" dirty="0" smtClean="0">
                <a:solidFill>
                  <a:schemeClr val="accent2">
                    <a:lumMod val="75000"/>
                  </a:schemeClr>
                </a:solidFill>
                <a:latin typeface="+mn-ea"/>
                <a:ea typeface="+mn-ea"/>
              </a:rPr>
              <a:t> </a:t>
            </a:r>
            <a:endParaRPr lang="en-US" altLang="zh-CN" sz="2000" b="1" dirty="0" smtClean="0">
              <a:solidFill>
                <a:schemeClr val="accent2">
                  <a:lumMod val="75000"/>
                </a:schemeClr>
              </a:solidFill>
              <a:latin typeface="+mn-ea"/>
              <a:ea typeface="+mn-ea"/>
            </a:endParaRPr>
          </a:p>
        </p:txBody>
      </p:sp>
      <p:sp>
        <p:nvSpPr>
          <p:cNvPr id="5" name="日期占位符 4"/>
          <p:cNvSpPr>
            <a:spLocks noGrp="1"/>
          </p:cNvSpPr>
          <p:nvPr>
            <p:ph type="dt" idx="11"/>
          </p:nvPr>
        </p:nvSpPr>
        <p:spPr>
          <a:xfrm>
            <a:off x="638175" y="6499225"/>
            <a:ext cx="2781697" cy="366713"/>
          </a:xfrm>
        </p:spPr>
        <p:txBody>
          <a:bodyPr/>
          <a:lstStyle/>
          <a:p>
            <a:pPr>
              <a:defRPr/>
            </a:pPr>
            <a:fld id="{3AB022EE-AC19-4986-9224-FC5F106107A6}" type="datetime8">
              <a:rPr lang="zh-CN" altLang="en-US" smtClean="0"/>
              <a:pPr>
                <a:defRPr/>
              </a:pPr>
              <a:t>2014年11月11日5时8分</a:t>
            </a:fld>
            <a:endParaRPr 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smtClean="0"/>
              <a:t>常见问题分析</a:t>
            </a:r>
            <a:endParaRPr lang="zh-CN" altLang="en-US" dirty="0"/>
          </a:p>
        </p:txBody>
      </p:sp>
      <p:sp>
        <p:nvSpPr>
          <p:cNvPr id="10" name="内容占位符 9"/>
          <p:cNvSpPr>
            <a:spLocks noGrp="1"/>
          </p:cNvSpPr>
          <p:nvPr>
            <p:ph idx="1"/>
          </p:nvPr>
        </p:nvSpPr>
        <p:spPr/>
        <p:txBody>
          <a:bodyPr/>
          <a:lstStyle/>
          <a:p>
            <a:r>
              <a:rPr lang="en-US" altLang="zh-CN" dirty="0" smtClean="0"/>
              <a:t>AMS</a:t>
            </a:r>
            <a:r>
              <a:rPr lang="zh-CN" altLang="en-US" dirty="0" smtClean="0"/>
              <a:t>中常见问题有以下几种：</a:t>
            </a:r>
            <a:endParaRPr lang="en-US" altLang="zh-CN" dirty="0" smtClean="0"/>
          </a:p>
          <a:p>
            <a:r>
              <a:rPr lang="en-US" altLang="zh-CN" dirty="0" smtClean="0"/>
              <a:t>   1. </a:t>
            </a:r>
            <a:r>
              <a:rPr lang="zh-CN" altLang="en-US" dirty="0" smtClean="0"/>
              <a:t>低内存问题</a:t>
            </a:r>
            <a:endParaRPr lang="en-US" altLang="zh-CN" dirty="0" smtClean="0"/>
          </a:p>
          <a:p>
            <a:r>
              <a:rPr lang="en-US" altLang="zh-CN" dirty="0" smtClean="0"/>
              <a:t>   2. </a:t>
            </a:r>
            <a:r>
              <a:rPr lang="zh-CN" altLang="en-US" dirty="0" smtClean="0"/>
              <a:t>性能问题</a:t>
            </a:r>
            <a:endParaRPr lang="en-US" altLang="zh-CN" dirty="0" smtClean="0"/>
          </a:p>
          <a:p>
            <a:r>
              <a:rPr lang="en-US" altLang="zh-CN" dirty="0" smtClean="0"/>
              <a:t>   3. Activity</a:t>
            </a:r>
            <a:r>
              <a:rPr lang="zh-CN" altLang="en-US" dirty="0" smtClean="0"/>
              <a:t>跳转问题</a:t>
            </a:r>
            <a:endParaRPr lang="en-US" altLang="zh-CN" dirty="0" smtClean="0"/>
          </a:p>
          <a:p>
            <a:r>
              <a:rPr lang="en-US" altLang="zh-CN" dirty="0" smtClean="0"/>
              <a:t>   4. </a:t>
            </a:r>
            <a:r>
              <a:rPr lang="zh-CN" altLang="en-US" dirty="0" smtClean="0"/>
              <a:t>广播接收慢问题</a:t>
            </a:r>
            <a:endParaRPr lang="en-US" altLang="zh-CN" dirty="0" smtClean="0"/>
          </a:p>
        </p:txBody>
      </p:sp>
      <p:sp>
        <p:nvSpPr>
          <p:cNvPr id="2" name="日期占位符 1"/>
          <p:cNvSpPr>
            <a:spLocks noGrp="1"/>
          </p:cNvSpPr>
          <p:nvPr>
            <p:ph type="dt" idx="11"/>
          </p:nvPr>
        </p:nvSpPr>
        <p:spPr>
          <a:xfrm>
            <a:off x="638175" y="6499225"/>
            <a:ext cx="2997721" cy="366713"/>
          </a:xfrm>
        </p:spPr>
        <p:txBody>
          <a:bodyPr/>
          <a:lstStyle/>
          <a:p>
            <a:fld id="{8FFFEDB3-CA64-41FE-AF72-EEA4D0810F30}" type="datetime8">
              <a:rPr lang="zh-CN" altLang="en-US" smtClean="0"/>
              <a:pPr/>
              <a:t>2014年11月11日5时8分</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常见问题分析</a:t>
            </a:r>
            <a:endParaRPr lang="zh-CN" altLang="en-US" dirty="0"/>
          </a:p>
        </p:txBody>
      </p:sp>
      <p:sp>
        <p:nvSpPr>
          <p:cNvPr id="4" name="内容占位符 3"/>
          <p:cNvSpPr>
            <a:spLocks noGrp="1"/>
          </p:cNvSpPr>
          <p:nvPr>
            <p:ph idx="1"/>
          </p:nvPr>
        </p:nvSpPr>
        <p:spPr/>
        <p:txBody>
          <a:bodyPr/>
          <a:lstStyle/>
          <a:p>
            <a:r>
              <a:rPr lang="zh-CN" altLang="en-US" dirty="0" smtClean="0"/>
              <a:t>低内存问题：</a:t>
            </a:r>
            <a:endParaRPr lang="en-US" altLang="zh-CN" dirty="0" smtClean="0"/>
          </a:p>
          <a:p>
            <a:r>
              <a:rPr lang="en-US" altLang="zh-CN" dirty="0" smtClean="0"/>
              <a:t>  1. </a:t>
            </a:r>
            <a:r>
              <a:rPr lang="zh-CN" altLang="en-US" dirty="0" smtClean="0"/>
              <a:t>查看</a:t>
            </a:r>
            <a:r>
              <a:rPr lang="en-US" altLang="zh-CN" dirty="0" smtClean="0"/>
              <a:t>kernel.log</a:t>
            </a:r>
            <a:r>
              <a:rPr lang="zh-CN" altLang="en-US" dirty="0" smtClean="0"/>
              <a:t>中关键字 </a:t>
            </a:r>
            <a:r>
              <a:rPr lang="en-US" altLang="zh-CN" dirty="0" smtClean="0"/>
              <a:t>send </a:t>
            </a:r>
            <a:r>
              <a:rPr lang="en-US" altLang="zh-CN" dirty="0" err="1" smtClean="0"/>
              <a:t>sigkill</a:t>
            </a:r>
            <a:r>
              <a:rPr lang="en-US" altLang="zh-CN" dirty="0" smtClean="0"/>
              <a:t> / </a:t>
            </a:r>
            <a:r>
              <a:rPr lang="en-US" altLang="zh-CN" dirty="0" err="1" smtClean="0"/>
              <a:t>lowmemorykiller</a:t>
            </a:r>
            <a:endParaRPr lang="en-US" altLang="zh-CN" dirty="0" smtClean="0"/>
          </a:p>
          <a:p>
            <a:r>
              <a:rPr lang="en-US" altLang="zh-CN" dirty="0" smtClean="0"/>
              <a:t>  2. </a:t>
            </a:r>
            <a:r>
              <a:rPr lang="zh-CN" altLang="en-US" dirty="0" smtClean="0"/>
              <a:t>在上述搜索结果中通过应用进程名进行搜索查看，注意</a:t>
            </a:r>
            <a:r>
              <a:rPr lang="en-US" altLang="zh-CN" dirty="0" smtClean="0"/>
              <a:t>kernel.log</a:t>
            </a:r>
            <a:r>
              <a:rPr lang="zh-CN" altLang="en-US" dirty="0" smtClean="0"/>
              <a:t>中进程名打印为截取后面</a:t>
            </a:r>
            <a:r>
              <a:rPr lang="en-US" altLang="zh-CN" dirty="0" smtClean="0"/>
              <a:t>15</a:t>
            </a:r>
            <a:r>
              <a:rPr lang="zh-CN" altLang="en-US" dirty="0" smtClean="0"/>
              <a:t>位</a:t>
            </a:r>
            <a:endParaRPr lang="en-US" altLang="zh-CN" dirty="0" smtClean="0"/>
          </a:p>
          <a:p>
            <a:endParaRPr lang="en-US" altLang="zh-CN" dirty="0" smtClean="0"/>
          </a:p>
          <a:p>
            <a:r>
              <a:rPr lang="zh-CN" altLang="en-US" dirty="0" smtClean="0"/>
              <a:t>性能问题：</a:t>
            </a:r>
            <a:endParaRPr lang="en-US" altLang="zh-CN" dirty="0" smtClean="0"/>
          </a:p>
          <a:p>
            <a:r>
              <a:rPr lang="zh-CN" altLang="en-US" dirty="0" smtClean="0"/>
              <a:t>   需仔细对比分析</a:t>
            </a:r>
            <a:r>
              <a:rPr lang="en-US" altLang="zh-CN" dirty="0" smtClean="0"/>
              <a:t>event.log</a:t>
            </a:r>
            <a:r>
              <a:rPr lang="zh-CN" altLang="en-US" dirty="0" smtClean="0"/>
              <a:t>、</a:t>
            </a:r>
            <a:r>
              <a:rPr lang="en-US" altLang="zh-CN" dirty="0" smtClean="0"/>
              <a:t>system.log</a:t>
            </a:r>
            <a:r>
              <a:rPr lang="zh-CN" altLang="en-US" dirty="0" smtClean="0"/>
              <a:t>以及</a:t>
            </a:r>
            <a:r>
              <a:rPr lang="en-US" altLang="zh-CN" dirty="0" smtClean="0"/>
              <a:t>main.log</a:t>
            </a:r>
            <a:r>
              <a:rPr lang="zh-CN" altLang="en-US" dirty="0" smtClean="0"/>
              <a:t>中具体耗时点以及当前系统状态</a:t>
            </a:r>
            <a:endParaRPr lang="en-US" altLang="zh-CN" dirty="0" smtClean="0"/>
          </a:p>
          <a:p>
            <a:endParaRPr lang="en-US" altLang="zh-CN" dirty="0" smtClean="0"/>
          </a:p>
          <a:p>
            <a:endParaRPr lang="zh-CN" altLang="en-US" dirty="0"/>
          </a:p>
        </p:txBody>
      </p:sp>
      <p:sp>
        <p:nvSpPr>
          <p:cNvPr id="2" name="日期占位符 1"/>
          <p:cNvSpPr>
            <a:spLocks noGrp="1"/>
          </p:cNvSpPr>
          <p:nvPr>
            <p:ph type="dt" idx="11"/>
          </p:nvPr>
        </p:nvSpPr>
        <p:spPr>
          <a:xfrm>
            <a:off x="638175" y="6499225"/>
            <a:ext cx="2637681" cy="366713"/>
          </a:xfrm>
        </p:spPr>
        <p:txBody>
          <a:bodyPr/>
          <a:lstStyle/>
          <a:p>
            <a:pPr>
              <a:defRPr/>
            </a:pPr>
            <a:fld id="{1205B092-E25F-4938-A319-8058F5DE6B6B}" type="datetime8">
              <a:rPr lang="zh-CN" altLang="en-US" smtClean="0"/>
              <a:pPr>
                <a:defRPr/>
              </a:pPr>
              <a:t>2014年11月11日5时8分</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常见问题分析</a:t>
            </a:r>
            <a:endParaRPr lang="zh-CN" altLang="en-US" dirty="0"/>
          </a:p>
        </p:txBody>
      </p:sp>
      <p:sp>
        <p:nvSpPr>
          <p:cNvPr id="4" name="内容占位符 3"/>
          <p:cNvSpPr>
            <a:spLocks noGrp="1"/>
          </p:cNvSpPr>
          <p:nvPr>
            <p:ph idx="1"/>
          </p:nvPr>
        </p:nvSpPr>
        <p:spPr/>
        <p:txBody>
          <a:bodyPr/>
          <a:lstStyle/>
          <a:p>
            <a:r>
              <a:rPr lang="en-US" altLang="zh-CN" dirty="0" smtClean="0"/>
              <a:t>Activity</a:t>
            </a:r>
            <a:r>
              <a:rPr lang="zh-CN" altLang="en-US" dirty="0" smtClean="0"/>
              <a:t>跳转问题：</a:t>
            </a:r>
            <a:endParaRPr lang="en-US" altLang="zh-CN" dirty="0" smtClean="0"/>
          </a:p>
          <a:p>
            <a:r>
              <a:rPr lang="zh-CN" altLang="en-US" dirty="0" smtClean="0"/>
              <a:t>    使用</a:t>
            </a:r>
            <a:r>
              <a:rPr lang="en-US" altLang="zh-CN" dirty="0" err="1" smtClean="0"/>
              <a:t>adb</a:t>
            </a:r>
            <a:r>
              <a:rPr lang="en-US" altLang="zh-CN" dirty="0" smtClean="0"/>
              <a:t> shell </a:t>
            </a:r>
            <a:r>
              <a:rPr lang="en-US" altLang="zh-CN" dirty="0" err="1" smtClean="0"/>
              <a:t>dumpsys</a:t>
            </a:r>
            <a:r>
              <a:rPr lang="en-US" altLang="zh-CN" dirty="0" smtClean="0"/>
              <a:t> activity </a:t>
            </a:r>
            <a:r>
              <a:rPr lang="zh-CN" altLang="en-US" dirty="0" smtClean="0"/>
              <a:t>打印当前系统</a:t>
            </a:r>
            <a:r>
              <a:rPr lang="en-US" altLang="zh-CN" dirty="0" smtClean="0"/>
              <a:t>activity stack</a:t>
            </a:r>
            <a:r>
              <a:rPr lang="zh-CN" altLang="en-US" dirty="0" smtClean="0"/>
              <a:t>信息来了解具体的跳转</a:t>
            </a:r>
            <a:endParaRPr lang="en-US" altLang="zh-CN" dirty="0" smtClean="0"/>
          </a:p>
          <a:p>
            <a:endParaRPr lang="en-US" altLang="zh-CN" dirty="0" smtClean="0"/>
          </a:p>
          <a:p>
            <a:r>
              <a:rPr lang="zh-CN" altLang="en-US" dirty="0" smtClean="0"/>
              <a:t>广播接收慢问题</a:t>
            </a:r>
            <a:r>
              <a:rPr lang="en-US" altLang="zh-CN" dirty="0" smtClean="0"/>
              <a:t>:</a:t>
            </a:r>
          </a:p>
          <a:p>
            <a:r>
              <a:rPr lang="zh-CN" altLang="en-US" dirty="0" smtClean="0"/>
              <a:t>     广播发送时静态注册的广播发送为有序方式，需等待前一个处理完成后才会发送后一个广播，所以会出现后一个接收慢的问题</a:t>
            </a:r>
            <a:endParaRPr lang="en-US" altLang="zh-CN" dirty="0" smtClean="0"/>
          </a:p>
          <a:p>
            <a:endParaRPr lang="en-US" altLang="zh-CN" dirty="0" smtClean="0"/>
          </a:p>
          <a:p>
            <a:r>
              <a:rPr lang="zh-CN" altLang="en-US" dirty="0" smtClean="0"/>
              <a:t>     广播接收需打开</a:t>
            </a:r>
            <a:r>
              <a:rPr lang="en-US" altLang="zh-CN" dirty="0" smtClean="0"/>
              <a:t>ActivityManagerService.java</a:t>
            </a:r>
            <a:r>
              <a:rPr lang="zh-CN" altLang="en-US" dirty="0" smtClean="0"/>
              <a:t>中</a:t>
            </a:r>
            <a:r>
              <a:rPr lang="en-US" altLang="zh-CN" dirty="0" smtClean="0"/>
              <a:t>DEBUG_BROADCAST</a:t>
            </a:r>
            <a:r>
              <a:rPr lang="zh-CN" altLang="en-US" dirty="0" smtClean="0"/>
              <a:t>宏具体分析广播发送流程</a:t>
            </a:r>
            <a:endParaRPr lang="en-US" altLang="zh-CN" dirty="0" smtClean="0"/>
          </a:p>
        </p:txBody>
      </p:sp>
      <p:sp>
        <p:nvSpPr>
          <p:cNvPr id="2" name="日期占位符 1"/>
          <p:cNvSpPr>
            <a:spLocks noGrp="1"/>
          </p:cNvSpPr>
          <p:nvPr>
            <p:ph type="dt" idx="11"/>
          </p:nvPr>
        </p:nvSpPr>
        <p:spPr>
          <a:xfrm>
            <a:off x="638175" y="6499225"/>
            <a:ext cx="2853705" cy="366713"/>
          </a:xfrm>
        </p:spPr>
        <p:txBody>
          <a:bodyPr/>
          <a:lstStyle/>
          <a:p>
            <a:pPr>
              <a:defRPr/>
            </a:pPr>
            <a:fld id="{EEBD42E6-D3DA-43D2-BE19-34394966005C}" type="datetime8">
              <a:rPr lang="zh-CN" altLang="en-US" smtClean="0"/>
              <a:pPr>
                <a:defRPr/>
              </a:pPr>
              <a:t>2014年11月11日5时8分</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常见问题分析</a:t>
            </a:r>
            <a:endParaRPr lang="zh-CN" altLang="en-US" dirty="0"/>
          </a:p>
        </p:txBody>
      </p:sp>
      <p:sp>
        <p:nvSpPr>
          <p:cNvPr id="3" name="内容占位符 2"/>
          <p:cNvSpPr>
            <a:spLocks noGrp="1"/>
          </p:cNvSpPr>
          <p:nvPr>
            <p:ph idx="1"/>
          </p:nvPr>
        </p:nvSpPr>
        <p:spPr/>
        <p:txBody>
          <a:bodyPr/>
          <a:lstStyle/>
          <a:p>
            <a:r>
              <a:rPr lang="zh-CN" altLang="en-US" dirty="0" smtClean="0"/>
              <a:t>几个常见的调试命令：</a:t>
            </a:r>
            <a:endParaRPr lang="en-US" altLang="zh-CN" dirty="0" smtClean="0"/>
          </a:p>
          <a:p>
            <a:pPr marL="1085850" lvl="1" indent="-339725">
              <a:spcBef>
                <a:spcPts val="450"/>
              </a:spcBef>
              <a:buClrTx/>
              <a:buFont typeface="Arial" pitchFamily="34" charset="0"/>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altLang="zh-CN" sz="2400" b="1" dirty="0" smtClean="0"/>
              <a:t>cat /proc/</a:t>
            </a:r>
            <a:r>
              <a:rPr lang="en-US" altLang="zh-CN" sz="2400" b="1" dirty="0" err="1" smtClean="0"/>
              <a:t>meminfo</a:t>
            </a:r>
            <a:endParaRPr lang="en-US" altLang="zh-CN" sz="2400" b="1" dirty="0" smtClean="0"/>
          </a:p>
          <a:p>
            <a:pPr marL="1085850" lvl="1" indent="-339725">
              <a:spcBef>
                <a:spcPts val="450"/>
              </a:spcBef>
              <a:buClrTx/>
              <a:buFont typeface="Arial" pitchFamily="34" charset="0"/>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altLang="zh-CN" sz="2400" b="1" dirty="0" err="1" smtClean="0"/>
              <a:t>adb</a:t>
            </a:r>
            <a:r>
              <a:rPr lang="en-US" altLang="zh-CN" sz="2400" b="1" dirty="0" smtClean="0"/>
              <a:t> shell </a:t>
            </a:r>
            <a:r>
              <a:rPr lang="en-US" altLang="zh-CN" sz="2400" b="1" dirty="0" err="1" smtClean="0"/>
              <a:t>ps</a:t>
            </a:r>
            <a:endParaRPr lang="en-US" altLang="zh-CN" sz="2400" b="1" dirty="0" smtClean="0"/>
          </a:p>
          <a:p>
            <a:pPr marL="1085850" lvl="1" indent="-339725">
              <a:spcBef>
                <a:spcPts val="450"/>
              </a:spcBef>
              <a:buClrTx/>
              <a:buFont typeface="Arial" pitchFamily="34" charset="0"/>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altLang="zh-CN" sz="2400" b="1" dirty="0" smtClean="0"/>
              <a:t>cat /proc/&lt;</a:t>
            </a:r>
            <a:r>
              <a:rPr lang="en-US" altLang="zh-CN" sz="2400" b="1" dirty="0" err="1" smtClean="0"/>
              <a:t>pid</a:t>
            </a:r>
            <a:r>
              <a:rPr lang="en-US" altLang="zh-CN" sz="2400" b="1" dirty="0" smtClean="0"/>
              <a:t>&gt;/</a:t>
            </a:r>
            <a:r>
              <a:rPr lang="en-US" altLang="zh-CN" sz="2400" b="1" dirty="0" err="1" smtClean="0"/>
              <a:t>oom_score_adj</a:t>
            </a:r>
            <a:endParaRPr lang="en-US" altLang="zh-CN" sz="2400" b="1" dirty="0" smtClean="0"/>
          </a:p>
          <a:p>
            <a:pPr marL="1085850" lvl="1" indent="-339725">
              <a:spcBef>
                <a:spcPts val="450"/>
              </a:spcBef>
              <a:buClrTx/>
              <a:buFont typeface="Arial" pitchFamily="34" charset="0"/>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altLang="zh-CN" sz="2400" b="1" dirty="0" smtClean="0"/>
              <a:t>kill -3 &lt;</a:t>
            </a:r>
            <a:r>
              <a:rPr lang="en-US" altLang="zh-CN" sz="2400" b="1" dirty="0" err="1" smtClean="0"/>
              <a:t>pid</a:t>
            </a:r>
            <a:r>
              <a:rPr lang="en-US" altLang="zh-CN" sz="2400" b="1" dirty="0" smtClean="0"/>
              <a:t>&gt;</a:t>
            </a:r>
          </a:p>
          <a:p>
            <a:pPr marL="1085850" lvl="1" indent="-339725">
              <a:spcBef>
                <a:spcPts val="450"/>
              </a:spcBef>
              <a:buClrTx/>
              <a:buFont typeface="Arial" pitchFamily="34" charset="0"/>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altLang="zh-CN" sz="2400" b="1" dirty="0" err="1" smtClean="0"/>
              <a:t>dumpsys</a:t>
            </a:r>
            <a:r>
              <a:rPr lang="en-US" altLang="zh-CN" sz="2400" b="1" dirty="0" smtClean="0"/>
              <a:t> activity</a:t>
            </a:r>
          </a:p>
          <a:p>
            <a:pPr marL="1085850" lvl="1" indent="-339725">
              <a:spcBef>
                <a:spcPts val="450"/>
              </a:spcBef>
              <a:buClrTx/>
              <a:buFont typeface="Arial" pitchFamily="34" charset="0"/>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altLang="zh-CN" sz="2400" b="1" dirty="0" err="1" smtClean="0"/>
              <a:t>procrank</a:t>
            </a:r>
            <a:endParaRPr lang="en-US" altLang="zh-CN" sz="2400" b="1" dirty="0" smtClean="0"/>
          </a:p>
          <a:p>
            <a:pPr marL="1085850" lvl="1" indent="-339725">
              <a:spcBef>
                <a:spcPts val="450"/>
              </a:spcBef>
              <a:buClrTx/>
              <a:buFont typeface="Arial" pitchFamily="34" charset="0"/>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altLang="zh-CN" sz="2400" b="1" dirty="0" smtClean="0"/>
              <a:t>top</a:t>
            </a:r>
          </a:p>
        </p:txBody>
      </p:sp>
      <p:sp>
        <p:nvSpPr>
          <p:cNvPr id="4" name="日期占位符 3"/>
          <p:cNvSpPr>
            <a:spLocks noGrp="1"/>
          </p:cNvSpPr>
          <p:nvPr>
            <p:ph type="dt" idx="11"/>
          </p:nvPr>
        </p:nvSpPr>
        <p:spPr>
          <a:xfrm>
            <a:off x="638175" y="6499225"/>
            <a:ext cx="2853705" cy="366713"/>
          </a:xfrm>
        </p:spPr>
        <p:txBody>
          <a:bodyPr/>
          <a:lstStyle/>
          <a:p>
            <a:pPr>
              <a:defRPr/>
            </a:pPr>
            <a:fld id="{C7D5B3EE-0EC7-4348-AFF1-02A79ECBE0AD}" type="datetime8">
              <a:rPr lang="zh-CN" altLang="en-US" smtClean="0"/>
              <a:pPr>
                <a:defRPr/>
              </a:pPr>
              <a:t>2014年11月11日5时8分</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AMS</a:t>
            </a:r>
            <a:r>
              <a:rPr lang="zh-CN" altLang="en-US" dirty="0" smtClean="0"/>
              <a:t>原理简介</a:t>
            </a:r>
            <a:endParaRPr lang="zh-CN" altLang="en-US" dirty="0"/>
          </a:p>
        </p:txBody>
      </p:sp>
      <p:sp>
        <p:nvSpPr>
          <p:cNvPr id="3" name="内容占位符 2"/>
          <p:cNvSpPr>
            <a:spLocks noGrp="1"/>
          </p:cNvSpPr>
          <p:nvPr>
            <p:ph idx="1"/>
          </p:nvPr>
        </p:nvSpPr>
        <p:spPr/>
        <p:txBody>
          <a:bodyPr/>
          <a:lstStyle/>
          <a:p>
            <a:r>
              <a:rPr lang="en-US" altLang="zh-CN" dirty="0" smtClean="0"/>
              <a:t>Activity Manager</a:t>
            </a:r>
            <a:r>
              <a:rPr lang="zh-CN" altLang="en-US" dirty="0" smtClean="0"/>
              <a:t>的组成主要分为以下几个部分：</a:t>
            </a:r>
            <a:endParaRPr lang="en-US" altLang="zh-CN" dirty="0" smtClean="0"/>
          </a:p>
          <a:p>
            <a:pPr>
              <a:buFont typeface="Arial" pitchFamily="34" charset="0"/>
              <a:buChar char="•"/>
            </a:pPr>
            <a:r>
              <a:rPr lang="zh-CN" altLang="en-US" sz="2000" dirty="0" smtClean="0"/>
              <a:t>服务代理：由</a:t>
            </a:r>
            <a:r>
              <a:rPr lang="en-US" altLang="zh-CN" sz="2000" dirty="0" err="1" smtClean="0"/>
              <a:t>ActivityManagerProxy</a:t>
            </a:r>
            <a:r>
              <a:rPr lang="zh-CN" altLang="en-US" sz="2000" dirty="0" smtClean="0"/>
              <a:t>实现，用于与</a:t>
            </a:r>
            <a:r>
              <a:rPr lang="en-US" altLang="zh-CN" sz="2000" dirty="0" smtClean="0"/>
              <a:t>Server</a:t>
            </a:r>
            <a:r>
              <a:rPr lang="zh-CN" altLang="en-US" sz="2000" dirty="0" smtClean="0"/>
              <a:t>端提供的系统服务进行进程间通信</a:t>
            </a:r>
            <a:endParaRPr lang="en-US" altLang="zh-CN" sz="2000" dirty="0" smtClean="0"/>
          </a:p>
          <a:p>
            <a:pPr>
              <a:buFont typeface="Arial" pitchFamily="34" charset="0"/>
              <a:buChar char="•"/>
            </a:pPr>
            <a:r>
              <a:rPr lang="zh-CN" altLang="en-US" sz="2000" dirty="0" smtClean="0"/>
              <a:t>服务中枢：</a:t>
            </a:r>
            <a:r>
              <a:rPr lang="en-US" altLang="zh-CN" sz="2000" dirty="0" err="1" smtClean="0"/>
              <a:t>ActivityManagerNative</a:t>
            </a:r>
            <a:r>
              <a:rPr lang="zh-CN" altLang="en-US" sz="2000" dirty="0" smtClean="0"/>
              <a:t>继承自</a:t>
            </a:r>
            <a:r>
              <a:rPr lang="en-US" altLang="zh-CN" sz="2000" dirty="0" smtClean="0"/>
              <a:t>Binder</a:t>
            </a:r>
            <a:r>
              <a:rPr lang="zh-CN" altLang="en-US" sz="2000" dirty="0" smtClean="0"/>
              <a:t>并实现</a:t>
            </a:r>
            <a:r>
              <a:rPr lang="en-US" altLang="zh-CN" sz="2000" dirty="0" err="1" smtClean="0"/>
              <a:t>IActivityManager</a:t>
            </a:r>
            <a:r>
              <a:rPr lang="zh-CN" altLang="en-US" sz="2000" dirty="0" smtClean="0"/>
              <a:t>，它提供了服务接口和</a:t>
            </a:r>
            <a:r>
              <a:rPr lang="en-US" altLang="zh-CN" sz="2000" dirty="0" smtClean="0"/>
              <a:t>Binder</a:t>
            </a:r>
            <a:r>
              <a:rPr lang="zh-CN" altLang="en-US" sz="2000" dirty="0" smtClean="0"/>
              <a:t>接口的相互转化功能，并在内部存储服务代理对象并提供了</a:t>
            </a:r>
            <a:r>
              <a:rPr lang="en-US" altLang="zh-CN" sz="2000" dirty="0" err="1" smtClean="0"/>
              <a:t>getDefault</a:t>
            </a:r>
            <a:r>
              <a:rPr lang="zh-CN" altLang="en-US" sz="2000" dirty="0" smtClean="0"/>
              <a:t>方法返回服务代理</a:t>
            </a:r>
            <a:endParaRPr lang="en-US" altLang="zh-CN" sz="2000" dirty="0" smtClean="0"/>
          </a:p>
          <a:p>
            <a:pPr>
              <a:buFont typeface="Arial" pitchFamily="34" charset="0"/>
              <a:buChar char="•"/>
            </a:pPr>
            <a:r>
              <a:rPr lang="en-US" altLang="zh-CN" sz="2000" dirty="0" smtClean="0"/>
              <a:t>Client:</a:t>
            </a:r>
            <a:r>
              <a:rPr lang="zh-CN" altLang="en-US" sz="2000" dirty="0" smtClean="0"/>
              <a:t>由</a:t>
            </a:r>
            <a:r>
              <a:rPr lang="en-US" altLang="zh-CN" sz="2000" dirty="0" err="1" smtClean="0"/>
              <a:t>ActivityManager</a:t>
            </a:r>
            <a:r>
              <a:rPr lang="zh-CN" altLang="en-US" sz="2000" dirty="0" smtClean="0"/>
              <a:t>封装一部分服务接口供</a:t>
            </a:r>
            <a:r>
              <a:rPr lang="en-US" altLang="zh-CN" sz="2000" dirty="0" smtClean="0"/>
              <a:t>Client</a:t>
            </a:r>
            <a:r>
              <a:rPr lang="zh-CN" altLang="en-US" sz="2000" dirty="0" smtClean="0"/>
              <a:t>调用。</a:t>
            </a:r>
            <a:r>
              <a:rPr lang="en-US" altLang="zh-CN" sz="2000" dirty="0" err="1" smtClean="0"/>
              <a:t>ActivityManager</a:t>
            </a:r>
            <a:r>
              <a:rPr lang="zh-CN" altLang="en-US" sz="2000" dirty="0" smtClean="0"/>
              <a:t>内部通过调用</a:t>
            </a:r>
            <a:r>
              <a:rPr lang="en-US" altLang="zh-CN" sz="2000" dirty="0" err="1" smtClean="0"/>
              <a:t>ActivityManagerNative</a:t>
            </a:r>
            <a:r>
              <a:rPr lang="zh-CN" altLang="en-US" sz="2000" dirty="0" smtClean="0"/>
              <a:t>的</a:t>
            </a:r>
            <a:r>
              <a:rPr lang="en-US" altLang="zh-CN" sz="2000" dirty="0" err="1" smtClean="0"/>
              <a:t>getDefault</a:t>
            </a:r>
            <a:r>
              <a:rPr lang="zh-CN" altLang="en-US" sz="2000" dirty="0" smtClean="0"/>
              <a:t>方法，可以得到一个</a:t>
            </a:r>
            <a:r>
              <a:rPr lang="en-US" altLang="zh-CN" sz="2000" dirty="0" err="1" smtClean="0"/>
              <a:t>ActivityManagerProxy</a:t>
            </a:r>
            <a:r>
              <a:rPr lang="zh-CN" altLang="en-US" sz="2000" dirty="0" smtClean="0"/>
              <a:t>对象的引用，进而通过该代理对象调用远程服务的方法</a:t>
            </a:r>
            <a:endParaRPr lang="en-US" altLang="zh-CN" sz="2000" dirty="0" smtClean="0"/>
          </a:p>
          <a:p>
            <a:pPr>
              <a:buFont typeface="Arial" pitchFamily="34" charset="0"/>
              <a:buChar char="•"/>
            </a:pPr>
            <a:r>
              <a:rPr lang="en-US" altLang="zh-CN" sz="2000" dirty="0" smtClean="0"/>
              <a:t>Server :</a:t>
            </a:r>
            <a:r>
              <a:rPr lang="zh-CN" altLang="en-US" sz="2000" dirty="0" smtClean="0"/>
              <a:t>由</a:t>
            </a:r>
            <a:r>
              <a:rPr lang="en-US" altLang="zh-CN" sz="2000" dirty="0" err="1" smtClean="0"/>
              <a:t>ActivityManagerService</a:t>
            </a:r>
            <a:r>
              <a:rPr lang="zh-CN" altLang="en-US" sz="2000" dirty="0" smtClean="0"/>
              <a:t>实现，提供</a:t>
            </a:r>
            <a:r>
              <a:rPr lang="en-US" altLang="zh-CN" sz="2000" dirty="0" smtClean="0"/>
              <a:t>Server</a:t>
            </a:r>
            <a:r>
              <a:rPr lang="zh-CN" altLang="en-US" sz="2000" dirty="0" smtClean="0"/>
              <a:t>端的系统服务</a:t>
            </a:r>
            <a:endParaRPr lang="zh-CN" altLang="en-US" sz="2000" dirty="0"/>
          </a:p>
        </p:txBody>
      </p:sp>
      <p:sp>
        <p:nvSpPr>
          <p:cNvPr id="4" name="日期占位符 3"/>
          <p:cNvSpPr>
            <a:spLocks noGrp="1"/>
          </p:cNvSpPr>
          <p:nvPr>
            <p:ph type="dt" idx="11"/>
          </p:nvPr>
        </p:nvSpPr>
        <p:spPr>
          <a:xfrm>
            <a:off x="638175" y="6499225"/>
            <a:ext cx="2781697" cy="366713"/>
          </a:xfrm>
        </p:spPr>
        <p:txBody>
          <a:bodyPr/>
          <a:lstStyle/>
          <a:p>
            <a:pPr>
              <a:defRPr/>
            </a:pPr>
            <a:fld id="{681F91FE-AB6D-4C64-97C1-67B1FB96086D}" type="datetime8">
              <a:rPr lang="zh-CN" altLang="en-US" smtClean="0"/>
              <a:pPr>
                <a:defRPr/>
              </a:pPr>
              <a:t>2014年11月11日5时8分</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常见问题分析</a:t>
            </a:r>
            <a:endParaRPr lang="zh-CN" altLang="en-US" dirty="0"/>
          </a:p>
        </p:txBody>
      </p:sp>
      <p:sp>
        <p:nvSpPr>
          <p:cNvPr id="3" name="内容占位符 2"/>
          <p:cNvSpPr>
            <a:spLocks noGrp="1"/>
          </p:cNvSpPr>
          <p:nvPr>
            <p:ph idx="1"/>
          </p:nvPr>
        </p:nvSpPr>
        <p:spPr/>
        <p:txBody>
          <a:bodyPr/>
          <a:lstStyle/>
          <a:p>
            <a:r>
              <a:rPr lang="zh-CN" altLang="en-US" dirty="0" smtClean="0"/>
              <a:t>常见</a:t>
            </a:r>
            <a:r>
              <a:rPr lang="en-US" altLang="zh-CN" dirty="0" smtClean="0"/>
              <a:t>am log </a:t>
            </a:r>
            <a:r>
              <a:rPr lang="zh-CN" altLang="en-US" dirty="0" smtClean="0"/>
              <a:t>：</a:t>
            </a:r>
            <a:endParaRPr lang="en-US" altLang="zh-CN" dirty="0" smtClean="0"/>
          </a:p>
          <a:p>
            <a:endParaRPr lang="zh-CN" altLang="en-US" dirty="0"/>
          </a:p>
        </p:txBody>
      </p:sp>
      <p:sp>
        <p:nvSpPr>
          <p:cNvPr id="4" name="日期占位符 3"/>
          <p:cNvSpPr>
            <a:spLocks noGrp="1"/>
          </p:cNvSpPr>
          <p:nvPr>
            <p:ph type="dt" idx="11"/>
          </p:nvPr>
        </p:nvSpPr>
        <p:spPr>
          <a:xfrm>
            <a:off x="638175" y="6499225"/>
            <a:ext cx="2997721" cy="366713"/>
          </a:xfrm>
        </p:spPr>
        <p:txBody>
          <a:bodyPr/>
          <a:lstStyle/>
          <a:p>
            <a:pPr>
              <a:defRPr/>
            </a:pPr>
            <a:fld id="{1BF816C0-CCDF-4688-B64B-9CCDE9BD3E0F}" type="datetime8">
              <a:rPr lang="zh-CN" altLang="en-US" smtClean="0"/>
              <a:pPr>
                <a:defRPr/>
              </a:pPr>
              <a:t>2014年11月11日5时9分</a:t>
            </a:fld>
            <a:endParaRPr lang="en-US" dirty="0"/>
          </a:p>
        </p:txBody>
      </p:sp>
      <p:graphicFrame>
        <p:nvGraphicFramePr>
          <p:cNvPr id="6" name="表格 5"/>
          <p:cNvGraphicFramePr>
            <a:graphicFrameLocks noGrp="1"/>
          </p:cNvGraphicFramePr>
          <p:nvPr/>
        </p:nvGraphicFramePr>
        <p:xfrm>
          <a:off x="827584" y="1556792"/>
          <a:ext cx="7704856" cy="3514767"/>
        </p:xfrm>
        <a:graphic>
          <a:graphicData uri="http://schemas.openxmlformats.org/drawingml/2006/table">
            <a:tbl>
              <a:tblPr firstRow="1" bandRow="1">
                <a:tableStyleId>{5C22544A-7EE6-4342-B048-85BDC9FD1C3A}</a:tableStyleId>
              </a:tblPr>
              <a:tblGrid>
                <a:gridCol w="2786863"/>
                <a:gridCol w="4917993"/>
              </a:tblGrid>
              <a:tr h="501331">
                <a:tc>
                  <a:txBody>
                    <a:bodyPr/>
                    <a:lstStyle/>
                    <a:p>
                      <a:pPr algn="ctr"/>
                      <a:r>
                        <a:rPr lang="zh-CN" altLang="en-US" dirty="0" smtClean="0"/>
                        <a:t>关键字</a:t>
                      </a:r>
                      <a:endParaRPr lang="zh-CN" altLang="en-US" dirty="0"/>
                    </a:p>
                  </a:txBody>
                  <a:tcPr/>
                </a:tc>
                <a:tc>
                  <a:txBody>
                    <a:bodyPr/>
                    <a:lstStyle/>
                    <a:p>
                      <a:pPr algn="ctr"/>
                      <a:r>
                        <a:rPr lang="zh-CN" altLang="en-US" dirty="0" smtClean="0"/>
                        <a:t>解析</a:t>
                      </a:r>
                      <a:endParaRPr lang="zh-CN" altLang="en-US" dirty="0"/>
                    </a:p>
                  </a:txBody>
                  <a:tcPr/>
                </a:tc>
              </a:tr>
              <a:tr h="5067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am_resume_activity</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AMS</a:t>
                      </a:r>
                      <a:r>
                        <a:rPr lang="zh-CN" altLang="en-US" dirty="0" smtClean="0"/>
                        <a:t>调度应用进程开始</a:t>
                      </a:r>
                      <a:r>
                        <a:rPr lang="en-US" altLang="zh-CN" dirty="0" err="1" smtClean="0"/>
                        <a:t>onResume</a:t>
                      </a:r>
                      <a:endParaRPr lang="zh-CN" altLang="en-US" dirty="0" smtClean="0"/>
                    </a:p>
                  </a:txBody>
                  <a:tcPr/>
                </a:tc>
              </a:tr>
              <a:tr h="5013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am_on_resume_called</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Activity </a:t>
                      </a:r>
                      <a:r>
                        <a:rPr lang="en-US" altLang="zh-CN" dirty="0" err="1" smtClean="0"/>
                        <a:t>onResume</a:t>
                      </a:r>
                      <a:r>
                        <a:rPr lang="zh-CN" altLang="en-US" dirty="0" smtClean="0"/>
                        <a:t>调度完成</a:t>
                      </a:r>
                    </a:p>
                  </a:txBody>
                  <a:tcPr/>
                </a:tc>
              </a:tr>
              <a:tr h="5013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am_pause_activity</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AMS</a:t>
                      </a:r>
                      <a:r>
                        <a:rPr lang="zh-CN" altLang="en-US" dirty="0" smtClean="0"/>
                        <a:t>调度应用进程开始</a:t>
                      </a:r>
                      <a:r>
                        <a:rPr lang="en-US" altLang="zh-CN" dirty="0" err="1" smtClean="0"/>
                        <a:t>onPause</a:t>
                      </a:r>
                      <a:endParaRPr lang="zh-CN" altLang="en-US" dirty="0" smtClean="0"/>
                    </a:p>
                  </a:txBody>
                  <a:tcPr/>
                </a:tc>
              </a:tr>
              <a:tr h="5013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am_on_pause_called</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Activity </a:t>
                      </a:r>
                      <a:r>
                        <a:rPr lang="en-US" altLang="zh-CN" smtClean="0"/>
                        <a:t>onPause</a:t>
                      </a:r>
                      <a:r>
                        <a:rPr lang="zh-CN" altLang="en-US" smtClean="0"/>
                        <a:t>调度</a:t>
                      </a:r>
                      <a:r>
                        <a:rPr lang="zh-CN" altLang="en-US" dirty="0" smtClean="0"/>
                        <a:t>完成</a:t>
                      </a:r>
                      <a:endParaRPr lang="zh-CN" altLang="en-US" dirty="0" smtClean="0"/>
                    </a:p>
                  </a:txBody>
                  <a:tcPr/>
                </a:tc>
              </a:tr>
              <a:tr h="5013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am_create_activity</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AMS</a:t>
                      </a:r>
                      <a:r>
                        <a:rPr lang="zh-CN" altLang="en-US" dirty="0" smtClean="0"/>
                        <a:t>创建</a:t>
                      </a:r>
                      <a:r>
                        <a:rPr lang="en-US" altLang="zh-CN" dirty="0" smtClean="0"/>
                        <a:t>activity</a:t>
                      </a:r>
                      <a:r>
                        <a:rPr lang="en-US" altLang="zh-CN" baseline="0" dirty="0" smtClean="0"/>
                        <a:t> record</a:t>
                      </a:r>
                      <a:r>
                        <a:rPr lang="zh-CN" altLang="en-US" baseline="0" dirty="0" smtClean="0"/>
                        <a:t>记录</a:t>
                      </a:r>
                      <a:endParaRPr lang="zh-CN" altLang="en-US" dirty="0" smtClean="0"/>
                    </a:p>
                  </a:txBody>
                  <a:tcPr/>
                </a:tc>
              </a:tr>
              <a:tr h="501331">
                <a:tc>
                  <a:txBody>
                    <a:bodyPr/>
                    <a:lstStyle/>
                    <a:p>
                      <a:r>
                        <a:rPr lang="en-US" altLang="zh-CN" dirty="0" err="1" smtClean="0"/>
                        <a:t>am_proc_start</a:t>
                      </a:r>
                      <a:endParaRPr lang="zh-CN" altLang="en-US" dirty="0"/>
                    </a:p>
                  </a:txBody>
                  <a:tcPr/>
                </a:tc>
                <a:tc>
                  <a:txBody>
                    <a:bodyPr/>
                    <a:lstStyle/>
                    <a:p>
                      <a:r>
                        <a:rPr lang="en-US" altLang="zh-CN" dirty="0" smtClean="0"/>
                        <a:t>AMS</a:t>
                      </a:r>
                      <a:r>
                        <a:rPr lang="zh-CN" altLang="en-US" dirty="0" smtClean="0"/>
                        <a:t>启动进程</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常见问题分析</a:t>
            </a:r>
            <a:endParaRPr lang="zh-CN" altLang="en-US" dirty="0"/>
          </a:p>
        </p:txBody>
      </p:sp>
      <p:sp>
        <p:nvSpPr>
          <p:cNvPr id="3" name="内容占位符 2"/>
          <p:cNvSpPr>
            <a:spLocks noGrp="1"/>
          </p:cNvSpPr>
          <p:nvPr>
            <p:ph idx="1"/>
          </p:nvPr>
        </p:nvSpPr>
        <p:spPr/>
        <p:txBody>
          <a:bodyPr/>
          <a:lstStyle/>
          <a:p>
            <a:r>
              <a:rPr lang="zh-CN" altLang="en-US" dirty="0" smtClean="0"/>
              <a:t>常见</a:t>
            </a:r>
            <a:r>
              <a:rPr lang="en-US" altLang="zh-CN" dirty="0" smtClean="0"/>
              <a:t>activity record</a:t>
            </a:r>
            <a:r>
              <a:rPr lang="zh-CN" altLang="en-US" dirty="0" smtClean="0"/>
              <a:t>销毁原因：</a:t>
            </a:r>
            <a:endParaRPr lang="en-US" altLang="zh-CN" dirty="0" smtClean="0"/>
          </a:p>
          <a:p>
            <a:endParaRPr lang="zh-CN" altLang="en-US" dirty="0"/>
          </a:p>
        </p:txBody>
      </p:sp>
      <p:sp>
        <p:nvSpPr>
          <p:cNvPr id="4" name="日期占位符 3"/>
          <p:cNvSpPr>
            <a:spLocks noGrp="1"/>
          </p:cNvSpPr>
          <p:nvPr>
            <p:ph type="dt" idx="11"/>
          </p:nvPr>
        </p:nvSpPr>
        <p:spPr>
          <a:xfrm>
            <a:off x="638175" y="6499225"/>
            <a:ext cx="2925713" cy="366713"/>
          </a:xfrm>
        </p:spPr>
        <p:txBody>
          <a:bodyPr/>
          <a:lstStyle/>
          <a:p>
            <a:pPr>
              <a:defRPr/>
            </a:pPr>
            <a:fld id="{516BEFE1-BE78-45EC-8611-77A34F2C2009}" type="datetime8">
              <a:rPr lang="zh-CN" altLang="en-US" smtClean="0"/>
              <a:pPr>
                <a:defRPr/>
              </a:pPr>
              <a:t>2014年11月11日5时8分</a:t>
            </a:fld>
            <a:endParaRPr lang="en-US" dirty="0"/>
          </a:p>
        </p:txBody>
      </p:sp>
      <p:graphicFrame>
        <p:nvGraphicFramePr>
          <p:cNvPr id="6" name="表格 5"/>
          <p:cNvGraphicFramePr>
            <a:graphicFrameLocks noGrp="1"/>
          </p:cNvGraphicFramePr>
          <p:nvPr/>
        </p:nvGraphicFramePr>
        <p:xfrm>
          <a:off x="683568" y="1556792"/>
          <a:ext cx="8136904" cy="4032449"/>
        </p:xfrm>
        <a:graphic>
          <a:graphicData uri="http://schemas.openxmlformats.org/drawingml/2006/table">
            <a:tbl>
              <a:tblPr firstRow="1" bandRow="1">
                <a:tableStyleId>{5C22544A-7EE6-4342-B048-85BDC9FD1C3A}</a:tableStyleId>
              </a:tblPr>
              <a:tblGrid>
                <a:gridCol w="2863805"/>
                <a:gridCol w="5273099"/>
              </a:tblGrid>
              <a:tr h="477097">
                <a:tc>
                  <a:txBody>
                    <a:bodyPr/>
                    <a:lstStyle/>
                    <a:p>
                      <a:pPr algn="ctr"/>
                      <a:r>
                        <a:rPr lang="zh-CN" altLang="en-US" dirty="0" smtClean="0"/>
                        <a:t>关键字</a:t>
                      </a:r>
                      <a:endParaRPr lang="zh-CN" altLang="en-US" dirty="0"/>
                    </a:p>
                  </a:txBody>
                  <a:tcPr/>
                </a:tc>
                <a:tc>
                  <a:txBody>
                    <a:bodyPr/>
                    <a:lstStyle/>
                    <a:p>
                      <a:pPr algn="ctr"/>
                      <a:r>
                        <a:rPr lang="zh-CN" altLang="en-US" dirty="0" smtClean="0"/>
                        <a:t>原因</a:t>
                      </a:r>
                      <a:endParaRPr lang="zh-CN" altLang="en-US" dirty="0"/>
                    </a:p>
                  </a:txBody>
                  <a:tcPr/>
                </a:tc>
              </a:tr>
              <a:tr h="477097">
                <a:tc>
                  <a:txBody>
                    <a:bodyPr/>
                    <a:lstStyle/>
                    <a:p>
                      <a:r>
                        <a:rPr lang="en-US" altLang="zh-CN" sz="1800" kern="1200" dirty="0" smtClean="0">
                          <a:solidFill>
                            <a:schemeClr val="dk1"/>
                          </a:solidFill>
                          <a:latin typeface="+mn-lt"/>
                          <a:ea typeface="+mn-ea"/>
                          <a:cs typeface="+mn-cs"/>
                        </a:rPr>
                        <a:t>crashed</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latin typeface="+mn-lt"/>
                          <a:ea typeface="+mn-ea"/>
                          <a:cs typeface="+mn-cs"/>
                        </a:rPr>
                        <a:t>应用发生</a:t>
                      </a:r>
                      <a:r>
                        <a:rPr lang="en-US" altLang="zh-CN" sz="1800" kern="1200" dirty="0" smtClean="0">
                          <a:solidFill>
                            <a:schemeClr val="dk1"/>
                          </a:solidFill>
                          <a:latin typeface="+mn-lt"/>
                          <a:ea typeface="+mn-ea"/>
                          <a:cs typeface="+mn-cs"/>
                        </a:rPr>
                        <a:t>crash</a:t>
                      </a:r>
                      <a:endParaRPr lang="zh-CN" altLang="en-US" sz="1800" kern="1200" dirty="0">
                        <a:solidFill>
                          <a:schemeClr val="dk1"/>
                        </a:solidFill>
                        <a:latin typeface="+mn-lt"/>
                        <a:ea typeface="+mn-ea"/>
                        <a:cs typeface="+mn-cs"/>
                      </a:endParaRPr>
                    </a:p>
                  </a:txBody>
                  <a:tcPr/>
                </a:tc>
              </a:tr>
              <a:tr h="477097">
                <a:tc>
                  <a:txBody>
                    <a:bodyPr/>
                    <a:lstStyle/>
                    <a:p>
                      <a:r>
                        <a:rPr lang="en-US" altLang="zh-CN" sz="1800" kern="1200" dirty="0" smtClean="0">
                          <a:solidFill>
                            <a:schemeClr val="dk1"/>
                          </a:solidFill>
                          <a:latin typeface="+mn-lt"/>
                          <a:ea typeface="+mn-ea"/>
                          <a:cs typeface="+mn-cs"/>
                        </a:rPr>
                        <a:t>force-stop</a:t>
                      </a:r>
                      <a:endParaRPr lang="zh-CN" altLang="en-US" dirty="0"/>
                    </a:p>
                  </a:txBody>
                  <a:tcPr/>
                </a:tc>
                <a:tc>
                  <a:txBody>
                    <a:bodyPr/>
                    <a:lstStyle/>
                    <a:p>
                      <a:r>
                        <a:rPr lang="zh-CN" altLang="en-US" dirty="0" smtClean="0"/>
                        <a:t>应用调度停止等</a:t>
                      </a:r>
                      <a:endParaRPr lang="zh-CN" altLang="en-US" dirty="0"/>
                    </a:p>
                  </a:txBody>
                  <a:tcPr/>
                </a:tc>
              </a:tr>
              <a:tr h="823482">
                <a:tc>
                  <a:txBody>
                    <a:bodyPr/>
                    <a:lstStyle/>
                    <a:p>
                      <a:r>
                        <a:rPr lang="en-US" altLang="zh-CN" sz="1800" kern="1200" dirty="0" smtClean="0">
                          <a:solidFill>
                            <a:schemeClr val="dk1"/>
                          </a:solidFill>
                          <a:latin typeface="+mn-lt"/>
                          <a:ea typeface="+mn-ea"/>
                          <a:cs typeface="+mn-cs"/>
                        </a:rPr>
                        <a:t>clear</a:t>
                      </a:r>
                      <a:endParaRPr lang="zh-CN" altLang="en-US" dirty="0"/>
                    </a:p>
                  </a:txBody>
                  <a:tcPr/>
                </a:tc>
                <a:tc>
                  <a:txBody>
                    <a:bodyPr/>
                    <a:lstStyle/>
                    <a:p>
                      <a:r>
                        <a:rPr lang="en-US" altLang="zh-CN" sz="1800" i="1" kern="1200" dirty="0" smtClean="0">
                          <a:solidFill>
                            <a:schemeClr val="dk1"/>
                          </a:solidFill>
                          <a:latin typeface="+mn-lt"/>
                          <a:ea typeface="+mn-ea"/>
                          <a:cs typeface="+mn-cs"/>
                        </a:rPr>
                        <a:t>FLAG_ACTIVITY_CLEAR_TOP</a:t>
                      </a:r>
                    </a:p>
                    <a:p>
                      <a:r>
                        <a:rPr lang="en-US" altLang="zh-CN" sz="1800" i="1" kern="1200" dirty="0" smtClean="0">
                          <a:solidFill>
                            <a:schemeClr val="dk1"/>
                          </a:solidFill>
                          <a:latin typeface="+mn-lt"/>
                          <a:ea typeface="+mn-ea"/>
                          <a:cs typeface="+mn-cs"/>
                        </a:rPr>
                        <a:t>LAUNCH_SINGLE_TASK</a:t>
                      </a:r>
                      <a:endParaRPr lang="zh-CN" altLang="en-US" dirty="0"/>
                    </a:p>
                  </a:txBody>
                  <a:tcPr/>
                </a:tc>
              </a:tr>
              <a:tr h="477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app-request</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应用调度</a:t>
                      </a:r>
                      <a:r>
                        <a:rPr lang="en-US" altLang="zh-CN" dirty="0" smtClean="0"/>
                        <a:t>finish</a:t>
                      </a:r>
                      <a:endParaRPr lang="zh-CN" altLang="en-US" dirty="0" smtClean="0"/>
                    </a:p>
                  </a:txBody>
                  <a:tcPr/>
                </a:tc>
              </a:tr>
              <a:tr h="477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proc died without state saved</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应用进程</a:t>
                      </a:r>
                      <a:r>
                        <a:rPr lang="en-US" altLang="zh-CN" dirty="0" smtClean="0"/>
                        <a:t>died</a:t>
                      </a:r>
                      <a:endParaRPr lang="zh-CN" altLang="en-US" dirty="0" smtClean="0"/>
                    </a:p>
                  </a:txBody>
                  <a:tcPr/>
                </a:tc>
              </a:tr>
              <a:tr h="8234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reset</a:t>
                      </a:r>
                      <a:endParaRPr lang="zh-CN" altLang="en-US" sz="1800" kern="1200" dirty="0" smtClean="0">
                        <a:solidFill>
                          <a:schemeClr val="dk1"/>
                        </a:solidFill>
                        <a:latin typeface="+mn-lt"/>
                        <a:ea typeface="+mn-ea"/>
                        <a:cs typeface="+mn-cs"/>
                      </a:endParaRPr>
                    </a:p>
                  </a:txBody>
                  <a:tcPr/>
                </a:tc>
                <a:tc>
                  <a:txBody>
                    <a:bodyPr/>
                    <a:lstStyle/>
                    <a:p>
                      <a:r>
                        <a:rPr lang="en-US" altLang="zh-CN" sz="1800" kern="1200" dirty="0" smtClean="0">
                          <a:solidFill>
                            <a:schemeClr val="dk1"/>
                          </a:solidFill>
                          <a:latin typeface="+mn-lt"/>
                          <a:ea typeface="+mn-ea"/>
                          <a:cs typeface="+mn-cs"/>
                        </a:rPr>
                        <a:t>FLAG_ACTIVITY_CLEAR_WHEN_TASK_RESET</a:t>
                      </a:r>
                    </a:p>
                    <a:p>
                      <a:r>
                        <a:rPr lang="en-US" altLang="zh-CN" sz="1800" kern="1200" dirty="0" smtClean="0">
                          <a:solidFill>
                            <a:schemeClr val="dk1"/>
                          </a:solidFill>
                          <a:latin typeface="+mn-lt"/>
                          <a:ea typeface="+mn-ea"/>
                          <a:cs typeface="+mn-cs"/>
                        </a:rPr>
                        <a:t>FLAG_FINISH_ON_TASK_LAUNCH</a:t>
                      </a:r>
                    </a:p>
                  </a:txBody>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常见问题分析</a:t>
            </a:r>
            <a:endParaRPr lang="zh-CN" altLang="en-US" dirty="0"/>
          </a:p>
        </p:txBody>
      </p:sp>
      <p:sp>
        <p:nvSpPr>
          <p:cNvPr id="3" name="内容占位符 2"/>
          <p:cNvSpPr>
            <a:spLocks noGrp="1"/>
          </p:cNvSpPr>
          <p:nvPr>
            <p:ph idx="1"/>
          </p:nvPr>
        </p:nvSpPr>
        <p:spPr/>
        <p:txBody>
          <a:bodyPr/>
          <a:lstStyle/>
          <a:p>
            <a:r>
              <a:rPr lang="zh-CN" altLang="en-US" dirty="0" smtClean="0"/>
              <a:t>解决问题最重要的是对代码的熟悉</a:t>
            </a:r>
            <a:r>
              <a:rPr lang="en-US" altLang="zh-CN" dirty="0" smtClean="0"/>
              <a:t>,</a:t>
            </a:r>
            <a:r>
              <a:rPr lang="zh-CN" altLang="en-US" dirty="0" smtClean="0"/>
              <a:t>所以还需要熟悉相关的</a:t>
            </a:r>
            <a:r>
              <a:rPr lang="en-US" altLang="zh-CN" dirty="0" smtClean="0"/>
              <a:t>AMS</a:t>
            </a:r>
            <a:r>
              <a:rPr lang="zh-CN" altLang="en-US" dirty="0" smtClean="0"/>
              <a:t>的代码才是分析问题最重要的关键</a:t>
            </a:r>
            <a:endParaRPr lang="zh-CN" altLang="en-US" dirty="0"/>
          </a:p>
        </p:txBody>
      </p:sp>
      <p:sp>
        <p:nvSpPr>
          <p:cNvPr id="4" name="日期占位符 3"/>
          <p:cNvSpPr>
            <a:spLocks noGrp="1"/>
          </p:cNvSpPr>
          <p:nvPr>
            <p:ph type="dt" idx="11"/>
          </p:nvPr>
        </p:nvSpPr>
        <p:spPr>
          <a:xfrm>
            <a:off x="638175" y="6499225"/>
            <a:ext cx="2853705" cy="366713"/>
          </a:xfrm>
        </p:spPr>
        <p:txBody>
          <a:bodyPr/>
          <a:lstStyle/>
          <a:p>
            <a:pPr>
              <a:defRPr/>
            </a:pPr>
            <a:fld id="{57853569-EC1C-4519-852B-E26C789D7113}" type="datetime8">
              <a:rPr lang="zh-CN" altLang="en-US" smtClean="0"/>
              <a:pPr>
                <a:defRPr/>
              </a:pPr>
              <a:t>2014年11月11日5时8分</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6902450" y="6524625"/>
            <a:ext cx="2133600" cy="287338"/>
          </a:xfrm>
          <a:prstGeom prst="rect">
            <a:avLst/>
          </a:prstGeom>
          <a:noFill/>
          <a:ln w="9525">
            <a:noFill/>
            <a:round/>
            <a:headEnd/>
            <a:tailEnd/>
          </a:ln>
        </p:spPr>
        <p:txBody>
          <a:bodyPr lIns="90000" tIns="46800" rIns="90000" bIns="46800"/>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1000" dirty="0">
                <a:solidFill>
                  <a:srgbClr val="808080"/>
                </a:solidFill>
                <a:ea typeface="BatangChe" pitchFamily="49" charset="-127"/>
              </a:rPr>
              <a:t>  . </a:t>
            </a:r>
            <a:fld id="{2499AF06-3B10-42D8-A5B1-5BE1441A6980}" type="slidenum">
              <a:rPr lang="en-US" altLang="zh-CN" sz="1000">
                <a:solidFill>
                  <a:srgbClr val="808080"/>
                </a:solidFill>
                <a:ea typeface="BatangChe" pitchFamily="49" charset="-127"/>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altLang="zh-CN" sz="1000" dirty="0">
              <a:solidFill>
                <a:srgbClr val="808080"/>
              </a:solidFill>
              <a:ea typeface="BatangChe" pitchFamily="49" charset="-127"/>
            </a:endParaRPr>
          </a:p>
        </p:txBody>
      </p:sp>
      <p:sp>
        <p:nvSpPr>
          <p:cNvPr id="4100" name="Text Box 3"/>
          <p:cNvSpPr txBox="1">
            <a:spLocks noChangeArrowheads="1"/>
          </p:cNvSpPr>
          <p:nvPr/>
        </p:nvSpPr>
        <p:spPr bwMode="auto">
          <a:xfrm>
            <a:off x="1042988" y="69850"/>
            <a:ext cx="5184775" cy="649288"/>
          </a:xfrm>
          <a:prstGeom prst="rect">
            <a:avLst/>
          </a:prstGeom>
          <a:noFill/>
          <a:ln w="9525">
            <a:noFill/>
            <a:round/>
            <a:headEnd/>
            <a:tailEnd/>
          </a:ln>
        </p:spPr>
        <p:txBody>
          <a:bodyPr anchor="ctr"/>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b="1" dirty="0" smtClean="0">
                <a:solidFill>
                  <a:srgbClr val="FFFFFF"/>
                </a:solidFill>
              </a:rPr>
              <a:t>    主要内容</a:t>
            </a:r>
            <a:endParaRPr lang="zh-CN" sz="3200" b="1" dirty="0">
              <a:solidFill>
                <a:srgbClr val="FFFFFF"/>
              </a:solidFill>
            </a:endParaRPr>
          </a:p>
        </p:txBody>
      </p:sp>
      <p:sp>
        <p:nvSpPr>
          <p:cNvPr id="4101" name="Text Box 4"/>
          <p:cNvSpPr txBox="1">
            <a:spLocks noChangeArrowheads="1"/>
          </p:cNvSpPr>
          <p:nvPr/>
        </p:nvSpPr>
        <p:spPr bwMode="auto">
          <a:xfrm>
            <a:off x="571472" y="857232"/>
            <a:ext cx="8153400" cy="5214974"/>
          </a:xfrm>
          <a:prstGeom prst="rect">
            <a:avLst/>
          </a:prstGeom>
          <a:noFill/>
          <a:ln w="9525">
            <a:noFill/>
            <a:round/>
            <a:headEnd/>
            <a:tailEnd/>
          </a:ln>
        </p:spPr>
        <p:txBody>
          <a:bodyPr/>
          <a:lstStyle/>
          <a:p>
            <a:pPr algn="l"/>
            <a:endParaRPr lang="en-US" altLang="zh-CN" sz="2400" b="1" dirty="0" smtClean="0">
              <a:solidFill>
                <a:schemeClr val="accent2">
                  <a:lumMod val="75000"/>
                </a:schemeClr>
              </a:solidFill>
              <a:latin typeface="+mn-ea"/>
              <a:ea typeface="+mn-ea"/>
            </a:endParaRPr>
          </a:p>
          <a:p>
            <a:pPr algn="l"/>
            <a:endParaRPr lang="en-US" altLang="zh-CN" sz="2400" b="1" dirty="0" smtClean="0">
              <a:solidFill>
                <a:schemeClr val="accent2">
                  <a:lumMod val="75000"/>
                </a:schemeClr>
              </a:solidFill>
              <a:latin typeface="+mn-ea"/>
              <a:ea typeface="+mn-ea"/>
            </a:endParaRPr>
          </a:p>
          <a:p>
            <a:pPr marL="339725" indent="-339725" algn="l">
              <a:lnSpc>
                <a:spcPct val="150000"/>
              </a:lnSpc>
              <a:spcBef>
                <a:spcPts val="700"/>
              </a:spcBef>
              <a:buClr>
                <a:srgbClr val="333399"/>
              </a:buClr>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altLang="zh-CN" sz="2400" b="1" dirty="0" err="1" smtClean="0">
                <a:solidFill>
                  <a:srgbClr val="333399"/>
                </a:solidFill>
              </a:rPr>
              <a:t>ActivityManagerService</a:t>
            </a:r>
            <a:r>
              <a:rPr lang="zh-CN" altLang="en-US" sz="2400" b="1" dirty="0" smtClean="0">
                <a:solidFill>
                  <a:srgbClr val="333399"/>
                </a:solidFill>
              </a:rPr>
              <a:t>原理简介</a:t>
            </a:r>
            <a:endParaRPr lang="zh-CN" altLang="zh-CN" sz="2400" b="1" dirty="0" smtClean="0">
              <a:solidFill>
                <a:srgbClr val="333399"/>
              </a:solidFill>
            </a:endParaRPr>
          </a:p>
          <a:p>
            <a:pPr marL="339725" indent="-339725" algn="l">
              <a:lnSpc>
                <a:spcPct val="150000"/>
              </a:lnSpc>
              <a:spcBef>
                <a:spcPts val="700"/>
              </a:spcBef>
              <a:buClr>
                <a:srgbClr val="333399"/>
              </a:buClr>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zh-CN" altLang="en-US" sz="2400" b="1" dirty="0" smtClean="0">
                <a:solidFill>
                  <a:srgbClr val="333399"/>
                </a:solidFill>
              </a:rPr>
              <a:t>常见问题分析</a:t>
            </a:r>
            <a:endParaRPr lang="en-US" altLang="zh-CN" sz="2400" b="1" dirty="0" smtClean="0">
              <a:solidFill>
                <a:srgbClr val="333399"/>
              </a:solidFill>
            </a:endParaRPr>
          </a:p>
          <a:p>
            <a:pPr marL="339725" indent="-339725" algn="l">
              <a:lnSpc>
                <a:spcPct val="150000"/>
              </a:lnSpc>
              <a:spcBef>
                <a:spcPts val="700"/>
              </a:spcBef>
              <a:buClr>
                <a:srgbClr val="333399"/>
              </a:buClr>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zh-CN" altLang="en-US" sz="2400" b="1" dirty="0" smtClean="0">
                <a:solidFill>
                  <a:srgbClr val="FF0000"/>
                </a:solidFill>
              </a:rPr>
              <a:t>典型案例解析</a:t>
            </a:r>
            <a:endParaRPr lang="en-US" altLang="zh-CN" sz="2400" b="1" dirty="0" smtClean="0">
              <a:solidFill>
                <a:srgbClr val="FF0000"/>
              </a:solidFill>
            </a:endParaRPr>
          </a:p>
          <a:p>
            <a:pPr marL="339725" indent="-339725" algn="l">
              <a:spcBef>
                <a:spcPts val="600"/>
              </a:spcBef>
              <a:buClr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zh-CN" altLang="en-US" sz="2000" b="1" dirty="0" smtClean="0">
                <a:solidFill>
                  <a:schemeClr val="accent2">
                    <a:lumMod val="75000"/>
                  </a:schemeClr>
                </a:solidFill>
                <a:latin typeface="+mn-ea"/>
                <a:ea typeface="+mn-ea"/>
              </a:rPr>
              <a:t> </a:t>
            </a:r>
            <a:endParaRPr lang="en-US" altLang="zh-CN" sz="2000" b="1" dirty="0" smtClean="0">
              <a:solidFill>
                <a:schemeClr val="accent2">
                  <a:lumMod val="75000"/>
                </a:schemeClr>
              </a:solidFill>
              <a:latin typeface="+mn-ea"/>
              <a:ea typeface="+mn-ea"/>
            </a:endParaRPr>
          </a:p>
        </p:txBody>
      </p:sp>
      <p:sp>
        <p:nvSpPr>
          <p:cNvPr id="5" name="日期占位符 4"/>
          <p:cNvSpPr>
            <a:spLocks noGrp="1"/>
          </p:cNvSpPr>
          <p:nvPr>
            <p:ph type="dt" idx="11"/>
          </p:nvPr>
        </p:nvSpPr>
        <p:spPr>
          <a:xfrm>
            <a:off x="638175" y="6499225"/>
            <a:ext cx="2853705" cy="366713"/>
          </a:xfrm>
        </p:spPr>
        <p:txBody>
          <a:bodyPr/>
          <a:lstStyle/>
          <a:p>
            <a:pPr>
              <a:defRPr/>
            </a:pPr>
            <a:fld id="{3C2E3D9B-98B9-4CB6-BE0C-D68AE31BC365}" type="datetime8">
              <a:rPr lang="zh-CN" altLang="en-US" smtClean="0"/>
              <a:pPr>
                <a:defRPr/>
              </a:pPr>
              <a:t>2014年11月11日5时8分</a:t>
            </a:fld>
            <a:endParaRPr lang="en-US"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典型案例分析</a:t>
            </a:r>
            <a:endParaRPr lang="zh-CN" altLang="en-US" dirty="0"/>
          </a:p>
        </p:txBody>
      </p:sp>
      <p:sp>
        <p:nvSpPr>
          <p:cNvPr id="4" name="内容占位符 3"/>
          <p:cNvSpPr>
            <a:spLocks noGrp="1"/>
          </p:cNvSpPr>
          <p:nvPr>
            <p:ph idx="1"/>
          </p:nvPr>
        </p:nvSpPr>
        <p:spPr/>
        <p:txBody>
          <a:bodyPr/>
          <a:lstStyle/>
          <a:p>
            <a:r>
              <a:rPr lang="zh-CN" altLang="en-US" dirty="0" smtClean="0"/>
              <a:t>案例一：</a:t>
            </a:r>
            <a:endParaRPr lang="en-US" altLang="zh-CN" dirty="0" smtClean="0"/>
          </a:p>
          <a:p>
            <a:r>
              <a:rPr lang="zh-CN" altLang="en-US" dirty="0" smtClean="0"/>
              <a:t>    低内存杀死进程一</a:t>
            </a:r>
            <a:endParaRPr lang="zh-CN" altLang="en-US" dirty="0"/>
          </a:p>
        </p:txBody>
      </p:sp>
      <p:sp>
        <p:nvSpPr>
          <p:cNvPr id="2" name="日期占位符 1"/>
          <p:cNvSpPr>
            <a:spLocks noGrp="1"/>
          </p:cNvSpPr>
          <p:nvPr>
            <p:ph type="dt" idx="11"/>
          </p:nvPr>
        </p:nvSpPr>
        <p:spPr>
          <a:xfrm>
            <a:off x="638175" y="6499225"/>
            <a:ext cx="2781697" cy="366713"/>
          </a:xfrm>
        </p:spPr>
        <p:txBody>
          <a:bodyPr/>
          <a:lstStyle/>
          <a:p>
            <a:pPr>
              <a:defRPr/>
            </a:pPr>
            <a:fld id="{484615A5-55D2-4902-BBB6-467B683B461A}" type="datetime8">
              <a:rPr lang="zh-CN" altLang="en-US" smtClean="0"/>
              <a:pPr>
                <a:defRPr/>
              </a:pPr>
              <a:t>2014年11月11日5时8分</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典型案例分析</a:t>
            </a:r>
            <a:endParaRPr lang="zh-CN" altLang="en-US" dirty="0"/>
          </a:p>
        </p:txBody>
      </p:sp>
      <p:sp>
        <p:nvSpPr>
          <p:cNvPr id="4" name="内容占位符 3"/>
          <p:cNvSpPr>
            <a:spLocks noGrp="1"/>
          </p:cNvSpPr>
          <p:nvPr>
            <p:ph idx="1"/>
          </p:nvPr>
        </p:nvSpPr>
        <p:spPr/>
        <p:txBody>
          <a:bodyPr/>
          <a:lstStyle/>
          <a:p>
            <a:r>
              <a:rPr lang="zh-CN" altLang="en-US" dirty="0" smtClean="0"/>
              <a:t>案例二：</a:t>
            </a:r>
            <a:endParaRPr lang="en-US" altLang="zh-CN" dirty="0" smtClean="0"/>
          </a:p>
          <a:p>
            <a:r>
              <a:rPr lang="zh-CN" altLang="en-US" dirty="0" smtClean="0"/>
              <a:t>    低内存杀死进程二</a:t>
            </a:r>
            <a:endParaRPr lang="zh-CN" altLang="en-US" dirty="0"/>
          </a:p>
        </p:txBody>
      </p:sp>
      <p:sp>
        <p:nvSpPr>
          <p:cNvPr id="2" name="日期占位符 1"/>
          <p:cNvSpPr>
            <a:spLocks noGrp="1"/>
          </p:cNvSpPr>
          <p:nvPr>
            <p:ph type="dt" idx="11"/>
          </p:nvPr>
        </p:nvSpPr>
        <p:spPr>
          <a:xfrm>
            <a:off x="638175" y="6499225"/>
            <a:ext cx="2637681" cy="366713"/>
          </a:xfrm>
        </p:spPr>
        <p:txBody>
          <a:bodyPr/>
          <a:lstStyle/>
          <a:p>
            <a:pPr>
              <a:defRPr/>
            </a:pPr>
            <a:fld id="{2EADAF09-8626-444C-835A-DF4375907668}" type="datetime8">
              <a:rPr lang="zh-CN" altLang="en-US" smtClean="0"/>
              <a:pPr>
                <a:defRPr/>
              </a:pPr>
              <a:t>2014年11月11日5时8分</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典型案例分析</a:t>
            </a:r>
            <a:endParaRPr lang="zh-CN" altLang="en-US" dirty="0"/>
          </a:p>
        </p:txBody>
      </p:sp>
      <p:sp>
        <p:nvSpPr>
          <p:cNvPr id="4" name="内容占位符 3"/>
          <p:cNvSpPr>
            <a:spLocks noGrp="1"/>
          </p:cNvSpPr>
          <p:nvPr>
            <p:ph idx="1"/>
          </p:nvPr>
        </p:nvSpPr>
        <p:spPr/>
        <p:txBody>
          <a:bodyPr/>
          <a:lstStyle/>
          <a:p>
            <a:r>
              <a:rPr lang="zh-CN" altLang="en-US" dirty="0" smtClean="0"/>
              <a:t>案例三：</a:t>
            </a:r>
            <a:endParaRPr lang="en-US" altLang="zh-CN" dirty="0" smtClean="0"/>
          </a:p>
          <a:p>
            <a:r>
              <a:rPr lang="en-US" altLang="zh-CN" dirty="0" smtClean="0"/>
              <a:t>    Activity</a:t>
            </a:r>
            <a:r>
              <a:rPr lang="zh-CN" altLang="en-US" dirty="0" smtClean="0"/>
              <a:t>切换</a:t>
            </a:r>
            <a:r>
              <a:rPr lang="en-US" altLang="zh-CN" dirty="0" smtClean="0"/>
              <a:t>task</a:t>
            </a:r>
            <a:r>
              <a:rPr lang="zh-CN" altLang="en-US" dirty="0" smtClean="0"/>
              <a:t>异常问题</a:t>
            </a:r>
            <a:endParaRPr lang="en-US" altLang="zh-CN" dirty="0" smtClean="0"/>
          </a:p>
          <a:p>
            <a:endParaRPr lang="zh-CN" altLang="en-US" dirty="0"/>
          </a:p>
        </p:txBody>
      </p:sp>
      <p:sp>
        <p:nvSpPr>
          <p:cNvPr id="2" name="日期占位符 1"/>
          <p:cNvSpPr>
            <a:spLocks noGrp="1"/>
          </p:cNvSpPr>
          <p:nvPr>
            <p:ph type="dt" idx="11"/>
          </p:nvPr>
        </p:nvSpPr>
        <p:spPr>
          <a:xfrm>
            <a:off x="638175" y="6499225"/>
            <a:ext cx="3069729" cy="366713"/>
          </a:xfrm>
        </p:spPr>
        <p:txBody>
          <a:bodyPr/>
          <a:lstStyle/>
          <a:p>
            <a:pPr>
              <a:defRPr/>
            </a:pPr>
            <a:fld id="{9DE06AAF-A29C-4C99-B874-2E246D6EB54B}" type="datetime8">
              <a:rPr lang="zh-CN" altLang="en-US" smtClean="0"/>
              <a:pPr>
                <a:defRPr/>
              </a:pPr>
              <a:t>2014年11月11日5时8分</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AMS</a:t>
            </a:r>
            <a:r>
              <a:rPr lang="zh-CN" altLang="en-US" dirty="0" smtClean="0"/>
              <a:t>原理简介</a:t>
            </a:r>
            <a:endParaRPr lang="zh-CN" altLang="en-US" dirty="0"/>
          </a:p>
        </p:txBody>
      </p:sp>
      <p:sp>
        <p:nvSpPr>
          <p:cNvPr id="4" name="日期占位符 3"/>
          <p:cNvSpPr>
            <a:spLocks noGrp="1"/>
          </p:cNvSpPr>
          <p:nvPr>
            <p:ph type="dt" idx="11"/>
          </p:nvPr>
        </p:nvSpPr>
        <p:spPr>
          <a:xfrm>
            <a:off x="638175" y="6499225"/>
            <a:ext cx="2709689" cy="366713"/>
          </a:xfrm>
        </p:spPr>
        <p:txBody>
          <a:bodyPr/>
          <a:lstStyle/>
          <a:p>
            <a:pPr>
              <a:defRPr/>
            </a:pPr>
            <a:fld id="{10168482-8D44-46E0-8B31-9164754FCE60}" type="datetime8">
              <a:rPr lang="zh-CN" altLang="en-US" smtClean="0"/>
              <a:pPr>
                <a:defRPr/>
              </a:pPr>
              <a:t>2014年11月11日5时8分</a:t>
            </a:fld>
            <a:endParaRPr lang="en-US" dirty="0"/>
          </a:p>
        </p:txBody>
      </p:sp>
      <p:pic>
        <p:nvPicPr>
          <p:cNvPr id="5" name="aimg_b41Qt" descr="http://hi.csdn.net/attachment/201011/26/0_12907384337Ff2.gif"/>
          <p:cNvPicPr>
            <a:picLocks noGrp="1"/>
          </p:cNvPicPr>
          <p:nvPr>
            <p:ph idx="1"/>
          </p:nvPr>
        </p:nvPicPr>
        <p:blipFill>
          <a:blip r:embed="rId3" cstate="print"/>
          <a:srcRect/>
          <a:stretch>
            <a:fillRect/>
          </a:stretch>
        </p:blipFill>
        <p:spPr bwMode="auto">
          <a:xfrm>
            <a:off x="1403648" y="1412776"/>
            <a:ext cx="6592237" cy="4176687"/>
          </a:xfrm>
          <a:prstGeom prst="rect">
            <a:avLst/>
          </a:prstGeom>
          <a:noFill/>
          <a:ln w="9525">
            <a:noFill/>
            <a:miter lim="800000"/>
            <a:headEnd/>
            <a:tailEnd/>
          </a:ln>
        </p:spPr>
      </p:pic>
      <p:sp>
        <p:nvSpPr>
          <p:cNvPr id="7" name="矩形 6"/>
          <p:cNvSpPr/>
          <p:nvPr/>
        </p:nvSpPr>
        <p:spPr>
          <a:xfrm>
            <a:off x="816910" y="1052736"/>
            <a:ext cx="1422185" cy="461665"/>
          </a:xfrm>
          <a:prstGeom prst="rect">
            <a:avLst/>
          </a:prstGeom>
        </p:spPr>
        <p:txBody>
          <a:bodyPr wrap="none">
            <a:spAutoFit/>
          </a:bodyPr>
          <a:lstStyle/>
          <a:p>
            <a:r>
              <a:rPr lang="zh-CN" altLang="en-US" sz="2400" b="1" dirty="0" smtClean="0">
                <a:solidFill>
                  <a:srgbClr val="333399"/>
                </a:solidFill>
                <a:latin typeface="+mn-lt"/>
                <a:ea typeface="+mn-ea"/>
              </a:rPr>
              <a:t>框架图：</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AMS</a:t>
            </a:r>
            <a:r>
              <a:rPr lang="zh-CN" altLang="en-US" dirty="0" smtClean="0"/>
              <a:t>原理简介</a:t>
            </a:r>
            <a:endParaRPr lang="zh-CN" altLang="en-US" dirty="0"/>
          </a:p>
        </p:txBody>
      </p:sp>
      <p:sp>
        <p:nvSpPr>
          <p:cNvPr id="3" name="内容占位符 2"/>
          <p:cNvSpPr>
            <a:spLocks noGrp="1"/>
          </p:cNvSpPr>
          <p:nvPr>
            <p:ph idx="1"/>
          </p:nvPr>
        </p:nvSpPr>
        <p:spPr/>
        <p:txBody>
          <a:bodyPr/>
          <a:lstStyle/>
          <a:p>
            <a:r>
              <a:rPr lang="en-US" altLang="zh-CN" dirty="0" err="1" smtClean="0"/>
              <a:t>ActivityManagerService</a:t>
            </a:r>
            <a:r>
              <a:rPr lang="zh-CN" altLang="en-US" dirty="0" smtClean="0"/>
              <a:t>简称</a:t>
            </a:r>
            <a:r>
              <a:rPr lang="en-US" altLang="zh-CN" dirty="0" smtClean="0"/>
              <a:t>AMS</a:t>
            </a:r>
            <a:r>
              <a:rPr lang="zh-CN" altLang="en-US" dirty="0" smtClean="0"/>
              <a:t>， 是</a:t>
            </a:r>
            <a:r>
              <a:rPr lang="en-US" altLang="zh-CN" dirty="0" smtClean="0"/>
              <a:t>Android</a:t>
            </a:r>
            <a:r>
              <a:rPr lang="zh-CN" altLang="en-US" dirty="0" smtClean="0"/>
              <a:t>内核的核心功能之一</a:t>
            </a:r>
            <a:r>
              <a:rPr lang="en-US" altLang="zh-CN" dirty="0" smtClean="0"/>
              <a:t>,</a:t>
            </a:r>
            <a:r>
              <a:rPr lang="zh-CN" altLang="zh-CN" dirty="0" smtClean="0"/>
              <a:t>在系统启动</a:t>
            </a:r>
            <a:r>
              <a:rPr lang="en-US" altLang="zh-CN" dirty="0" err="1" smtClean="0"/>
              <a:t>SystemServer</a:t>
            </a:r>
            <a:r>
              <a:rPr lang="zh-CN" altLang="zh-CN" dirty="0" smtClean="0"/>
              <a:t>时启动此服务</a:t>
            </a:r>
            <a:r>
              <a:rPr lang="zh-CN" altLang="en-US" dirty="0" smtClean="0"/>
              <a:t>。</a:t>
            </a:r>
            <a:endParaRPr lang="en-US" altLang="zh-CN" dirty="0" smtClean="0"/>
          </a:p>
          <a:p>
            <a:endParaRPr lang="en-US" altLang="zh-CN" dirty="0" smtClean="0"/>
          </a:p>
          <a:p>
            <a:r>
              <a:rPr lang="en-US" altLang="zh-CN" dirty="0" smtClean="0"/>
              <a:t>AMS</a:t>
            </a:r>
            <a:r>
              <a:rPr lang="zh-CN" altLang="en-US" dirty="0" smtClean="0"/>
              <a:t>提供的功能主要包括以下几个方面：</a:t>
            </a:r>
            <a:endParaRPr lang="en-US" altLang="zh-CN" dirty="0" smtClean="0"/>
          </a:p>
          <a:p>
            <a:r>
              <a:rPr lang="en-US" altLang="zh-CN" dirty="0" smtClean="0"/>
              <a:t>   1. </a:t>
            </a:r>
            <a:r>
              <a:rPr lang="zh-CN" altLang="en-US" dirty="0" smtClean="0"/>
              <a:t>对于</a:t>
            </a:r>
            <a:r>
              <a:rPr lang="en-US" altLang="zh-CN" dirty="0" smtClean="0"/>
              <a:t>Android</a:t>
            </a:r>
            <a:r>
              <a:rPr lang="zh-CN" altLang="en-US" dirty="0" smtClean="0"/>
              <a:t>四大组件（</a:t>
            </a:r>
            <a:r>
              <a:rPr lang="en-US" altLang="zh-CN" dirty="0" smtClean="0"/>
              <a:t>activity</a:t>
            </a:r>
            <a:r>
              <a:rPr lang="zh-CN" altLang="en-US" dirty="0" smtClean="0"/>
              <a:t>、</a:t>
            </a:r>
            <a:r>
              <a:rPr lang="en-US" altLang="zh-CN" dirty="0" smtClean="0"/>
              <a:t>service</a:t>
            </a:r>
            <a:r>
              <a:rPr lang="zh-CN" altLang="en-US" dirty="0" smtClean="0"/>
              <a:t>、</a:t>
            </a:r>
            <a:r>
              <a:rPr lang="en-US" altLang="zh-CN" dirty="0" smtClean="0"/>
              <a:t>broadcast</a:t>
            </a:r>
            <a:r>
              <a:rPr lang="zh-CN" altLang="en-US" dirty="0" smtClean="0"/>
              <a:t>、 </a:t>
            </a:r>
            <a:r>
              <a:rPr lang="en-US" altLang="zh-CN" dirty="0" smtClean="0"/>
              <a:t>content provider</a:t>
            </a:r>
            <a:r>
              <a:rPr lang="zh-CN" altLang="en-US" dirty="0" smtClean="0"/>
              <a:t>）的管理，包括启动，生命周期管理等</a:t>
            </a:r>
            <a:endParaRPr lang="en-US" altLang="zh-CN" dirty="0" smtClean="0"/>
          </a:p>
          <a:p>
            <a:r>
              <a:rPr lang="en-US" altLang="zh-CN" dirty="0" smtClean="0"/>
              <a:t>   2. </a:t>
            </a:r>
            <a:r>
              <a:rPr lang="zh-CN" altLang="en-US" dirty="0" smtClean="0"/>
              <a:t>进程</a:t>
            </a:r>
            <a:r>
              <a:rPr lang="en-US" altLang="zh-CN" dirty="0" smtClean="0"/>
              <a:t>OOM </a:t>
            </a:r>
            <a:r>
              <a:rPr lang="en-US" altLang="zh-CN" dirty="0" err="1" smtClean="0"/>
              <a:t>adj</a:t>
            </a:r>
            <a:r>
              <a:rPr lang="zh-CN" altLang="en-US" dirty="0" smtClean="0"/>
              <a:t>以及</a:t>
            </a:r>
            <a:r>
              <a:rPr lang="en-US" altLang="zh-CN" dirty="0" smtClean="0"/>
              <a:t>LRU weight</a:t>
            </a:r>
            <a:r>
              <a:rPr lang="zh-CN" altLang="en-US" dirty="0" smtClean="0"/>
              <a:t>管理</a:t>
            </a:r>
            <a:endParaRPr lang="en-US" altLang="zh-CN" dirty="0" smtClean="0"/>
          </a:p>
        </p:txBody>
      </p:sp>
      <p:sp>
        <p:nvSpPr>
          <p:cNvPr id="4" name="日期占位符 3"/>
          <p:cNvSpPr>
            <a:spLocks noGrp="1"/>
          </p:cNvSpPr>
          <p:nvPr>
            <p:ph type="dt" idx="11"/>
          </p:nvPr>
        </p:nvSpPr>
        <p:spPr>
          <a:xfrm>
            <a:off x="638175" y="6499225"/>
            <a:ext cx="2709689" cy="366713"/>
          </a:xfrm>
        </p:spPr>
        <p:txBody>
          <a:bodyPr/>
          <a:lstStyle/>
          <a:p>
            <a:pPr>
              <a:defRPr/>
            </a:pPr>
            <a:fld id="{F4C3DBB0-3EB4-4D99-BB55-CD1F7796751B}" type="datetime8">
              <a:rPr lang="zh-CN" altLang="en-US" smtClean="0"/>
              <a:pPr>
                <a:defRPr/>
              </a:pPr>
              <a:t>2014年11月11日5时8分</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en-US" altLang="zh-CN" dirty="0" smtClean="0"/>
              <a:t>AMS</a:t>
            </a:r>
            <a:r>
              <a:rPr lang="zh-CN" altLang="en-US" dirty="0" smtClean="0"/>
              <a:t>原理简介</a:t>
            </a:r>
            <a:endParaRPr lang="zh-CN" altLang="en-US" dirty="0"/>
          </a:p>
        </p:txBody>
      </p:sp>
      <p:sp>
        <p:nvSpPr>
          <p:cNvPr id="4" name="内容占位符 3"/>
          <p:cNvSpPr>
            <a:spLocks noGrp="1"/>
          </p:cNvSpPr>
          <p:nvPr>
            <p:ph idx="1"/>
          </p:nvPr>
        </p:nvSpPr>
        <p:spPr/>
        <p:txBody>
          <a:bodyPr/>
          <a:lstStyle/>
          <a:p>
            <a:r>
              <a:rPr lang="en-US" altLang="zh-CN" dirty="0" smtClean="0"/>
              <a:t>AMS</a:t>
            </a:r>
            <a:r>
              <a:rPr lang="zh-CN" altLang="en-US" dirty="0" smtClean="0"/>
              <a:t>主要代码位于：</a:t>
            </a:r>
            <a:endParaRPr lang="en-US" altLang="zh-CN" dirty="0" smtClean="0"/>
          </a:p>
          <a:p>
            <a:r>
              <a:rPr lang="en-US" altLang="zh-CN" dirty="0" smtClean="0"/>
              <a:t>   frameworks/base/core/java/android/app/</a:t>
            </a:r>
          </a:p>
          <a:p>
            <a:r>
              <a:rPr lang="en-US" altLang="zh-CN" dirty="0" smtClean="0"/>
              <a:t>   frameworks/base/services/java/com/android/server/am/</a:t>
            </a:r>
          </a:p>
          <a:p>
            <a:endParaRPr lang="en-US" altLang="zh-CN" dirty="0" smtClean="0"/>
          </a:p>
          <a:p>
            <a:r>
              <a:rPr lang="zh-CN" altLang="en-US" dirty="0" smtClean="0"/>
              <a:t>主要目录结构如下：</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2" name="日期占位符 1"/>
          <p:cNvSpPr>
            <a:spLocks noGrp="1"/>
          </p:cNvSpPr>
          <p:nvPr>
            <p:ph type="dt" idx="11"/>
          </p:nvPr>
        </p:nvSpPr>
        <p:spPr>
          <a:xfrm>
            <a:off x="638175" y="6499225"/>
            <a:ext cx="2925713" cy="366713"/>
          </a:xfrm>
        </p:spPr>
        <p:txBody>
          <a:bodyPr/>
          <a:lstStyle/>
          <a:p>
            <a:pPr>
              <a:defRPr/>
            </a:pPr>
            <a:fld id="{95922F79-2249-41A8-A95E-4D3B4B8F900D}" type="datetime8">
              <a:rPr lang="zh-CN" altLang="en-US" smtClean="0"/>
              <a:pPr>
                <a:defRPr/>
              </a:pPr>
              <a:t>2014年11月11日5时8分</a:t>
            </a:fld>
            <a:endParaRPr lang="en-US" dirty="0"/>
          </a:p>
        </p:txBody>
      </p:sp>
      <p:graphicFrame>
        <p:nvGraphicFramePr>
          <p:cNvPr id="15" name="对象 14">
            <a:hlinkClick r:id="" action="ppaction://ole?verb=0"/>
          </p:cNvPr>
          <p:cNvGraphicFramePr>
            <a:graphicFrameLocks noChangeAspect="1"/>
          </p:cNvGraphicFramePr>
          <p:nvPr/>
        </p:nvGraphicFramePr>
        <p:xfrm>
          <a:off x="3321050" y="3700463"/>
          <a:ext cx="1597131" cy="952673"/>
        </p:xfrm>
        <a:graphic>
          <a:graphicData uri="http://schemas.openxmlformats.org/presentationml/2006/ole">
            <p:oleObj spid="_x0000_s1033" name="演示文稿" r:id="rId4" imgW="2826840" imgH="2121436" progId="PowerPoint.Show.12">
              <p:embed/>
            </p:oleObj>
          </a:graphicData>
        </a:graphic>
      </p:graphicFrame>
      <p:graphicFrame>
        <p:nvGraphicFramePr>
          <p:cNvPr id="17" name="对象 16">
            <a:hlinkClick r:id="" action="ppaction://ole?verb=0"/>
          </p:cNvPr>
          <p:cNvGraphicFramePr>
            <a:graphicFrameLocks noChangeAspect="1"/>
          </p:cNvGraphicFramePr>
          <p:nvPr/>
        </p:nvGraphicFramePr>
        <p:xfrm>
          <a:off x="899592" y="3645024"/>
          <a:ext cx="1872207" cy="1248138"/>
        </p:xfrm>
        <a:graphic>
          <a:graphicData uri="http://schemas.openxmlformats.org/presentationml/2006/ole">
            <p:oleObj spid="_x0000_s1035" name="演示文稿" r:id="rId5" imgW="4079857" imgH="3060020" progId="PowerPoint.Show.12">
              <p:embed/>
            </p:oleObj>
          </a:graphicData>
        </a:graphic>
      </p:graphicFrame>
      <p:graphicFrame>
        <p:nvGraphicFramePr>
          <p:cNvPr id="18" name="对象 17">
            <a:hlinkClick r:id="" action="ppaction://ole?verb=0"/>
          </p:cNvPr>
          <p:cNvGraphicFramePr>
            <a:graphicFrameLocks noChangeAspect="1"/>
          </p:cNvGraphicFramePr>
          <p:nvPr/>
        </p:nvGraphicFramePr>
        <p:xfrm>
          <a:off x="5508105" y="3645025"/>
          <a:ext cx="1728192" cy="1080120"/>
        </p:xfrm>
        <a:graphic>
          <a:graphicData uri="http://schemas.openxmlformats.org/presentationml/2006/ole">
            <p:oleObj spid="_x0000_s1036" name="演示文稿" r:id="rId6" imgW="2084885" imgH="1562027" progId="PowerPoint.Show.12">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AMS</a:t>
            </a:r>
            <a:r>
              <a:rPr lang="zh-CN" altLang="en-US" dirty="0" smtClean="0"/>
              <a:t>原理简介</a:t>
            </a:r>
            <a:endParaRPr lang="zh-CN" altLang="en-US" dirty="0"/>
          </a:p>
        </p:txBody>
      </p:sp>
      <p:sp>
        <p:nvSpPr>
          <p:cNvPr id="3" name="内容占位符 2"/>
          <p:cNvSpPr>
            <a:spLocks noGrp="1"/>
          </p:cNvSpPr>
          <p:nvPr>
            <p:ph idx="1"/>
          </p:nvPr>
        </p:nvSpPr>
        <p:spPr/>
        <p:txBody>
          <a:bodyPr/>
          <a:lstStyle/>
          <a:p>
            <a:r>
              <a:rPr lang="en-US" altLang="zh-CN" dirty="0" smtClean="0"/>
              <a:t>        AMS</a:t>
            </a:r>
            <a:r>
              <a:rPr lang="zh-CN" altLang="zh-CN" dirty="0" smtClean="0"/>
              <a:t>服务</a:t>
            </a:r>
            <a:r>
              <a:rPr lang="zh-CN" altLang="en-US" dirty="0" smtClean="0"/>
              <a:t>启动</a:t>
            </a:r>
            <a:r>
              <a:rPr lang="zh-CN" altLang="zh-CN" dirty="0" smtClean="0"/>
              <a:t>是在系统启动的</a:t>
            </a:r>
            <a:r>
              <a:rPr lang="en-US" altLang="zh-CN" dirty="0" smtClean="0"/>
              <a:t>init2</a:t>
            </a:r>
            <a:r>
              <a:rPr lang="zh-CN" altLang="zh-CN" dirty="0" smtClean="0"/>
              <a:t>阶段，由</a:t>
            </a:r>
            <a:r>
              <a:rPr lang="en-US" altLang="zh-CN" dirty="0" err="1" smtClean="0"/>
              <a:t>SystemServer</a:t>
            </a:r>
            <a:r>
              <a:rPr lang="zh-CN" altLang="zh-CN" dirty="0" smtClean="0"/>
              <a:t>启动的</a:t>
            </a:r>
            <a:r>
              <a:rPr lang="en-US" altLang="zh-CN" dirty="0" smtClean="0"/>
              <a:t>Java</a:t>
            </a:r>
            <a:r>
              <a:rPr lang="zh-CN" altLang="zh-CN" dirty="0" smtClean="0"/>
              <a:t>系统服务之一，启动代码位于</a:t>
            </a:r>
            <a:r>
              <a:rPr lang="en-US" altLang="zh-CN" dirty="0" smtClean="0"/>
              <a:t>frameworks/base/services/java/com/android/server/SystemServer.java</a:t>
            </a:r>
            <a:r>
              <a:rPr lang="zh-CN" altLang="zh-CN" dirty="0" smtClean="0"/>
              <a:t>中</a:t>
            </a:r>
          </a:p>
          <a:p>
            <a:endParaRPr lang="zh-CN" altLang="en-US" dirty="0" smtClean="0"/>
          </a:p>
        </p:txBody>
      </p:sp>
      <p:sp>
        <p:nvSpPr>
          <p:cNvPr id="4" name="日期占位符 3"/>
          <p:cNvSpPr>
            <a:spLocks noGrp="1"/>
          </p:cNvSpPr>
          <p:nvPr>
            <p:ph type="dt" idx="11"/>
          </p:nvPr>
        </p:nvSpPr>
        <p:spPr>
          <a:xfrm>
            <a:off x="638175" y="6499225"/>
            <a:ext cx="2925713" cy="366713"/>
          </a:xfrm>
        </p:spPr>
        <p:txBody>
          <a:bodyPr/>
          <a:lstStyle/>
          <a:p>
            <a:pPr>
              <a:defRPr/>
            </a:pPr>
            <a:fld id="{BDB86E27-C9CB-499F-922F-AEC44F38BE4E}" type="datetime8">
              <a:rPr lang="zh-CN" altLang="en-US" smtClean="0"/>
              <a:pPr>
                <a:defRPr/>
              </a:pPr>
              <a:t>2014年11月11日5时8分</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AMS</a:t>
            </a:r>
            <a:r>
              <a:rPr lang="zh-CN" altLang="en-US" dirty="0" smtClean="0"/>
              <a:t>原理简介</a:t>
            </a:r>
            <a:endParaRPr lang="zh-CN" altLang="en-US" dirty="0"/>
          </a:p>
        </p:txBody>
      </p:sp>
      <p:sp>
        <p:nvSpPr>
          <p:cNvPr id="3" name="内容占位符 2"/>
          <p:cNvSpPr>
            <a:spLocks noGrp="1"/>
          </p:cNvSpPr>
          <p:nvPr>
            <p:ph idx="1"/>
          </p:nvPr>
        </p:nvSpPr>
        <p:spPr/>
        <p:txBody>
          <a:bodyPr/>
          <a:lstStyle/>
          <a:p>
            <a:r>
              <a:rPr lang="en-US" altLang="zh-CN" dirty="0" smtClean="0"/>
              <a:t> AMS</a:t>
            </a:r>
            <a:r>
              <a:rPr lang="zh-CN" altLang="en-US" dirty="0" smtClean="0"/>
              <a:t>服务在系统启动阶段的主要工作：</a:t>
            </a:r>
            <a:endParaRPr lang="en-US" altLang="zh-CN" dirty="0" smtClean="0"/>
          </a:p>
          <a:p>
            <a:pPr>
              <a:buFont typeface="Arial" pitchFamily="34" charset="0"/>
              <a:buChar char="•"/>
            </a:pPr>
            <a:r>
              <a:rPr lang="zh-CN" altLang="zh-CN" dirty="0" smtClean="0"/>
              <a:t>调用</a:t>
            </a:r>
            <a:r>
              <a:rPr lang="en-US" altLang="zh-CN" dirty="0" smtClean="0"/>
              <a:t>main</a:t>
            </a:r>
            <a:r>
              <a:rPr lang="zh-CN" altLang="zh-CN" dirty="0" smtClean="0"/>
              <a:t>方法启动</a:t>
            </a:r>
            <a:r>
              <a:rPr lang="en-US" altLang="zh-CN" dirty="0" smtClean="0"/>
              <a:t>AMS</a:t>
            </a:r>
            <a:r>
              <a:rPr lang="zh-CN" altLang="zh-CN" dirty="0" smtClean="0"/>
              <a:t>服务</a:t>
            </a:r>
          </a:p>
          <a:p>
            <a:r>
              <a:rPr lang="en-US" altLang="zh-CN" dirty="0" smtClean="0"/>
              <a:t>    context = </a:t>
            </a:r>
            <a:r>
              <a:rPr lang="en-US" altLang="zh-CN" dirty="0" err="1" smtClean="0"/>
              <a:t>ActivityManagerService.</a:t>
            </a:r>
            <a:r>
              <a:rPr lang="en-US" altLang="zh-CN" i="1" dirty="0" err="1" smtClean="0"/>
              <a:t>main</a:t>
            </a:r>
            <a:r>
              <a:rPr lang="en-US" altLang="zh-CN" dirty="0" smtClean="0"/>
              <a:t>(</a:t>
            </a:r>
            <a:r>
              <a:rPr lang="en-US" altLang="zh-CN" dirty="0" err="1" smtClean="0"/>
              <a:t>factoryTest</a:t>
            </a:r>
            <a:r>
              <a:rPr lang="en-US" altLang="zh-CN" dirty="0" smtClean="0"/>
              <a:t>); </a:t>
            </a:r>
            <a:endParaRPr lang="zh-CN" altLang="zh-CN" dirty="0" smtClean="0"/>
          </a:p>
          <a:p>
            <a:pPr>
              <a:buFont typeface="Arial" pitchFamily="34" charset="0"/>
              <a:buChar char="•"/>
            </a:pPr>
            <a:r>
              <a:rPr lang="zh-CN" altLang="zh-CN" dirty="0" smtClean="0"/>
              <a:t>调用</a:t>
            </a:r>
            <a:r>
              <a:rPr lang="en-US" altLang="zh-CN" dirty="0" err="1" smtClean="0"/>
              <a:t>SetSystemProcess</a:t>
            </a:r>
            <a:r>
              <a:rPr lang="zh-CN" altLang="zh-CN" dirty="0" smtClean="0"/>
              <a:t>方法</a:t>
            </a:r>
          </a:p>
          <a:p>
            <a:r>
              <a:rPr lang="en-US" altLang="zh-CN" dirty="0" smtClean="0"/>
              <a:t>    </a:t>
            </a:r>
            <a:r>
              <a:rPr lang="en-US" altLang="zh-CN" dirty="0" err="1" smtClean="0"/>
              <a:t>ActivityManagerService.</a:t>
            </a:r>
            <a:r>
              <a:rPr lang="en-US" altLang="zh-CN" i="1" dirty="0" err="1" smtClean="0"/>
              <a:t>setSystemProcess</a:t>
            </a:r>
            <a:r>
              <a:rPr lang="en-US" altLang="zh-CN" dirty="0" smtClean="0"/>
              <a:t>(); </a:t>
            </a:r>
            <a:endParaRPr lang="zh-CN" altLang="zh-CN" dirty="0" smtClean="0"/>
          </a:p>
          <a:p>
            <a:pPr>
              <a:buFont typeface="Arial" pitchFamily="34" charset="0"/>
              <a:buChar char="•"/>
            </a:pPr>
            <a:r>
              <a:rPr lang="zh-CN" altLang="zh-CN" dirty="0" smtClean="0"/>
              <a:t>调用</a:t>
            </a:r>
            <a:r>
              <a:rPr lang="en-US" altLang="zh-CN" dirty="0" err="1" smtClean="0"/>
              <a:t>installSystemProviders</a:t>
            </a:r>
            <a:r>
              <a:rPr lang="zh-CN" altLang="zh-CN" dirty="0" smtClean="0"/>
              <a:t>方法</a:t>
            </a:r>
          </a:p>
          <a:p>
            <a:r>
              <a:rPr lang="en-US" altLang="zh-CN" dirty="0" smtClean="0"/>
              <a:t>    </a:t>
            </a:r>
            <a:r>
              <a:rPr lang="en-US" altLang="zh-CN" dirty="0" err="1" smtClean="0"/>
              <a:t>ActivityManagerService.</a:t>
            </a:r>
            <a:r>
              <a:rPr lang="en-US" altLang="zh-CN" i="1" dirty="0" err="1" smtClean="0"/>
              <a:t>installSystemProviders</a:t>
            </a:r>
            <a:r>
              <a:rPr lang="en-US" altLang="zh-CN" dirty="0" smtClean="0"/>
              <a:t>();</a:t>
            </a:r>
            <a:endParaRPr lang="zh-CN" altLang="zh-CN" dirty="0" smtClean="0"/>
          </a:p>
          <a:p>
            <a:pPr>
              <a:buFont typeface="Arial" pitchFamily="34" charset="0"/>
              <a:buChar char="•"/>
            </a:pPr>
            <a:r>
              <a:rPr lang="zh-CN" altLang="zh-CN" dirty="0" smtClean="0"/>
              <a:t>调用</a:t>
            </a:r>
            <a:r>
              <a:rPr lang="en-US" altLang="zh-CN" dirty="0" err="1" smtClean="0"/>
              <a:t>SystemReady</a:t>
            </a:r>
            <a:r>
              <a:rPr lang="zh-CN" altLang="zh-CN" dirty="0" smtClean="0"/>
              <a:t>方法</a:t>
            </a:r>
          </a:p>
          <a:p>
            <a:r>
              <a:rPr lang="en-US" altLang="zh-CN" dirty="0" err="1" smtClean="0"/>
              <a:t>ActivityManagerService.</a:t>
            </a:r>
            <a:r>
              <a:rPr lang="en-US" altLang="zh-CN" i="1" dirty="0" err="1" smtClean="0"/>
              <a:t>self</a:t>
            </a:r>
            <a:r>
              <a:rPr lang="en-US" altLang="zh-CN" dirty="0" smtClean="0"/>
              <a:t>().</a:t>
            </a:r>
            <a:r>
              <a:rPr lang="en-US" altLang="zh-CN" dirty="0" err="1" smtClean="0"/>
              <a:t>systemReady</a:t>
            </a:r>
            <a:endParaRPr lang="zh-CN" altLang="en-US" dirty="0"/>
          </a:p>
        </p:txBody>
      </p:sp>
      <p:sp>
        <p:nvSpPr>
          <p:cNvPr id="4" name="日期占位符 3"/>
          <p:cNvSpPr>
            <a:spLocks noGrp="1"/>
          </p:cNvSpPr>
          <p:nvPr>
            <p:ph type="dt" idx="11"/>
          </p:nvPr>
        </p:nvSpPr>
        <p:spPr>
          <a:xfrm>
            <a:off x="638175" y="6499225"/>
            <a:ext cx="2925713" cy="366713"/>
          </a:xfrm>
        </p:spPr>
        <p:txBody>
          <a:bodyPr/>
          <a:lstStyle/>
          <a:p>
            <a:pPr>
              <a:defRPr/>
            </a:pPr>
            <a:fld id="{BDB86E27-C9CB-499F-922F-AEC44F38BE4E}" type="datetime8">
              <a:rPr lang="zh-CN" altLang="en-US" smtClean="0"/>
              <a:pPr>
                <a:defRPr/>
              </a:pPr>
              <a:t>2014年11月11日5时8分</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Times New Roman" pitchFamily="16"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Times New Roman" pitchFamily="16"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Times New Roman" pitchFamily="16"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Times New Roman" pitchFamily="16"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Times New Roman" pitchFamily="16"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Times New Roman" pitchFamily="16"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16196</TotalTime>
  <Words>2418</Words>
  <Application>Microsoft Office PowerPoint</Application>
  <PresentationFormat>全屏显示(4:3)</PresentationFormat>
  <Paragraphs>376</Paragraphs>
  <Slides>47</Slides>
  <Notes>15</Notes>
  <HiddenSlides>0</HiddenSlides>
  <MMClips>0</MMClips>
  <ScaleCrop>false</ScaleCrop>
  <HeadingPairs>
    <vt:vector size="6" baseType="variant">
      <vt:variant>
        <vt:lpstr>主题</vt:lpstr>
      </vt:variant>
      <vt:variant>
        <vt:i4>3</vt:i4>
      </vt:variant>
      <vt:variant>
        <vt:lpstr>嵌入 OLE 服务器</vt:lpstr>
      </vt:variant>
      <vt:variant>
        <vt:i4>3</vt:i4>
      </vt:variant>
      <vt:variant>
        <vt:lpstr>幻灯片标题</vt:lpstr>
      </vt:variant>
      <vt:variant>
        <vt:i4>47</vt:i4>
      </vt:variant>
    </vt:vector>
  </HeadingPairs>
  <TitlesOfParts>
    <vt:vector size="53" baseType="lpstr">
      <vt:lpstr>Office 主题</vt:lpstr>
      <vt:lpstr>1_Office 主题</vt:lpstr>
      <vt:lpstr>2_Office 主题</vt:lpstr>
      <vt:lpstr>演示文稿</vt:lpstr>
      <vt:lpstr>幻灯片</vt:lpstr>
      <vt:lpstr>包装程序外壳对象</vt:lpstr>
      <vt:lpstr>幻灯片 1</vt:lpstr>
      <vt:lpstr>幻灯片 2</vt:lpstr>
      <vt:lpstr>AMS原理简介</vt:lpstr>
      <vt:lpstr>AMS原理简介</vt:lpstr>
      <vt:lpstr>AMS原理简介</vt:lpstr>
      <vt:lpstr>AMS原理简介</vt:lpstr>
      <vt:lpstr> AMS原理简介</vt:lpstr>
      <vt:lpstr>AMS原理简介</vt:lpstr>
      <vt:lpstr>AMS原理简介</vt:lpstr>
      <vt:lpstr>AMS原理简介</vt:lpstr>
      <vt:lpstr>AMS原理简介</vt:lpstr>
      <vt:lpstr>AMS原理简介</vt:lpstr>
      <vt:lpstr>AMS原理简介</vt:lpstr>
      <vt:lpstr>AMS原理简介            Activity</vt:lpstr>
      <vt:lpstr>AMS原理简介            Activity</vt:lpstr>
      <vt:lpstr>AMS原理简介            Activity</vt:lpstr>
      <vt:lpstr>AMS原理简介            Broadcast</vt:lpstr>
      <vt:lpstr>AMS原理简介            Broadcast</vt:lpstr>
      <vt:lpstr>AMS原理简介            Broadcast</vt:lpstr>
      <vt:lpstr>AMS原理简介            Service</vt:lpstr>
      <vt:lpstr>AMS原理简介            Service</vt:lpstr>
      <vt:lpstr>AMS原理简介            Service</vt:lpstr>
      <vt:lpstr>AMS原理简介            Content provider</vt:lpstr>
      <vt:lpstr>AMS原理简介            Content provider</vt:lpstr>
      <vt:lpstr>AMS原理简介            Content Provider</vt:lpstr>
      <vt:lpstr>AMS原理简介            OOM adj</vt:lpstr>
      <vt:lpstr>AMS原理简介            OOM adj</vt:lpstr>
      <vt:lpstr>AMS原理简介            OOM adj</vt:lpstr>
      <vt:lpstr>AMS原理简介            OOM adj</vt:lpstr>
      <vt:lpstr>AMS原理简介            OOM adj</vt:lpstr>
      <vt:lpstr>AMS原理简介            OOM adj</vt:lpstr>
      <vt:lpstr>AMS原理简介            LRU weight</vt:lpstr>
      <vt:lpstr>AMS原理简介            LRU weight</vt:lpstr>
      <vt:lpstr>AMS原理简介            API</vt:lpstr>
      <vt:lpstr>幻灯片 35</vt:lpstr>
      <vt:lpstr>常见问题分析</vt:lpstr>
      <vt:lpstr>常见问题分析</vt:lpstr>
      <vt:lpstr>常见问题分析</vt:lpstr>
      <vt:lpstr>常见问题分析</vt:lpstr>
      <vt:lpstr>常见问题分析</vt:lpstr>
      <vt:lpstr>常见问题分析</vt:lpstr>
      <vt:lpstr>常见问题分析</vt:lpstr>
      <vt:lpstr>幻灯片 43</vt:lpstr>
      <vt:lpstr>典型案例分析</vt:lpstr>
      <vt:lpstr>典型案例分析</vt:lpstr>
      <vt:lpstr>典型案例分析</vt:lpstr>
      <vt:lpstr>幻灯片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Spreadtrum PPT_Template C</dc:title>
  <dc:creator>Qian Dai (代倩)</dc:creator>
  <cp:lastModifiedBy>test</cp:lastModifiedBy>
  <cp:revision>1685</cp:revision>
  <cp:lastPrinted>1601-01-01T00:00:00Z</cp:lastPrinted>
  <dcterms:created xsi:type="dcterms:W3CDTF">2008-05-13T10:54:27Z</dcterms:created>
  <dcterms:modified xsi:type="dcterms:W3CDTF">2014-11-11T09:09:26Z</dcterms:modified>
</cp:coreProperties>
</file>