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8"/>
  </p:notesMasterIdLst>
  <p:handoutMasterIdLst>
    <p:handoutMasterId r:id="rId49"/>
  </p:handoutMasterIdLst>
  <p:sldIdLst>
    <p:sldId id="353" r:id="rId2"/>
    <p:sldId id="303" r:id="rId3"/>
    <p:sldId id="304" r:id="rId4"/>
    <p:sldId id="425" r:id="rId5"/>
    <p:sldId id="421" r:id="rId6"/>
    <p:sldId id="424" r:id="rId7"/>
    <p:sldId id="427" r:id="rId8"/>
    <p:sldId id="416" r:id="rId9"/>
    <p:sldId id="428" r:id="rId10"/>
    <p:sldId id="431" r:id="rId11"/>
    <p:sldId id="432" r:id="rId12"/>
    <p:sldId id="429" r:id="rId13"/>
    <p:sldId id="433" r:id="rId14"/>
    <p:sldId id="434" r:id="rId15"/>
    <p:sldId id="441" r:id="rId16"/>
    <p:sldId id="442" r:id="rId17"/>
    <p:sldId id="435" r:id="rId18"/>
    <p:sldId id="436" r:id="rId19"/>
    <p:sldId id="437" r:id="rId20"/>
    <p:sldId id="439" r:id="rId21"/>
    <p:sldId id="438" r:id="rId22"/>
    <p:sldId id="440" r:id="rId23"/>
    <p:sldId id="443" r:id="rId24"/>
    <p:sldId id="444" r:id="rId25"/>
    <p:sldId id="445" r:id="rId26"/>
    <p:sldId id="446" r:id="rId27"/>
    <p:sldId id="447" r:id="rId28"/>
    <p:sldId id="448" r:id="rId29"/>
    <p:sldId id="417" r:id="rId30"/>
    <p:sldId id="449" r:id="rId31"/>
    <p:sldId id="451" r:id="rId32"/>
    <p:sldId id="452" r:id="rId33"/>
    <p:sldId id="453" r:id="rId34"/>
    <p:sldId id="450" r:id="rId35"/>
    <p:sldId id="454" r:id="rId36"/>
    <p:sldId id="455" r:id="rId37"/>
    <p:sldId id="456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</p:sldIdLst>
  <p:sldSz cx="12192000" cy="6858000"/>
  <p:notesSz cx="6858000" cy="9144000"/>
  <p:defaultTextStyle>
    <a:defPPr>
      <a:defRPr lang="en-US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4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5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4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pos="7224" userDrawn="1">
          <p15:clr>
            <a:srgbClr val="A4A3A4"/>
          </p15:clr>
        </p15:guide>
        <p15:guide id="6" pos="840" userDrawn="1">
          <p15:clr>
            <a:srgbClr val="A4A3A4"/>
          </p15:clr>
        </p15:guide>
        <p15:guide id="7" pos="312" userDrawn="1">
          <p15:clr>
            <a:srgbClr val="A4A3A4"/>
          </p15:clr>
        </p15:guide>
        <p15:guide id="8" pos="7368" userDrawn="1">
          <p15:clr>
            <a:srgbClr val="A4A3A4"/>
          </p15:clr>
        </p15:guide>
        <p15:guide id="9" pos="7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Carter" initials="CC" lastIdx="3" clrIdx="0">
    <p:extLst/>
  </p:cmAuthor>
  <p:cmAuthor id="2" name="Dean Procto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971"/>
    <a:srgbClr val="000000"/>
    <a:srgbClr val="E92327"/>
    <a:srgbClr val="FC9C0C"/>
    <a:srgbClr val="EC4A70"/>
    <a:srgbClr val="B36CDC"/>
    <a:srgbClr val="00A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 autoAdjust="0"/>
    <p:restoredTop sz="71291" autoAdjust="0"/>
  </p:normalViewPr>
  <p:slideViewPr>
    <p:cSldViewPr snapToGrid="0" snapToObjects="1">
      <p:cViewPr varScale="1">
        <p:scale>
          <a:sx n="81" d="100"/>
          <a:sy n="81" d="100"/>
        </p:scale>
        <p:origin x="1308" y="90"/>
      </p:cViewPr>
      <p:guideLst>
        <p:guide orient="horz" pos="2160"/>
        <p:guide pos="3840"/>
        <p:guide pos="168"/>
        <p:guide pos="7488"/>
        <p:guide pos="7224"/>
        <p:guide pos="840"/>
        <p:guide pos="312"/>
        <p:guide pos="7368"/>
        <p:guide pos="7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36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40610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dirty="0">
                <a:latin typeface="Gotham Book" charset="0"/>
                <a:ea typeface="Gotham Book" charset="0"/>
                <a:cs typeface="Gotham Book" charset="0"/>
              </a:rPr>
              <a:t>Confidential and Proprietary. Do not distribute without </a:t>
            </a:r>
            <a:r>
              <a:rPr lang="en-US" sz="800" dirty="0" err="1">
                <a:latin typeface="Gotham Book" charset="0"/>
                <a:ea typeface="Gotham Book" charset="0"/>
                <a:cs typeface="Gotham Book" charset="0"/>
              </a:rPr>
              <a:t>Couchbase</a:t>
            </a:r>
            <a:r>
              <a:rPr lang="en-US" sz="800" dirty="0">
                <a:latin typeface="Gotham Book" charset="0"/>
                <a:ea typeface="Gotham Book" charset="0"/>
                <a:cs typeface="Gotham Book" charset="0"/>
              </a:rPr>
              <a:t> consent. © </a:t>
            </a:r>
            <a:r>
              <a:rPr lang="en-US" sz="800" dirty="0" err="1">
                <a:latin typeface="Gotham Book" charset="0"/>
                <a:ea typeface="Gotham Book" charset="0"/>
                <a:cs typeface="Gotham Book" charset="0"/>
              </a:rPr>
              <a:t>Couchbase</a:t>
            </a:r>
            <a:r>
              <a:rPr lang="en-US" sz="800" dirty="0">
                <a:latin typeface="Gotham Book" charset="0"/>
                <a:ea typeface="Gotham Book" charset="0"/>
                <a:cs typeface="Gotham Book" charset="0"/>
              </a:rPr>
              <a:t> 2017.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31859" y="8685213"/>
            <a:ext cx="72455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644-9B8D-A649-9D49-7F977AC45AE0}" type="slidenum">
              <a:rPr lang="en-US" sz="900" b="1" smtClean="0">
                <a:latin typeface="Gotham" charset="0"/>
                <a:ea typeface="Gotham" charset="0"/>
                <a:cs typeface="Gotham" charset="0"/>
              </a:rPr>
              <a:t>‹#›</a:t>
            </a:fld>
            <a:endParaRPr lang="en-US" sz="900" b="1" dirty="0">
              <a:latin typeface="Gotham" charset="0"/>
              <a:ea typeface="Gotham" charset="0"/>
              <a:cs typeface="Gotham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4D38-3E0A-3C46-B92E-75D4B013F101}" type="datetimeFigureOut">
              <a:rPr lang="en-US" sz="1000" smtClean="0">
                <a:latin typeface="Gotham Book" charset="0"/>
                <a:ea typeface="Gotham Book" charset="0"/>
                <a:cs typeface="Gotham Book" charset="0"/>
              </a:rPr>
              <a:t>10/18/2018</a:t>
            </a:fld>
            <a:endParaRPr lang="en-US" sz="1000" dirty="0">
              <a:latin typeface="Gotham Book" charset="0"/>
              <a:ea typeface="Gotham Book" charset="0"/>
              <a:cs typeface="Gotham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 b="0" i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 b="0" i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D1687F59-B6C7-9D45-A12B-D900A0463BBE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48278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b="0" i="0"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Confidential and Proprietary. Do not distribute without </a:t>
            </a:r>
            <a:r>
              <a:rPr lang="en-US" dirty="0" err="1"/>
              <a:t>Couchbase</a:t>
            </a:r>
            <a:r>
              <a:rPr lang="en-US" dirty="0"/>
              <a:t> consent. © </a:t>
            </a:r>
            <a:r>
              <a:rPr lang="en-US" dirty="0" err="1"/>
              <a:t>Couchbase</a:t>
            </a:r>
            <a:r>
              <a:rPr lang="en-US" dirty="0"/>
              <a:t> 2017.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 i="0">
                <a:latin typeface="Gotham" charset="0"/>
                <a:ea typeface="Gotham" charset="0"/>
                <a:cs typeface="Gotham" charset="0"/>
              </a:defRPr>
            </a:lvl1pPr>
          </a:lstStyle>
          <a:p>
            <a:fld id="{58F4B49E-B8B5-244E-97A4-2E13022E2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charset="0"/>
        <a:ea typeface="Gotham Book" charset="0"/>
        <a:cs typeface="Gotham Book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5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3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1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4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6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7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87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8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4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4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2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8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4B49E-B8B5-244E-97A4-2E13022E23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A0BD78-C9B3-4DBB-8AB3-B81F947A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64" y="2396530"/>
            <a:ext cx="4934836" cy="4461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224853" y="3477339"/>
            <a:ext cx="7602155" cy="751897"/>
          </a:xfrm>
        </p:spPr>
        <p:txBody>
          <a:bodyPr anchor="b">
            <a:noAutofit/>
          </a:bodyPr>
          <a:lstStyle>
            <a:lvl1pPr algn="l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1224853" y="4291648"/>
            <a:ext cx="5894388" cy="6096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1DD68EAE-42B2-45DF-B627-BE43EEF4383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© Couchbase 2018.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3F2B4-2400-40C2-88DF-8505D1405E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511" y="550017"/>
            <a:ext cx="2079241" cy="532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1141282"/>
            <a:ext cx="2074508" cy="15433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787E495-17B9-4E93-BF60-90A6F10642C7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98463" y="1327150"/>
            <a:ext cx="11383962" cy="5003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3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569" y="3105540"/>
            <a:ext cx="4693003" cy="23313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/>
            </a:lvl1pPr>
            <a:lvl2pPr marL="457198" indent="0">
              <a:buNone/>
              <a:defRPr/>
            </a:lvl2pPr>
            <a:lvl3pPr marL="914399" indent="0">
              <a:buNone/>
              <a:defRPr/>
            </a:lvl3pPr>
            <a:lvl4pPr marL="1371597" indent="0">
              <a:buNone/>
              <a:defRPr/>
            </a:lvl4pPr>
            <a:lvl5pPr marL="182879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E3F46326-BDF0-487D-BE07-A1C14E28BEC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224588" y="1520825"/>
            <a:ext cx="5407025" cy="4484688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188146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Photo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38AFF8D-055F-45A1-B1DD-F19111CF926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12191999" cy="3136392"/>
          </a:xfrm>
          <a:custGeom>
            <a:avLst/>
            <a:gdLst>
              <a:gd name="connsiteX0" fmla="*/ 11538520 w 12191999"/>
              <a:gd name="connsiteY0" fmla="*/ 506937 h 3136392"/>
              <a:gd name="connsiteX1" fmla="*/ 11546029 w 12191999"/>
              <a:gd name="connsiteY1" fmla="*/ 515415 h 3136392"/>
              <a:gd name="connsiteX2" fmla="*/ 11546029 w 12191999"/>
              <a:gd name="connsiteY2" fmla="*/ 567222 h 3136392"/>
              <a:gd name="connsiteX3" fmla="*/ 11611730 w 12191999"/>
              <a:gd name="connsiteY3" fmla="*/ 565338 h 3136392"/>
              <a:gd name="connsiteX4" fmla="*/ 11677431 w 12191999"/>
              <a:gd name="connsiteY4" fmla="*/ 567222 h 3136392"/>
              <a:gd name="connsiteX5" fmla="*/ 11677431 w 12191999"/>
              <a:gd name="connsiteY5" fmla="*/ 515415 h 3136392"/>
              <a:gd name="connsiteX6" fmla="*/ 11685879 w 12191999"/>
              <a:gd name="connsiteY6" fmla="*/ 506937 h 3136392"/>
              <a:gd name="connsiteX7" fmla="*/ 11718729 w 12191999"/>
              <a:gd name="connsiteY7" fmla="*/ 508821 h 3136392"/>
              <a:gd name="connsiteX8" fmla="*/ 11737501 w 12191999"/>
              <a:gd name="connsiteY8" fmla="*/ 532370 h 3136392"/>
              <a:gd name="connsiteX9" fmla="*/ 11737501 w 12191999"/>
              <a:gd name="connsiteY9" fmla="*/ 605841 h 3136392"/>
              <a:gd name="connsiteX10" fmla="*/ 11718729 w 12191999"/>
              <a:gd name="connsiteY10" fmla="*/ 629390 h 3136392"/>
              <a:gd name="connsiteX11" fmla="*/ 11617362 w 12191999"/>
              <a:gd name="connsiteY11" fmla="*/ 635983 h 3136392"/>
              <a:gd name="connsiteX12" fmla="*/ 11617362 w 12191999"/>
              <a:gd name="connsiteY12" fmla="*/ 636489 h 3136392"/>
              <a:gd name="connsiteX13" fmla="*/ 11609853 w 12191999"/>
              <a:gd name="connsiteY13" fmla="*/ 636489 h 3136392"/>
              <a:gd name="connsiteX14" fmla="*/ 11609853 w 12191999"/>
              <a:gd name="connsiteY14" fmla="*/ 636228 h 3136392"/>
              <a:gd name="connsiteX15" fmla="*/ 11609853 w 12191999"/>
              <a:gd name="connsiteY15" fmla="*/ 635983 h 3136392"/>
              <a:gd name="connsiteX16" fmla="*/ 11504731 w 12191999"/>
              <a:gd name="connsiteY16" fmla="*/ 629390 h 3136392"/>
              <a:gd name="connsiteX17" fmla="*/ 11485959 w 12191999"/>
              <a:gd name="connsiteY17" fmla="*/ 605841 h 3136392"/>
              <a:gd name="connsiteX18" fmla="*/ 11485959 w 12191999"/>
              <a:gd name="connsiteY18" fmla="*/ 532370 h 3136392"/>
              <a:gd name="connsiteX19" fmla="*/ 11504731 w 12191999"/>
              <a:gd name="connsiteY19" fmla="*/ 508821 h 3136392"/>
              <a:gd name="connsiteX20" fmla="*/ 11538520 w 12191999"/>
              <a:gd name="connsiteY20" fmla="*/ 506937 h 3136392"/>
              <a:gd name="connsiteX21" fmla="*/ 11611730 w 12191999"/>
              <a:gd name="connsiteY21" fmla="*/ 384485 h 3136392"/>
              <a:gd name="connsiteX22" fmla="*/ 11424012 w 12191999"/>
              <a:gd name="connsiteY22" fmla="*/ 572873 h 3136392"/>
              <a:gd name="connsiteX23" fmla="*/ 11590751 w 12191999"/>
              <a:gd name="connsiteY23" fmla="*/ 760129 h 3136392"/>
              <a:gd name="connsiteX24" fmla="*/ 11608228 w 12191999"/>
              <a:gd name="connsiteY24" fmla="*/ 761165 h 3136392"/>
              <a:gd name="connsiteX25" fmla="*/ 11614786 w 12191999"/>
              <a:gd name="connsiteY25" fmla="*/ 761314 h 3136392"/>
              <a:gd name="connsiteX26" fmla="*/ 11621186 w 12191999"/>
              <a:gd name="connsiteY26" fmla="*/ 760963 h 3136392"/>
              <a:gd name="connsiteX27" fmla="*/ 11636111 w 12191999"/>
              <a:gd name="connsiteY27" fmla="*/ 759798 h 3136392"/>
              <a:gd name="connsiteX28" fmla="*/ 11799448 w 12191999"/>
              <a:gd name="connsiteY28" fmla="*/ 572873 h 3136392"/>
              <a:gd name="connsiteX29" fmla="*/ 11611730 w 12191999"/>
              <a:gd name="connsiteY29" fmla="*/ 384485 h 3136392"/>
              <a:gd name="connsiteX30" fmla="*/ 11791919 w 12191999"/>
              <a:gd name="connsiteY30" fmla="*/ 354259 h 3136392"/>
              <a:gd name="connsiteX31" fmla="*/ 11758122 w 12191999"/>
              <a:gd name="connsiteY31" fmla="*/ 389231 h 3136392"/>
              <a:gd name="connsiteX32" fmla="*/ 11791919 w 12191999"/>
              <a:gd name="connsiteY32" fmla="*/ 424203 h 3136392"/>
              <a:gd name="connsiteX33" fmla="*/ 11825716 w 12191999"/>
              <a:gd name="connsiteY33" fmla="*/ 389231 h 3136392"/>
              <a:gd name="connsiteX34" fmla="*/ 11791919 w 12191999"/>
              <a:gd name="connsiteY34" fmla="*/ 354259 h 3136392"/>
              <a:gd name="connsiteX35" fmla="*/ 11610791 w 12191999"/>
              <a:gd name="connsiteY35" fmla="*/ 294157 h 3136392"/>
              <a:gd name="connsiteX36" fmla="*/ 11341360 w 12191999"/>
              <a:gd name="connsiteY36" fmla="*/ 573049 h 3136392"/>
              <a:gd name="connsiteX37" fmla="*/ 11611730 w 12191999"/>
              <a:gd name="connsiteY37" fmla="*/ 851941 h 3136392"/>
              <a:gd name="connsiteX38" fmla="*/ 11882100 w 12191999"/>
              <a:gd name="connsiteY38" fmla="*/ 573049 h 3136392"/>
              <a:gd name="connsiteX39" fmla="*/ 11854875 w 12191999"/>
              <a:gd name="connsiteY39" fmla="*/ 453389 h 3136392"/>
              <a:gd name="connsiteX40" fmla="*/ 11852059 w 12191999"/>
              <a:gd name="connsiteY40" fmla="*/ 448678 h 3136392"/>
              <a:gd name="connsiteX41" fmla="*/ 11849243 w 12191999"/>
              <a:gd name="connsiteY41" fmla="*/ 452447 h 3136392"/>
              <a:gd name="connsiteX42" fmla="*/ 11834222 w 12191999"/>
              <a:gd name="connsiteY42" fmla="*/ 463754 h 3136392"/>
              <a:gd name="connsiteX43" fmla="*/ 11831406 w 12191999"/>
              <a:gd name="connsiteY43" fmla="*/ 465638 h 3136392"/>
              <a:gd name="connsiteX44" fmla="*/ 11833283 w 12191999"/>
              <a:gd name="connsiteY44" fmla="*/ 468465 h 3136392"/>
              <a:gd name="connsiteX45" fmla="*/ 11854875 w 12191999"/>
              <a:gd name="connsiteY45" fmla="*/ 573049 h 3136392"/>
              <a:gd name="connsiteX46" fmla="*/ 11610791 w 12191999"/>
              <a:gd name="connsiteY46" fmla="*/ 825559 h 3136392"/>
              <a:gd name="connsiteX47" fmla="*/ 11365768 w 12191999"/>
              <a:gd name="connsiteY47" fmla="*/ 573049 h 3136392"/>
              <a:gd name="connsiteX48" fmla="*/ 11609852 w 12191999"/>
              <a:gd name="connsiteY48" fmla="*/ 321481 h 3136392"/>
              <a:gd name="connsiteX49" fmla="*/ 11713119 w 12191999"/>
              <a:gd name="connsiteY49" fmla="*/ 344094 h 3136392"/>
              <a:gd name="connsiteX50" fmla="*/ 11715935 w 12191999"/>
              <a:gd name="connsiteY50" fmla="*/ 345978 h 3136392"/>
              <a:gd name="connsiteX51" fmla="*/ 11717813 w 12191999"/>
              <a:gd name="connsiteY51" fmla="*/ 342209 h 3136392"/>
              <a:gd name="connsiteX52" fmla="*/ 11729078 w 12191999"/>
              <a:gd name="connsiteY52" fmla="*/ 328076 h 3136392"/>
              <a:gd name="connsiteX53" fmla="*/ 11731894 w 12191999"/>
              <a:gd name="connsiteY53" fmla="*/ 324308 h 3136392"/>
              <a:gd name="connsiteX54" fmla="*/ 11727201 w 12191999"/>
              <a:gd name="connsiteY54" fmla="*/ 321481 h 3136392"/>
              <a:gd name="connsiteX55" fmla="*/ 11610791 w 12191999"/>
              <a:gd name="connsiteY55" fmla="*/ 294157 h 3136392"/>
              <a:gd name="connsiteX56" fmla="*/ 0 w 12191999"/>
              <a:gd name="connsiteY56" fmla="*/ 0 h 3136392"/>
              <a:gd name="connsiteX57" fmla="*/ 12191999 w 12191999"/>
              <a:gd name="connsiteY57" fmla="*/ 0 h 3136392"/>
              <a:gd name="connsiteX58" fmla="*/ 12191999 w 12191999"/>
              <a:gd name="connsiteY58" fmla="*/ 3136392 h 3136392"/>
              <a:gd name="connsiteX59" fmla="*/ 0 w 12191999"/>
              <a:gd name="connsiteY59" fmla="*/ 3136392 h 313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191999" h="3136392">
                <a:moveTo>
                  <a:pt x="11538520" y="506937"/>
                </a:moveTo>
                <a:cubicBezTo>
                  <a:pt x="11542274" y="506937"/>
                  <a:pt x="11546029" y="509763"/>
                  <a:pt x="11546029" y="515415"/>
                </a:cubicBezTo>
                <a:lnTo>
                  <a:pt x="11546029" y="567222"/>
                </a:lnTo>
                <a:cubicBezTo>
                  <a:pt x="11568555" y="567222"/>
                  <a:pt x="11589204" y="565338"/>
                  <a:pt x="11611730" y="565338"/>
                </a:cubicBezTo>
                <a:cubicBezTo>
                  <a:pt x="11634256" y="565338"/>
                  <a:pt x="11654905" y="567222"/>
                  <a:pt x="11677431" y="567222"/>
                </a:cubicBezTo>
                <a:lnTo>
                  <a:pt x="11677431" y="515415"/>
                </a:lnTo>
                <a:cubicBezTo>
                  <a:pt x="11677431" y="509763"/>
                  <a:pt x="11681186" y="506937"/>
                  <a:pt x="11685879" y="506937"/>
                </a:cubicBezTo>
                <a:cubicBezTo>
                  <a:pt x="11697142" y="506937"/>
                  <a:pt x="11712159" y="507879"/>
                  <a:pt x="11718729" y="508821"/>
                </a:cubicBezTo>
                <a:cubicBezTo>
                  <a:pt x="11729054" y="510705"/>
                  <a:pt x="11737501" y="521066"/>
                  <a:pt x="11737501" y="532370"/>
                </a:cubicBezTo>
                <a:lnTo>
                  <a:pt x="11737501" y="605841"/>
                </a:lnTo>
                <a:cubicBezTo>
                  <a:pt x="11737501" y="617144"/>
                  <a:pt x="11731870" y="627506"/>
                  <a:pt x="11718729" y="629390"/>
                </a:cubicBezTo>
                <a:cubicBezTo>
                  <a:pt x="11698080" y="633157"/>
                  <a:pt x="11654905" y="635041"/>
                  <a:pt x="11617362" y="635983"/>
                </a:cubicBezTo>
                <a:lnTo>
                  <a:pt x="11617362" y="636489"/>
                </a:lnTo>
                <a:lnTo>
                  <a:pt x="11609853" y="636489"/>
                </a:lnTo>
                <a:lnTo>
                  <a:pt x="11609853" y="636228"/>
                </a:lnTo>
                <a:lnTo>
                  <a:pt x="11609853" y="635983"/>
                </a:lnTo>
                <a:cubicBezTo>
                  <a:pt x="11571371" y="635983"/>
                  <a:pt x="11526318" y="633157"/>
                  <a:pt x="11504731" y="629390"/>
                </a:cubicBezTo>
                <a:cubicBezTo>
                  <a:pt x="11491590" y="627506"/>
                  <a:pt x="11485959" y="617144"/>
                  <a:pt x="11485959" y="605841"/>
                </a:cubicBezTo>
                <a:lnTo>
                  <a:pt x="11485959" y="532370"/>
                </a:lnTo>
                <a:cubicBezTo>
                  <a:pt x="11485959" y="521066"/>
                  <a:pt x="11494406" y="510705"/>
                  <a:pt x="11504731" y="508821"/>
                </a:cubicBezTo>
                <a:cubicBezTo>
                  <a:pt x="11511301" y="507879"/>
                  <a:pt x="11526318" y="506937"/>
                  <a:pt x="11538520" y="506937"/>
                </a:cubicBezTo>
                <a:close/>
                <a:moveTo>
                  <a:pt x="11611730" y="384485"/>
                </a:moveTo>
                <a:cubicBezTo>
                  <a:pt x="11508485" y="384485"/>
                  <a:pt x="11424012" y="469260"/>
                  <a:pt x="11424012" y="572873"/>
                </a:cubicBezTo>
                <a:cubicBezTo>
                  <a:pt x="11424012" y="670011"/>
                  <a:pt x="11496606" y="749763"/>
                  <a:pt x="11590751" y="760129"/>
                </a:cubicBezTo>
                <a:lnTo>
                  <a:pt x="11608228" y="761165"/>
                </a:lnTo>
                <a:lnTo>
                  <a:pt x="11614786" y="761314"/>
                </a:lnTo>
                <a:cubicBezTo>
                  <a:pt x="11616945" y="761280"/>
                  <a:pt x="11617632" y="761216"/>
                  <a:pt x="11621186" y="760963"/>
                </a:cubicBezTo>
                <a:lnTo>
                  <a:pt x="11636111" y="759798"/>
                </a:lnTo>
                <a:cubicBezTo>
                  <a:pt x="11728504" y="747887"/>
                  <a:pt x="11799448" y="668245"/>
                  <a:pt x="11799448" y="572873"/>
                </a:cubicBezTo>
                <a:cubicBezTo>
                  <a:pt x="11799448" y="469260"/>
                  <a:pt x="11714975" y="384485"/>
                  <a:pt x="11611730" y="384485"/>
                </a:cubicBezTo>
                <a:close/>
                <a:moveTo>
                  <a:pt x="11791919" y="354259"/>
                </a:moveTo>
                <a:cubicBezTo>
                  <a:pt x="11773253" y="354259"/>
                  <a:pt x="11758122" y="369916"/>
                  <a:pt x="11758122" y="389231"/>
                </a:cubicBezTo>
                <a:cubicBezTo>
                  <a:pt x="11758122" y="408546"/>
                  <a:pt x="11773253" y="424203"/>
                  <a:pt x="11791919" y="424203"/>
                </a:cubicBezTo>
                <a:cubicBezTo>
                  <a:pt x="11810585" y="424203"/>
                  <a:pt x="11825716" y="408546"/>
                  <a:pt x="11825716" y="389231"/>
                </a:cubicBezTo>
                <a:cubicBezTo>
                  <a:pt x="11825716" y="369916"/>
                  <a:pt x="11810585" y="354259"/>
                  <a:pt x="11791919" y="354259"/>
                </a:cubicBezTo>
                <a:close/>
                <a:moveTo>
                  <a:pt x="11610791" y="294157"/>
                </a:moveTo>
                <a:cubicBezTo>
                  <a:pt x="11462463" y="294157"/>
                  <a:pt x="11341360" y="418528"/>
                  <a:pt x="11341360" y="573049"/>
                </a:cubicBezTo>
                <a:cubicBezTo>
                  <a:pt x="11341360" y="726628"/>
                  <a:pt x="11462463" y="851941"/>
                  <a:pt x="11611730" y="851941"/>
                </a:cubicBezTo>
                <a:cubicBezTo>
                  <a:pt x="11760997" y="851941"/>
                  <a:pt x="11882100" y="726628"/>
                  <a:pt x="11882100" y="573049"/>
                </a:cubicBezTo>
                <a:cubicBezTo>
                  <a:pt x="11881161" y="532534"/>
                  <a:pt x="11871773" y="491078"/>
                  <a:pt x="11854875" y="453389"/>
                </a:cubicBezTo>
                <a:lnTo>
                  <a:pt x="11852059" y="448678"/>
                </a:lnTo>
                <a:cubicBezTo>
                  <a:pt x="11849243" y="452447"/>
                  <a:pt x="11849243" y="452447"/>
                  <a:pt x="11849243" y="452447"/>
                </a:cubicBezTo>
                <a:cubicBezTo>
                  <a:pt x="11844549" y="456216"/>
                  <a:pt x="11839855" y="459985"/>
                  <a:pt x="11834222" y="463754"/>
                </a:cubicBezTo>
                <a:cubicBezTo>
                  <a:pt x="11831406" y="465638"/>
                  <a:pt x="11831406" y="465638"/>
                  <a:pt x="11831406" y="465638"/>
                </a:cubicBezTo>
                <a:cubicBezTo>
                  <a:pt x="11833283" y="468465"/>
                  <a:pt x="11833283" y="468465"/>
                  <a:pt x="11833283" y="468465"/>
                </a:cubicBezTo>
                <a:cubicBezTo>
                  <a:pt x="11847365" y="501442"/>
                  <a:pt x="11854875" y="538188"/>
                  <a:pt x="11854875" y="573049"/>
                </a:cubicBezTo>
                <a:cubicBezTo>
                  <a:pt x="11854875" y="712495"/>
                  <a:pt x="11745976" y="825559"/>
                  <a:pt x="11610791" y="825559"/>
                </a:cubicBezTo>
                <a:cubicBezTo>
                  <a:pt x="11475606" y="825559"/>
                  <a:pt x="11365768" y="712495"/>
                  <a:pt x="11365768" y="573049"/>
                </a:cubicBezTo>
                <a:cubicBezTo>
                  <a:pt x="11365768" y="434545"/>
                  <a:pt x="11475606" y="321481"/>
                  <a:pt x="11609852" y="321481"/>
                </a:cubicBezTo>
                <a:cubicBezTo>
                  <a:pt x="11645526" y="321481"/>
                  <a:pt x="11682139" y="329019"/>
                  <a:pt x="11713119" y="344094"/>
                </a:cubicBezTo>
                <a:cubicBezTo>
                  <a:pt x="11715935" y="345978"/>
                  <a:pt x="11715935" y="345978"/>
                  <a:pt x="11715935" y="345978"/>
                </a:cubicBezTo>
                <a:cubicBezTo>
                  <a:pt x="11717813" y="342209"/>
                  <a:pt x="11717813" y="342209"/>
                  <a:pt x="11717813" y="342209"/>
                </a:cubicBezTo>
                <a:cubicBezTo>
                  <a:pt x="11720629" y="337498"/>
                  <a:pt x="11724384" y="331845"/>
                  <a:pt x="11729078" y="328076"/>
                </a:cubicBezTo>
                <a:cubicBezTo>
                  <a:pt x="11731894" y="324308"/>
                  <a:pt x="11731894" y="324308"/>
                  <a:pt x="11731894" y="324308"/>
                </a:cubicBezTo>
                <a:cubicBezTo>
                  <a:pt x="11727201" y="321481"/>
                  <a:pt x="11727201" y="321481"/>
                  <a:pt x="11727201" y="321481"/>
                </a:cubicBezTo>
                <a:cubicBezTo>
                  <a:pt x="11691527" y="303579"/>
                  <a:pt x="11651159" y="294157"/>
                  <a:pt x="11610791" y="294157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3136392"/>
                </a:lnTo>
                <a:lnTo>
                  <a:pt x="0" y="31363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89615" y="1800762"/>
            <a:ext cx="7347317" cy="73109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3200" dirty="0">
                <a:solidFill>
                  <a:schemeClr val="bg1"/>
                </a:solidFill>
                <a:latin typeface="Gotham-Bold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9CAF2B-C280-46E5-9364-E9B0BAD42A83}"/>
              </a:ext>
            </a:extLst>
          </p:cNvPr>
          <p:cNvSpPr txBox="1">
            <a:spLocks/>
          </p:cNvSpPr>
          <p:nvPr userDrawn="1"/>
        </p:nvSpPr>
        <p:spPr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© Couchbase 2018. All rights reserved. 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85E40DB-8677-4B56-82A5-63FB0E292842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68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oriz Blue -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243263" cy="6858000"/>
          </a:xfrm>
          <a:prstGeom prst="rect">
            <a:avLst/>
          </a:prstGeom>
          <a:gradFill>
            <a:gsLst>
              <a:gs pos="43000">
                <a:srgbClr val="00ACE1"/>
              </a:gs>
              <a:gs pos="100000">
                <a:srgbClr val="B36C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64044" y="1271435"/>
            <a:ext cx="2576692" cy="1715605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9A02F6B-3CFB-4142-91C8-F7EBD6DA1C7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8013" y="6364367"/>
            <a:ext cx="269615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© Couchbase 2018. All rights reserved.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8D8958D-D4CE-4A41-91EE-1FF2A1CA0401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F41DF3-A5DB-4B5F-A8C6-CC3750FC6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2198" y="3884524"/>
            <a:ext cx="7533210" cy="1662112"/>
          </a:xfrm>
        </p:spPr>
        <p:txBody>
          <a:bodyPr/>
          <a:lstStyle>
            <a:lvl1pPr marL="0" indent="0">
              <a:buNone/>
              <a:defRPr sz="2400"/>
            </a:lvl1pPr>
            <a:lvl2pPr marL="171450" indent="-171450">
              <a:defRPr sz="2000"/>
            </a:lvl2pPr>
            <a:lvl3pPr marL="571500" indent="-173038"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847382-BE27-4AD0-A9C0-ACDD71EEBC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43263" y="0"/>
            <a:ext cx="8948737" cy="3310128"/>
          </a:xfrm>
          <a:custGeom>
            <a:avLst/>
            <a:gdLst>
              <a:gd name="connsiteX0" fmla="*/ 8295258 w 8948737"/>
              <a:gd name="connsiteY0" fmla="*/ 506937 h 3310128"/>
              <a:gd name="connsiteX1" fmla="*/ 8302767 w 8948737"/>
              <a:gd name="connsiteY1" fmla="*/ 515415 h 3310128"/>
              <a:gd name="connsiteX2" fmla="*/ 8302767 w 8948737"/>
              <a:gd name="connsiteY2" fmla="*/ 567222 h 3310128"/>
              <a:gd name="connsiteX3" fmla="*/ 8368468 w 8948737"/>
              <a:gd name="connsiteY3" fmla="*/ 565338 h 3310128"/>
              <a:gd name="connsiteX4" fmla="*/ 8434169 w 8948737"/>
              <a:gd name="connsiteY4" fmla="*/ 567222 h 3310128"/>
              <a:gd name="connsiteX5" fmla="*/ 8434169 w 8948737"/>
              <a:gd name="connsiteY5" fmla="*/ 515415 h 3310128"/>
              <a:gd name="connsiteX6" fmla="*/ 8442617 w 8948737"/>
              <a:gd name="connsiteY6" fmla="*/ 506937 h 3310128"/>
              <a:gd name="connsiteX7" fmla="*/ 8475467 w 8948737"/>
              <a:gd name="connsiteY7" fmla="*/ 508821 h 3310128"/>
              <a:gd name="connsiteX8" fmla="*/ 8494239 w 8948737"/>
              <a:gd name="connsiteY8" fmla="*/ 532370 h 3310128"/>
              <a:gd name="connsiteX9" fmla="*/ 8494239 w 8948737"/>
              <a:gd name="connsiteY9" fmla="*/ 605841 h 3310128"/>
              <a:gd name="connsiteX10" fmla="*/ 8475467 w 8948737"/>
              <a:gd name="connsiteY10" fmla="*/ 629390 h 3310128"/>
              <a:gd name="connsiteX11" fmla="*/ 8374100 w 8948737"/>
              <a:gd name="connsiteY11" fmla="*/ 635983 h 3310128"/>
              <a:gd name="connsiteX12" fmla="*/ 8374100 w 8948737"/>
              <a:gd name="connsiteY12" fmla="*/ 636489 h 3310128"/>
              <a:gd name="connsiteX13" fmla="*/ 8366591 w 8948737"/>
              <a:gd name="connsiteY13" fmla="*/ 636489 h 3310128"/>
              <a:gd name="connsiteX14" fmla="*/ 8366591 w 8948737"/>
              <a:gd name="connsiteY14" fmla="*/ 636228 h 3310128"/>
              <a:gd name="connsiteX15" fmla="*/ 8366591 w 8948737"/>
              <a:gd name="connsiteY15" fmla="*/ 635983 h 3310128"/>
              <a:gd name="connsiteX16" fmla="*/ 8261469 w 8948737"/>
              <a:gd name="connsiteY16" fmla="*/ 629390 h 3310128"/>
              <a:gd name="connsiteX17" fmla="*/ 8242697 w 8948737"/>
              <a:gd name="connsiteY17" fmla="*/ 605841 h 3310128"/>
              <a:gd name="connsiteX18" fmla="*/ 8242697 w 8948737"/>
              <a:gd name="connsiteY18" fmla="*/ 532370 h 3310128"/>
              <a:gd name="connsiteX19" fmla="*/ 8261469 w 8948737"/>
              <a:gd name="connsiteY19" fmla="*/ 508821 h 3310128"/>
              <a:gd name="connsiteX20" fmla="*/ 8295258 w 8948737"/>
              <a:gd name="connsiteY20" fmla="*/ 506937 h 3310128"/>
              <a:gd name="connsiteX21" fmla="*/ 8368468 w 8948737"/>
              <a:gd name="connsiteY21" fmla="*/ 384485 h 3310128"/>
              <a:gd name="connsiteX22" fmla="*/ 8180750 w 8948737"/>
              <a:gd name="connsiteY22" fmla="*/ 572873 h 3310128"/>
              <a:gd name="connsiteX23" fmla="*/ 8347489 w 8948737"/>
              <a:gd name="connsiteY23" fmla="*/ 760129 h 3310128"/>
              <a:gd name="connsiteX24" fmla="*/ 8364966 w 8948737"/>
              <a:gd name="connsiteY24" fmla="*/ 761165 h 3310128"/>
              <a:gd name="connsiteX25" fmla="*/ 8371524 w 8948737"/>
              <a:gd name="connsiteY25" fmla="*/ 761314 h 3310128"/>
              <a:gd name="connsiteX26" fmla="*/ 8377924 w 8948737"/>
              <a:gd name="connsiteY26" fmla="*/ 760963 h 3310128"/>
              <a:gd name="connsiteX27" fmla="*/ 8392849 w 8948737"/>
              <a:gd name="connsiteY27" fmla="*/ 759798 h 3310128"/>
              <a:gd name="connsiteX28" fmla="*/ 8556186 w 8948737"/>
              <a:gd name="connsiteY28" fmla="*/ 572873 h 3310128"/>
              <a:gd name="connsiteX29" fmla="*/ 8368468 w 8948737"/>
              <a:gd name="connsiteY29" fmla="*/ 384485 h 3310128"/>
              <a:gd name="connsiteX30" fmla="*/ 8548657 w 8948737"/>
              <a:gd name="connsiteY30" fmla="*/ 354259 h 3310128"/>
              <a:gd name="connsiteX31" fmla="*/ 8514860 w 8948737"/>
              <a:gd name="connsiteY31" fmla="*/ 389231 h 3310128"/>
              <a:gd name="connsiteX32" fmla="*/ 8548657 w 8948737"/>
              <a:gd name="connsiteY32" fmla="*/ 424203 h 3310128"/>
              <a:gd name="connsiteX33" fmla="*/ 8582454 w 8948737"/>
              <a:gd name="connsiteY33" fmla="*/ 389231 h 3310128"/>
              <a:gd name="connsiteX34" fmla="*/ 8548657 w 8948737"/>
              <a:gd name="connsiteY34" fmla="*/ 354259 h 3310128"/>
              <a:gd name="connsiteX35" fmla="*/ 8367529 w 8948737"/>
              <a:gd name="connsiteY35" fmla="*/ 294157 h 3310128"/>
              <a:gd name="connsiteX36" fmla="*/ 8098098 w 8948737"/>
              <a:gd name="connsiteY36" fmla="*/ 573049 h 3310128"/>
              <a:gd name="connsiteX37" fmla="*/ 8368468 w 8948737"/>
              <a:gd name="connsiteY37" fmla="*/ 851941 h 3310128"/>
              <a:gd name="connsiteX38" fmla="*/ 8638838 w 8948737"/>
              <a:gd name="connsiteY38" fmla="*/ 573049 h 3310128"/>
              <a:gd name="connsiteX39" fmla="*/ 8611613 w 8948737"/>
              <a:gd name="connsiteY39" fmla="*/ 453389 h 3310128"/>
              <a:gd name="connsiteX40" fmla="*/ 8608797 w 8948737"/>
              <a:gd name="connsiteY40" fmla="*/ 448678 h 3310128"/>
              <a:gd name="connsiteX41" fmla="*/ 8605981 w 8948737"/>
              <a:gd name="connsiteY41" fmla="*/ 452447 h 3310128"/>
              <a:gd name="connsiteX42" fmla="*/ 8590960 w 8948737"/>
              <a:gd name="connsiteY42" fmla="*/ 463754 h 3310128"/>
              <a:gd name="connsiteX43" fmla="*/ 8588144 w 8948737"/>
              <a:gd name="connsiteY43" fmla="*/ 465638 h 3310128"/>
              <a:gd name="connsiteX44" fmla="*/ 8590021 w 8948737"/>
              <a:gd name="connsiteY44" fmla="*/ 468465 h 3310128"/>
              <a:gd name="connsiteX45" fmla="*/ 8611613 w 8948737"/>
              <a:gd name="connsiteY45" fmla="*/ 573049 h 3310128"/>
              <a:gd name="connsiteX46" fmla="*/ 8367529 w 8948737"/>
              <a:gd name="connsiteY46" fmla="*/ 825560 h 3310128"/>
              <a:gd name="connsiteX47" fmla="*/ 8122506 w 8948737"/>
              <a:gd name="connsiteY47" fmla="*/ 573049 h 3310128"/>
              <a:gd name="connsiteX48" fmla="*/ 8366590 w 8948737"/>
              <a:gd name="connsiteY48" fmla="*/ 321481 h 3310128"/>
              <a:gd name="connsiteX49" fmla="*/ 8469857 w 8948737"/>
              <a:gd name="connsiteY49" fmla="*/ 344094 h 3310128"/>
              <a:gd name="connsiteX50" fmla="*/ 8472673 w 8948737"/>
              <a:gd name="connsiteY50" fmla="*/ 345978 h 3310128"/>
              <a:gd name="connsiteX51" fmla="*/ 8474551 w 8948737"/>
              <a:gd name="connsiteY51" fmla="*/ 342210 h 3310128"/>
              <a:gd name="connsiteX52" fmla="*/ 8485816 w 8948737"/>
              <a:gd name="connsiteY52" fmla="*/ 328076 h 3310128"/>
              <a:gd name="connsiteX53" fmla="*/ 8488632 w 8948737"/>
              <a:gd name="connsiteY53" fmla="*/ 324308 h 3310128"/>
              <a:gd name="connsiteX54" fmla="*/ 8483939 w 8948737"/>
              <a:gd name="connsiteY54" fmla="*/ 321481 h 3310128"/>
              <a:gd name="connsiteX55" fmla="*/ 8367529 w 8948737"/>
              <a:gd name="connsiteY55" fmla="*/ 294157 h 3310128"/>
              <a:gd name="connsiteX56" fmla="*/ 0 w 8948737"/>
              <a:gd name="connsiteY56" fmla="*/ 0 h 3310128"/>
              <a:gd name="connsiteX57" fmla="*/ 8948737 w 8948737"/>
              <a:gd name="connsiteY57" fmla="*/ 0 h 3310128"/>
              <a:gd name="connsiteX58" fmla="*/ 8948737 w 8948737"/>
              <a:gd name="connsiteY58" fmla="*/ 3310128 h 3310128"/>
              <a:gd name="connsiteX59" fmla="*/ 0 w 8948737"/>
              <a:gd name="connsiteY59" fmla="*/ 3310128 h 331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948737" h="3310128">
                <a:moveTo>
                  <a:pt x="8295258" y="506937"/>
                </a:moveTo>
                <a:cubicBezTo>
                  <a:pt x="8299012" y="506937"/>
                  <a:pt x="8302767" y="509763"/>
                  <a:pt x="8302767" y="515415"/>
                </a:cubicBezTo>
                <a:lnTo>
                  <a:pt x="8302767" y="567222"/>
                </a:lnTo>
                <a:cubicBezTo>
                  <a:pt x="8325293" y="567222"/>
                  <a:pt x="8345942" y="565338"/>
                  <a:pt x="8368468" y="565338"/>
                </a:cubicBezTo>
                <a:cubicBezTo>
                  <a:pt x="8390994" y="565338"/>
                  <a:pt x="8411643" y="567222"/>
                  <a:pt x="8434169" y="567222"/>
                </a:cubicBezTo>
                <a:lnTo>
                  <a:pt x="8434169" y="515415"/>
                </a:lnTo>
                <a:cubicBezTo>
                  <a:pt x="8434169" y="509763"/>
                  <a:pt x="8437924" y="506937"/>
                  <a:pt x="8442617" y="506937"/>
                </a:cubicBezTo>
                <a:cubicBezTo>
                  <a:pt x="8453880" y="506937"/>
                  <a:pt x="8468897" y="507879"/>
                  <a:pt x="8475467" y="508821"/>
                </a:cubicBezTo>
                <a:cubicBezTo>
                  <a:pt x="8485792" y="510705"/>
                  <a:pt x="8494239" y="521066"/>
                  <a:pt x="8494239" y="532370"/>
                </a:cubicBezTo>
                <a:lnTo>
                  <a:pt x="8494239" y="605841"/>
                </a:lnTo>
                <a:cubicBezTo>
                  <a:pt x="8494239" y="617144"/>
                  <a:pt x="8488608" y="627506"/>
                  <a:pt x="8475467" y="629390"/>
                </a:cubicBezTo>
                <a:cubicBezTo>
                  <a:pt x="8454818" y="633157"/>
                  <a:pt x="8411643" y="635041"/>
                  <a:pt x="8374100" y="635983"/>
                </a:cubicBezTo>
                <a:lnTo>
                  <a:pt x="8374100" y="636489"/>
                </a:lnTo>
                <a:lnTo>
                  <a:pt x="8366591" y="636489"/>
                </a:lnTo>
                <a:lnTo>
                  <a:pt x="8366591" y="636228"/>
                </a:lnTo>
                <a:lnTo>
                  <a:pt x="8366591" y="635983"/>
                </a:lnTo>
                <a:cubicBezTo>
                  <a:pt x="8328109" y="635983"/>
                  <a:pt x="8283056" y="633157"/>
                  <a:pt x="8261469" y="629390"/>
                </a:cubicBezTo>
                <a:cubicBezTo>
                  <a:pt x="8248328" y="627506"/>
                  <a:pt x="8242697" y="617144"/>
                  <a:pt x="8242697" y="605841"/>
                </a:cubicBezTo>
                <a:lnTo>
                  <a:pt x="8242697" y="532370"/>
                </a:lnTo>
                <a:cubicBezTo>
                  <a:pt x="8242697" y="521066"/>
                  <a:pt x="8251144" y="510705"/>
                  <a:pt x="8261469" y="508821"/>
                </a:cubicBezTo>
                <a:cubicBezTo>
                  <a:pt x="8268039" y="507879"/>
                  <a:pt x="8283056" y="506937"/>
                  <a:pt x="8295258" y="506937"/>
                </a:cubicBezTo>
                <a:close/>
                <a:moveTo>
                  <a:pt x="8368468" y="384485"/>
                </a:moveTo>
                <a:cubicBezTo>
                  <a:pt x="8265223" y="384485"/>
                  <a:pt x="8180750" y="469260"/>
                  <a:pt x="8180750" y="572873"/>
                </a:cubicBezTo>
                <a:cubicBezTo>
                  <a:pt x="8180750" y="670011"/>
                  <a:pt x="8253344" y="749763"/>
                  <a:pt x="8347489" y="760129"/>
                </a:cubicBezTo>
                <a:lnTo>
                  <a:pt x="8364966" y="761165"/>
                </a:lnTo>
                <a:lnTo>
                  <a:pt x="8371524" y="761314"/>
                </a:lnTo>
                <a:cubicBezTo>
                  <a:pt x="8373683" y="761280"/>
                  <a:pt x="8374370" y="761216"/>
                  <a:pt x="8377924" y="760963"/>
                </a:cubicBezTo>
                <a:lnTo>
                  <a:pt x="8392849" y="759798"/>
                </a:lnTo>
                <a:cubicBezTo>
                  <a:pt x="8485242" y="747887"/>
                  <a:pt x="8556186" y="668245"/>
                  <a:pt x="8556186" y="572873"/>
                </a:cubicBezTo>
                <a:cubicBezTo>
                  <a:pt x="8556186" y="469260"/>
                  <a:pt x="8471713" y="384485"/>
                  <a:pt x="8368468" y="384485"/>
                </a:cubicBezTo>
                <a:close/>
                <a:moveTo>
                  <a:pt x="8548657" y="354259"/>
                </a:moveTo>
                <a:cubicBezTo>
                  <a:pt x="8529991" y="354259"/>
                  <a:pt x="8514860" y="369916"/>
                  <a:pt x="8514860" y="389231"/>
                </a:cubicBezTo>
                <a:cubicBezTo>
                  <a:pt x="8514860" y="408546"/>
                  <a:pt x="8529991" y="424203"/>
                  <a:pt x="8548657" y="424203"/>
                </a:cubicBezTo>
                <a:cubicBezTo>
                  <a:pt x="8567323" y="424203"/>
                  <a:pt x="8582454" y="408546"/>
                  <a:pt x="8582454" y="389231"/>
                </a:cubicBezTo>
                <a:cubicBezTo>
                  <a:pt x="8582454" y="369916"/>
                  <a:pt x="8567323" y="354259"/>
                  <a:pt x="8548657" y="354259"/>
                </a:cubicBezTo>
                <a:close/>
                <a:moveTo>
                  <a:pt x="8367529" y="294157"/>
                </a:moveTo>
                <a:cubicBezTo>
                  <a:pt x="8219201" y="294157"/>
                  <a:pt x="8098098" y="418528"/>
                  <a:pt x="8098098" y="573049"/>
                </a:cubicBezTo>
                <a:cubicBezTo>
                  <a:pt x="8098098" y="726628"/>
                  <a:pt x="8219201" y="851941"/>
                  <a:pt x="8368468" y="851941"/>
                </a:cubicBezTo>
                <a:cubicBezTo>
                  <a:pt x="8517735" y="851941"/>
                  <a:pt x="8638838" y="726628"/>
                  <a:pt x="8638838" y="573049"/>
                </a:cubicBezTo>
                <a:cubicBezTo>
                  <a:pt x="8637899" y="532534"/>
                  <a:pt x="8628511" y="491078"/>
                  <a:pt x="8611613" y="453389"/>
                </a:cubicBezTo>
                <a:lnTo>
                  <a:pt x="8608797" y="448678"/>
                </a:lnTo>
                <a:cubicBezTo>
                  <a:pt x="8605981" y="452447"/>
                  <a:pt x="8605981" y="452447"/>
                  <a:pt x="8605981" y="452447"/>
                </a:cubicBezTo>
                <a:cubicBezTo>
                  <a:pt x="8601287" y="456216"/>
                  <a:pt x="8596593" y="459985"/>
                  <a:pt x="8590960" y="463754"/>
                </a:cubicBezTo>
                <a:cubicBezTo>
                  <a:pt x="8588144" y="465638"/>
                  <a:pt x="8588144" y="465638"/>
                  <a:pt x="8588144" y="465638"/>
                </a:cubicBezTo>
                <a:cubicBezTo>
                  <a:pt x="8590021" y="468465"/>
                  <a:pt x="8590021" y="468465"/>
                  <a:pt x="8590021" y="468465"/>
                </a:cubicBezTo>
                <a:cubicBezTo>
                  <a:pt x="8604103" y="501442"/>
                  <a:pt x="8611613" y="538188"/>
                  <a:pt x="8611613" y="573049"/>
                </a:cubicBezTo>
                <a:cubicBezTo>
                  <a:pt x="8611613" y="712495"/>
                  <a:pt x="8502714" y="825560"/>
                  <a:pt x="8367529" y="825560"/>
                </a:cubicBezTo>
                <a:cubicBezTo>
                  <a:pt x="8232344" y="825560"/>
                  <a:pt x="8122506" y="712495"/>
                  <a:pt x="8122506" y="573049"/>
                </a:cubicBezTo>
                <a:cubicBezTo>
                  <a:pt x="8122506" y="434545"/>
                  <a:pt x="8232344" y="321481"/>
                  <a:pt x="8366590" y="321481"/>
                </a:cubicBezTo>
                <a:cubicBezTo>
                  <a:pt x="8402264" y="321481"/>
                  <a:pt x="8438877" y="329019"/>
                  <a:pt x="8469857" y="344094"/>
                </a:cubicBezTo>
                <a:cubicBezTo>
                  <a:pt x="8472673" y="345978"/>
                  <a:pt x="8472673" y="345978"/>
                  <a:pt x="8472673" y="345978"/>
                </a:cubicBezTo>
                <a:cubicBezTo>
                  <a:pt x="8474551" y="342210"/>
                  <a:pt x="8474551" y="342210"/>
                  <a:pt x="8474551" y="342210"/>
                </a:cubicBezTo>
                <a:cubicBezTo>
                  <a:pt x="8477367" y="337498"/>
                  <a:pt x="8481122" y="331845"/>
                  <a:pt x="8485816" y="328076"/>
                </a:cubicBezTo>
                <a:cubicBezTo>
                  <a:pt x="8488632" y="324308"/>
                  <a:pt x="8488632" y="324308"/>
                  <a:pt x="8488632" y="324308"/>
                </a:cubicBezTo>
                <a:cubicBezTo>
                  <a:pt x="8483939" y="321481"/>
                  <a:pt x="8483939" y="321481"/>
                  <a:pt x="8483939" y="321481"/>
                </a:cubicBezTo>
                <a:cubicBezTo>
                  <a:pt x="8448265" y="303579"/>
                  <a:pt x="8407897" y="294157"/>
                  <a:pt x="8367529" y="294157"/>
                </a:cubicBezTo>
                <a:close/>
                <a:moveTo>
                  <a:pt x="0" y="0"/>
                </a:moveTo>
                <a:lnTo>
                  <a:pt x="8948737" y="0"/>
                </a:lnTo>
                <a:lnTo>
                  <a:pt x="8948737" y="3310128"/>
                </a:lnTo>
                <a:lnTo>
                  <a:pt x="0" y="33101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19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45"/>
          <p:cNvSpPr>
            <a:spLocks noGrp="1"/>
          </p:cNvSpPr>
          <p:nvPr>
            <p:ph type="pic" idx="24" hasCustomPrompt="1"/>
          </p:nvPr>
        </p:nvSpPr>
        <p:spPr>
          <a:xfrm>
            <a:off x="0" y="3307976"/>
            <a:ext cx="12192000" cy="3550024"/>
          </a:xfrm>
          <a:custGeom>
            <a:avLst/>
            <a:gdLst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48895 w 2437200"/>
              <a:gd name="connsiteY2" fmla="*/ 172995 h 2437200"/>
              <a:gd name="connsiteX3" fmla="*/ 2188305 w 2437200"/>
              <a:gd name="connsiteY3" fmla="*/ 172995 h 2437200"/>
              <a:gd name="connsiteX4" fmla="*/ 2188305 w 2437200"/>
              <a:gd name="connsiteY4" fmla="*/ 0 h 2437200"/>
              <a:gd name="connsiteX5" fmla="*/ 2437200 w 2437200"/>
              <a:gd name="connsiteY5" fmla="*/ 0 h 2437200"/>
              <a:gd name="connsiteX6" fmla="*/ 2437200 w 2437200"/>
              <a:gd name="connsiteY6" fmla="*/ 2437200 h 2437200"/>
              <a:gd name="connsiteX7" fmla="*/ 0 w 2437200"/>
              <a:gd name="connsiteY7" fmla="*/ 2437200 h 2437200"/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188305 w 2437200"/>
              <a:gd name="connsiteY2" fmla="*/ 172995 h 2437200"/>
              <a:gd name="connsiteX3" fmla="*/ 2188305 w 2437200"/>
              <a:gd name="connsiteY3" fmla="*/ 0 h 2437200"/>
              <a:gd name="connsiteX4" fmla="*/ 2437200 w 2437200"/>
              <a:gd name="connsiteY4" fmla="*/ 0 h 2437200"/>
              <a:gd name="connsiteX5" fmla="*/ 2437200 w 2437200"/>
              <a:gd name="connsiteY5" fmla="*/ 2437200 h 2437200"/>
              <a:gd name="connsiteX6" fmla="*/ 0 w 2437200"/>
              <a:gd name="connsiteY6" fmla="*/ 2437200 h 2437200"/>
              <a:gd name="connsiteX7" fmla="*/ 0 w 2437200"/>
              <a:gd name="connsiteY7" fmla="*/ 0 h 2437200"/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188305 w 2437200"/>
              <a:gd name="connsiteY2" fmla="*/ 0 h 2437200"/>
              <a:gd name="connsiteX3" fmla="*/ 2437200 w 2437200"/>
              <a:gd name="connsiteY3" fmla="*/ 0 h 2437200"/>
              <a:gd name="connsiteX4" fmla="*/ 2437200 w 2437200"/>
              <a:gd name="connsiteY4" fmla="*/ 2437200 h 2437200"/>
              <a:gd name="connsiteX5" fmla="*/ 0 w 2437200"/>
              <a:gd name="connsiteY5" fmla="*/ 2437200 h 2437200"/>
              <a:gd name="connsiteX6" fmla="*/ 0 w 2437200"/>
              <a:gd name="connsiteY6" fmla="*/ 0 h 2437200"/>
              <a:gd name="connsiteX0" fmla="*/ 0 w 2437200"/>
              <a:gd name="connsiteY0" fmla="*/ 0 h 2437200"/>
              <a:gd name="connsiteX1" fmla="*/ 248895 w 2437200"/>
              <a:gd name="connsiteY1" fmla="*/ 0 h 2437200"/>
              <a:gd name="connsiteX2" fmla="*/ 2437200 w 2437200"/>
              <a:gd name="connsiteY2" fmla="*/ 0 h 2437200"/>
              <a:gd name="connsiteX3" fmla="*/ 2437200 w 2437200"/>
              <a:gd name="connsiteY3" fmla="*/ 2437200 h 2437200"/>
              <a:gd name="connsiteX4" fmla="*/ 0 w 2437200"/>
              <a:gd name="connsiteY4" fmla="*/ 2437200 h 2437200"/>
              <a:gd name="connsiteX5" fmla="*/ 0 w 2437200"/>
              <a:gd name="connsiteY5" fmla="*/ 0 h 2437200"/>
              <a:gd name="connsiteX0" fmla="*/ 0 w 2437200"/>
              <a:gd name="connsiteY0" fmla="*/ 0 h 2437200"/>
              <a:gd name="connsiteX1" fmla="*/ 2437200 w 2437200"/>
              <a:gd name="connsiteY1" fmla="*/ 0 h 2437200"/>
              <a:gd name="connsiteX2" fmla="*/ 2437200 w 2437200"/>
              <a:gd name="connsiteY2" fmla="*/ 2437200 h 2437200"/>
              <a:gd name="connsiteX3" fmla="*/ 0 w 2437200"/>
              <a:gd name="connsiteY3" fmla="*/ 2437200 h 2437200"/>
              <a:gd name="connsiteX4" fmla="*/ 0 w 2437200"/>
              <a:gd name="connsiteY4" fmla="*/ 0 h 243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200" h="2437200">
                <a:moveTo>
                  <a:pt x="0" y="0"/>
                </a:moveTo>
                <a:lnTo>
                  <a:pt x="2437200" y="0"/>
                </a:lnTo>
                <a:lnTo>
                  <a:pt x="2437200" y="2437200"/>
                </a:lnTo>
                <a:lnTo>
                  <a:pt x="0" y="2437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1" indent="0">
              <a:buNone/>
              <a:defRPr sz="2799"/>
            </a:lvl2pPr>
            <a:lvl3pPr marL="914399" indent="0">
              <a:buNone/>
              <a:defRPr sz="2399"/>
            </a:lvl3pPr>
            <a:lvl4pPr marL="1371597" indent="0">
              <a:buNone/>
              <a:defRPr sz="2000"/>
            </a:lvl4pPr>
            <a:lvl5pPr marL="1828794" indent="0">
              <a:buNone/>
              <a:defRPr sz="2000"/>
            </a:lvl5pPr>
            <a:lvl6pPr marL="2285995" indent="0">
              <a:buNone/>
              <a:defRPr sz="2000"/>
            </a:lvl6pPr>
            <a:lvl7pPr marL="2743196" indent="0">
              <a:buNone/>
              <a:defRPr sz="2000"/>
            </a:lvl7pPr>
            <a:lvl8pPr marL="3200394" indent="0">
              <a:buNone/>
              <a:defRPr sz="2000"/>
            </a:lvl8pPr>
            <a:lvl9pPr marL="3657594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307976"/>
          </a:xfrm>
          <a:prstGeom prst="rect">
            <a:avLst/>
          </a:prstGeom>
          <a:gradFill>
            <a:gsLst>
              <a:gs pos="0">
                <a:srgbClr val="EC4A70"/>
              </a:gs>
              <a:gs pos="100000">
                <a:srgbClr val="B36C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93987" y="1254695"/>
            <a:ext cx="7632454" cy="903289"/>
          </a:xfrm>
        </p:spPr>
        <p:txBody>
          <a:bodyPr anchor="t">
            <a:noAutofit/>
          </a:bodyPr>
          <a:lstStyle>
            <a:lvl1pPr>
              <a:defRPr sz="320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 bwMode="gray">
          <a:xfrm>
            <a:off x="293987" y="2414979"/>
            <a:ext cx="7632454" cy="73845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>
                <a:solidFill>
                  <a:schemeClr val="bg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2B5A44-6AB3-4DBC-8231-47C77F02D9CC}"/>
              </a:ext>
            </a:extLst>
          </p:cNvPr>
          <p:cNvSpPr txBox="1">
            <a:spLocks/>
          </p:cNvSpPr>
          <p:nvPr userDrawn="1"/>
        </p:nvSpPr>
        <p:spPr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© Couchbase 2018. All rights reserved.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4208A3-01E8-45D1-B8ED-F5066F39E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01941E4-9793-4AAD-ADFC-567EFDA1774E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94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Orange -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F863B6-5BED-4CF2-BB66-1F1844800CF7}"/>
              </a:ext>
            </a:extLst>
          </p:cNvPr>
          <p:cNvSpPr/>
          <p:nvPr userDrawn="1"/>
        </p:nvSpPr>
        <p:spPr>
          <a:xfrm>
            <a:off x="0" y="4041422"/>
            <a:ext cx="3267455" cy="2816578"/>
          </a:xfrm>
          <a:prstGeom prst="rect">
            <a:avLst/>
          </a:prstGeom>
          <a:gradFill flip="none" rotWithShape="1">
            <a:gsLst>
              <a:gs pos="0">
                <a:srgbClr val="EC4A70"/>
              </a:gs>
              <a:gs pos="100000">
                <a:srgbClr val="FC9C0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46121" y="4432500"/>
            <a:ext cx="2455575" cy="178541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4A48EF-D7C9-4E9E-995B-990B71CB25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-1"/>
            <a:ext cx="12191999" cy="6858001"/>
          </a:xfrm>
          <a:custGeom>
            <a:avLst/>
            <a:gdLst>
              <a:gd name="connsiteX0" fmla="*/ 0 w 12191999"/>
              <a:gd name="connsiteY0" fmla="*/ 4035553 h 6858001"/>
              <a:gd name="connsiteX1" fmla="*/ 12286 w 12191999"/>
              <a:gd name="connsiteY1" fmla="*/ 4035553 h 6858001"/>
              <a:gd name="connsiteX2" fmla="*/ 12286 w 12191999"/>
              <a:gd name="connsiteY2" fmla="*/ 6846829 h 6858001"/>
              <a:gd name="connsiteX3" fmla="*/ 3267455 w 12191999"/>
              <a:gd name="connsiteY3" fmla="*/ 6846829 h 6858001"/>
              <a:gd name="connsiteX4" fmla="*/ 3267455 w 12191999"/>
              <a:gd name="connsiteY4" fmla="*/ 6858001 h 6858001"/>
              <a:gd name="connsiteX5" fmla="*/ 0 w 12191999"/>
              <a:gd name="connsiteY5" fmla="*/ 6858001 h 6858001"/>
              <a:gd name="connsiteX6" fmla="*/ 11538520 w 12191999"/>
              <a:gd name="connsiteY6" fmla="*/ 506938 h 6858001"/>
              <a:gd name="connsiteX7" fmla="*/ 11546029 w 12191999"/>
              <a:gd name="connsiteY7" fmla="*/ 515416 h 6858001"/>
              <a:gd name="connsiteX8" fmla="*/ 11546029 w 12191999"/>
              <a:gd name="connsiteY8" fmla="*/ 567223 h 6858001"/>
              <a:gd name="connsiteX9" fmla="*/ 11611730 w 12191999"/>
              <a:gd name="connsiteY9" fmla="*/ 565339 h 6858001"/>
              <a:gd name="connsiteX10" fmla="*/ 11677431 w 12191999"/>
              <a:gd name="connsiteY10" fmla="*/ 567223 h 6858001"/>
              <a:gd name="connsiteX11" fmla="*/ 11677431 w 12191999"/>
              <a:gd name="connsiteY11" fmla="*/ 515416 h 6858001"/>
              <a:gd name="connsiteX12" fmla="*/ 11685879 w 12191999"/>
              <a:gd name="connsiteY12" fmla="*/ 506938 h 6858001"/>
              <a:gd name="connsiteX13" fmla="*/ 11718729 w 12191999"/>
              <a:gd name="connsiteY13" fmla="*/ 508822 h 6858001"/>
              <a:gd name="connsiteX14" fmla="*/ 11737501 w 12191999"/>
              <a:gd name="connsiteY14" fmla="*/ 532371 h 6858001"/>
              <a:gd name="connsiteX15" fmla="*/ 11737501 w 12191999"/>
              <a:gd name="connsiteY15" fmla="*/ 605842 h 6858001"/>
              <a:gd name="connsiteX16" fmla="*/ 11718729 w 12191999"/>
              <a:gd name="connsiteY16" fmla="*/ 629391 h 6858001"/>
              <a:gd name="connsiteX17" fmla="*/ 11617362 w 12191999"/>
              <a:gd name="connsiteY17" fmla="*/ 635984 h 6858001"/>
              <a:gd name="connsiteX18" fmla="*/ 11617362 w 12191999"/>
              <a:gd name="connsiteY18" fmla="*/ 636490 h 6858001"/>
              <a:gd name="connsiteX19" fmla="*/ 11609853 w 12191999"/>
              <a:gd name="connsiteY19" fmla="*/ 636490 h 6858001"/>
              <a:gd name="connsiteX20" fmla="*/ 11609853 w 12191999"/>
              <a:gd name="connsiteY20" fmla="*/ 636229 h 6858001"/>
              <a:gd name="connsiteX21" fmla="*/ 11609853 w 12191999"/>
              <a:gd name="connsiteY21" fmla="*/ 635984 h 6858001"/>
              <a:gd name="connsiteX22" fmla="*/ 11504731 w 12191999"/>
              <a:gd name="connsiteY22" fmla="*/ 629391 h 6858001"/>
              <a:gd name="connsiteX23" fmla="*/ 11485959 w 12191999"/>
              <a:gd name="connsiteY23" fmla="*/ 605842 h 6858001"/>
              <a:gd name="connsiteX24" fmla="*/ 11485959 w 12191999"/>
              <a:gd name="connsiteY24" fmla="*/ 532371 h 6858001"/>
              <a:gd name="connsiteX25" fmla="*/ 11504731 w 12191999"/>
              <a:gd name="connsiteY25" fmla="*/ 508822 h 6858001"/>
              <a:gd name="connsiteX26" fmla="*/ 11538520 w 12191999"/>
              <a:gd name="connsiteY26" fmla="*/ 506938 h 6858001"/>
              <a:gd name="connsiteX27" fmla="*/ 11611730 w 12191999"/>
              <a:gd name="connsiteY27" fmla="*/ 384486 h 6858001"/>
              <a:gd name="connsiteX28" fmla="*/ 11424012 w 12191999"/>
              <a:gd name="connsiteY28" fmla="*/ 572874 h 6858001"/>
              <a:gd name="connsiteX29" fmla="*/ 11590751 w 12191999"/>
              <a:gd name="connsiteY29" fmla="*/ 760130 h 6858001"/>
              <a:gd name="connsiteX30" fmla="*/ 11608228 w 12191999"/>
              <a:gd name="connsiteY30" fmla="*/ 761166 h 6858001"/>
              <a:gd name="connsiteX31" fmla="*/ 11614786 w 12191999"/>
              <a:gd name="connsiteY31" fmla="*/ 761315 h 6858001"/>
              <a:gd name="connsiteX32" fmla="*/ 11621186 w 12191999"/>
              <a:gd name="connsiteY32" fmla="*/ 760964 h 6858001"/>
              <a:gd name="connsiteX33" fmla="*/ 11636111 w 12191999"/>
              <a:gd name="connsiteY33" fmla="*/ 759799 h 6858001"/>
              <a:gd name="connsiteX34" fmla="*/ 11799448 w 12191999"/>
              <a:gd name="connsiteY34" fmla="*/ 572874 h 6858001"/>
              <a:gd name="connsiteX35" fmla="*/ 11611730 w 12191999"/>
              <a:gd name="connsiteY35" fmla="*/ 384486 h 6858001"/>
              <a:gd name="connsiteX36" fmla="*/ 11791919 w 12191999"/>
              <a:gd name="connsiteY36" fmla="*/ 354260 h 6858001"/>
              <a:gd name="connsiteX37" fmla="*/ 11758122 w 12191999"/>
              <a:gd name="connsiteY37" fmla="*/ 389232 h 6858001"/>
              <a:gd name="connsiteX38" fmla="*/ 11791919 w 12191999"/>
              <a:gd name="connsiteY38" fmla="*/ 424204 h 6858001"/>
              <a:gd name="connsiteX39" fmla="*/ 11825716 w 12191999"/>
              <a:gd name="connsiteY39" fmla="*/ 389232 h 6858001"/>
              <a:gd name="connsiteX40" fmla="*/ 11791919 w 12191999"/>
              <a:gd name="connsiteY40" fmla="*/ 354260 h 6858001"/>
              <a:gd name="connsiteX41" fmla="*/ 11610791 w 12191999"/>
              <a:gd name="connsiteY41" fmla="*/ 294158 h 6858001"/>
              <a:gd name="connsiteX42" fmla="*/ 11341360 w 12191999"/>
              <a:gd name="connsiteY42" fmla="*/ 573050 h 6858001"/>
              <a:gd name="connsiteX43" fmla="*/ 11611730 w 12191999"/>
              <a:gd name="connsiteY43" fmla="*/ 851942 h 6858001"/>
              <a:gd name="connsiteX44" fmla="*/ 11882100 w 12191999"/>
              <a:gd name="connsiteY44" fmla="*/ 573050 h 6858001"/>
              <a:gd name="connsiteX45" fmla="*/ 11854875 w 12191999"/>
              <a:gd name="connsiteY45" fmla="*/ 453391 h 6858001"/>
              <a:gd name="connsiteX46" fmla="*/ 11852059 w 12191999"/>
              <a:gd name="connsiteY46" fmla="*/ 448680 h 6858001"/>
              <a:gd name="connsiteX47" fmla="*/ 11849243 w 12191999"/>
              <a:gd name="connsiteY47" fmla="*/ 452448 h 6858001"/>
              <a:gd name="connsiteX48" fmla="*/ 11834222 w 12191999"/>
              <a:gd name="connsiteY48" fmla="*/ 463755 h 6858001"/>
              <a:gd name="connsiteX49" fmla="*/ 11831406 w 12191999"/>
              <a:gd name="connsiteY49" fmla="*/ 465639 h 6858001"/>
              <a:gd name="connsiteX50" fmla="*/ 11833283 w 12191999"/>
              <a:gd name="connsiteY50" fmla="*/ 468466 h 6858001"/>
              <a:gd name="connsiteX51" fmla="*/ 11854875 w 12191999"/>
              <a:gd name="connsiteY51" fmla="*/ 573050 h 6858001"/>
              <a:gd name="connsiteX52" fmla="*/ 11610791 w 12191999"/>
              <a:gd name="connsiteY52" fmla="*/ 825561 h 6858001"/>
              <a:gd name="connsiteX53" fmla="*/ 11365768 w 12191999"/>
              <a:gd name="connsiteY53" fmla="*/ 573050 h 6858001"/>
              <a:gd name="connsiteX54" fmla="*/ 11609852 w 12191999"/>
              <a:gd name="connsiteY54" fmla="*/ 321482 h 6858001"/>
              <a:gd name="connsiteX55" fmla="*/ 11713119 w 12191999"/>
              <a:gd name="connsiteY55" fmla="*/ 344095 h 6858001"/>
              <a:gd name="connsiteX56" fmla="*/ 11715935 w 12191999"/>
              <a:gd name="connsiteY56" fmla="*/ 345979 h 6858001"/>
              <a:gd name="connsiteX57" fmla="*/ 11717813 w 12191999"/>
              <a:gd name="connsiteY57" fmla="*/ 342211 h 6858001"/>
              <a:gd name="connsiteX58" fmla="*/ 11729078 w 12191999"/>
              <a:gd name="connsiteY58" fmla="*/ 328078 h 6858001"/>
              <a:gd name="connsiteX59" fmla="*/ 11731894 w 12191999"/>
              <a:gd name="connsiteY59" fmla="*/ 324309 h 6858001"/>
              <a:gd name="connsiteX60" fmla="*/ 11727201 w 12191999"/>
              <a:gd name="connsiteY60" fmla="*/ 321482 h 6858001"/>
              <a:gd name="connsiteX61" fmla="*/ 11610791 w 12191999"/>
              <a:gd name="connsiteY61" fmla="*/ 294158 h 6858001"/>
              <a:gd name="connsiteX62" fmla="*/ 12286 w 12191999"/>
              <a:gd name="connsiteY62" fmla="*/ 0 h 6858001"/>
              <a:gd name="connsiteX63" fmla="*/ 12191999 w 12191999"/>
              <a:gd name="connsiteY63" fmla="*/ 0 h 6858001"/>
              <a:gd name="connsiteX64" fmla="*/ 12191999 w 12191999"/>
              <a:gd name="connsiteY64" fmla="*/ 6846829 h 6858001"/>
              <a:gd name="connsiteX65" fmla="*/ 3267455 w 12191999"/>
              <a:gd name="connsiteY65" fmla="*/ 6846829 h 6858001"/>
              <a:gd name="connsiteX66" fmla="*/ 3267455 w 12191999"/>
              <a:gd name="connsiteY66" fmla="*/ 4035553 h 6858001"/>
              <a:gd name="connsiteX67" fmla="*/ 12286 w 12191999"/>
              <a:gd name="connsiteY67" fmla="*/ 403555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191999" h="6858001">
                <a:moveTo>
                  <a:pt x="0" y="4035553"/>
                </a:moveTo>
                <a:lnTo>
                  <a:pt x="12286" y="4035553"/>
                </a:lnTo>
                <a:lnTo>
                  <a:pt x="12286" y="6846829"/>
                </a:lnTo>
                <a:lnTo>
                  <a:pt x="3267455" y="6846829"/>
                </a:lnTo>
                <a:lnTo>
                  <a:pt x="3267455" y="6858001"/>
                </a:lnTo>
                <a:lnTo>
                  <a:pt x="0" y="6858001"/>
                </a:lnTo>
                <a:close/>
                <a:moveTo>
                  <a:pt x="11538520" y="506938"/>
                </a:moveTo>
                <a:cubicBezTo>
                  <a:pt x="11542274" y="506938"/>
                  <a:pt x="11546029" y="509764"/>
                  <a:pt x="11546029" y="515416"/>
                </a:cubicBezTo>
                <a:lnTo>
                  <a:pt x="11546029" y="567223"/>
                </a:lnTo>
                <a:cubicBezTo>
                  <a:pt x="11568555" y="567223"/>
                  <a:pt x="11589204" y="565339"/>
                  <a:pt x="11611730" y="565339"/>
                </a:cubicBezTo>
                <a:cubicBezTo>
                  <a:pt x="11634256" y="565339"/>
                  <a:pt x="11654905" y="567223"/>
                  <a:pt x="11677431" y="567223"/>
                </a:cubicBezTo>
                <a:lnTo>
                  <a:pt x="11677431" y="515416"/>
                </a:lnTo>
                <a:cubicBezTo>
                  <a:pt x="11677431" y="509764"/>
                  <a:pt x="11681186" y="506938"/>
                  <a:pt x="11685879" y="506938"/>
                </a:cubicBezTo>
                <a:cubicBezTo>
                  <a:pt x="11697142" y="506938"/>
                  <a:pt x="11712159" y="507880"/>
                  <a:pt x="11718729" y="508822"/>
                </a:cubicBezTo>
                <a:cubicBezTo>
                  <a:pt x="11729054" y="510706"/>
                  <a:pt x="11737501" y="521067"/>
                  <a:pt x="11737501" y="532371"/>
                </a:cubicBezTo>
                <a:lnTo>
                  <a:pt x="11737501" y="605842"/>
                </a:lnTo>
                <a:cubicBezTo>
                  <a:pt x="11737501" y="617145"/>
                  <a:pt x="11731870" y="627507"/>
                  <a:pt x="11718729" y="629391"/>
                </a:cubicBezTo>
                <a:cubicBezTo>
                  <a:pt x="11698080" y="633159"/>
                  <a:pt x="11654905" y="635042"/>
                  <a:pt x="11617362" y="635984"/>
                </a:cubicBezTo>
                <a:lnTo>
                  <a:pt x="11617362" y="636490"/>
                </a:lnTo>
                <a:lnTo>
                  <a:pt x="11609853" y="636490"/>
                </a:lnTo>
                <a:lnTo>
                  <a:pt x="11609853" y="636229"/>
                </a:lnTo>
                <a:lnTo>
                  <a:pt x="11609853" y="635984"/>
                </a:lnTo>
                <a:cubicBezTo>
                  <a:pt x="11571371" y="635984"/>
                  <a:pt x="11526318" y="633159"/>
                  <a:pt x="11504731" y="629391"/>
                </a:cubicBezTo>
                <a:cubicBezTo>
                  <a:pt x="11491590" y="627507"/>
                  <a:pt x="11485959" y="617145"/>
                  <a:pt x="11485959" y="605842"/>
                </a:cubicBezTo>
                <a:lnTo>
                  <a:pt x="11485959" y="532371"/>
                </a:lnTo>
                <a:cubicBezTo>
                  <a:pt x="11485959" y="521067"/>
                  <a:pt x="11494406" y="510706"/>
                  <a:pt x="11504731" y="508822"/>
                </a:cubicBezTo>
                <a:cubicBezTo>
                  <a:pt x="11511301" y="507880"/>
                  <a:pt x="11526318" y="506938"/>
                  <a:pt x="11538520" y="506938"/>
                </a:cubicBezTo>
                <a:close/>
                <a:moveTo>
                  <a:pt x="11611730" y="384486"/>
                </a:moveTo>
                <a:cubicBezTo>
                  <a:pt x="11508485" y="384486"/>
                  <a:pt x="11424012" y="469261"/>
                  <a:pt x="11424012" y="572874"/>
                </a:cubicBezTo>
                <a:cubicBezTo>
                  <a:pt x="11424012" y="670012"/>
                  <a:pt x="11496606" y="749764"/>
                  <a:pt x="11590751" y="760130"/>
                </a:cubicBezTo>
                <a:lnTo>
                  <a:pt x="11608228" y="761166"/>
                </a:lnTo>
                <a:lnTo>
                  <a:pt x="11614786" y="761315"/>
                </a:lnTo>
                <a:cubicBezTo>
                  <a:pt x="11616945" y="761282"/>
                  <a:pt x="11617632" y="761217"/>
                  <a:pt x="11621186" y="760964"/>
                </a:cubicBezTo>
                <a:lnTo>
                  <a:pt x="11636111" y="759799"/>
                </a:lnTo>
                <a:cubicBezTo>
                  <a:pt x="11728504" y="747888"/>
                  <a:pt x="11799448" y="668246"/>
                  <a:pt x="11799448" y="572874"/>
                </a:cubicBezTo>
                <a:cubicBezTo>
                  <a:pt x="11799448" y="469261"/>
                  <a:pt x="11714975" y="384486"/>
                  <a:pt x="11611730" y="384486"/>
                </a:cubicBezTo>
                <a:close/>
                <a:moveTo>
                  <a:pt x="11791919" y="354260"/>
                </a:moveTo>
                <a:cubicBezTo>
                  <a:pt x="11773253" y="354260"/>
                  <a:pt x="11758122" y="369917"/>
                  <a:pt x="11758122" y="389232"/>
                </a:cubicBezTo>
                <a:cubicBezTo>
                  <a:pt x="11758122" y="408547"/>
                  <a:pt x="11773253" y="424204"/>
                  <a:pt x="11791919" y="424204"/>
                </a:cubicBezTo>
                <a:cubicBezTo>
                  <a:pt x="11810585" y="424204"/>
                  <a:pt x="11825716" y="408547"/>
                  <a:pt x="11825716" y="389232"/>
                </a:cubicBezTo>
                <a:cubicBezTo>
                  <a:pt x="11825716" y="369917"/>
                  <a:pt x="11810585" y="354260"/>
                  <a:pt x="11791919" y="354260"/>
                </a:cubicBezTo>
                <a:close/>
                <a:moveTo>
                  <a:pt x="11610791" y="294158"/>
                </a:moveTo>
                <a:cubicBezTo>
                  <a:pt x="11462463" y="294158"/>
                  <a:pt x="11341360" y="418529"/>
                  <a:pt x="11341360" y="573050"/>
                </a:cubicBezTo>
                <a:cubicBezTo>
                  <a:pt x="11341360" y="726629"/>
                  <a:pt x="11462463" y="851942"/>
                  <a:pt x="11611730" y="851942"/>
                </a:cubicBezTo>
                <a:cubicBezTo>
                  <a:pt x="11760997" y="851942"/>
                  <a:pt x="11882100" y="726629"/>
                  <a:pt x="11882100" y="573050"/>
                </a:cubicBezTo>
                <a:cubicBezTo>
                  <a:pt x="11881161" y="532536"/>
                  <a:pt x="11871773" y="491079"/>
                  <a:pt x="11854875" y="453391"/>
                </a:cubicBezTo>
                <a:lnTo>
                  <a:pt x="11852059" y="448680"/>
                </a:lnTo>
                <a:cubicBezTo>
                  <a:pt x="11849243" y="452448"/>
                  <a:pt x="11849243" y="452448"/>
                  <a:pt x="11849243" y="452448"/>
                </a:cubicBezTo>
                <a:cubicBezTo>
                  <a:pt x="11844549" y="456217"/>
                  <a:pt x="11839855" y="459986"/>
                  <a:pt x="11834222" y="463755"/>
                </a:cubicBezTo>
                <a:cubicBezTo>
                  <a:pt x="11831406" y="465639"/>
                  <a:pt x="11831406" y="465639"/>
                  <a:pt x="11831406" y="465639"/>
                </a:cubicBezTo>
                <a:cubicBezTo>
                  <a:pt x="11833283" y="468466"/>
                  <a:pt x="11833283" y="468466"/>
                  <a:pt x="11833283" y="468466"/>
                </a:cubicBezTo>
                <a:cubicBezTo>
                  <a:pt x="11847365" y="501443"/>
                  <a:pt x="11854875" y="538189"/>
                  <a:pt x="11854875" y="573050"/>
                </a:cubicBezTo>
                <a:cubicBezTo>
                  <a:pt x="11854875" y="712496"/>
                  <a:pt x="11745976" y="825561"/>
                  <a:pt x="11610791" y="825561"/>
                </a:cubicBezTo>
                <a:cubicBezTo>
                  <a:pt x="11475606" y="825561"/>
                  <a:pt x="11365768" y="712496"/>
                  <a:pt x="11365768" y="573050"/>
                </a:cubicBezTo>
                <a:cubicBezTo>
                  <a:pt x="11365768" y="434546"/>
                  <a:pt x="11475606" y="321482"/>
                  <a:pt x="11609852" y="321482"/>
                </a:cubicBezTo>
                <a:cubicBezTo>
                  <a:pt x="11645526" y="321482"/>
                  <a:pt x="11682139" y="329020"/>
                  <a:pt x="11713119" y="344095"/>
                </a:cubicBezTo>
                <a:cubicBezTo>
                  <a:pt x="11715935" y="345979"/>
                  <a:pt x="11715935" y="345979"/>
                  <a:pt x="11715935" y="345979"/>
                </a:cubicBezTo>
                <a:cubicBezTo>
                  <a:pt x="11717813" y="342211"/>
                  <a:pt x="11717813" y="342211"/>
                  <a:pt x="11717813" y="342211"/>
                </a:cubicBezTo>
                <a:cubicBezTo>
                  <a:pt x="11720629" y="337500"/>
                  <a:pt x="11724384" y="331846"/>
                  <a:pt x="11729078" y="328078"/>
                </a:cubicBezTo>
                <a:cubicBezTo>
                  <a:pt x="11731894" y="324309"/>
                  <a:pt x="11731894" y="324309"/>
                  <a:pt x="11731894" y="324309"/>
                </a:cubicBezTo>
                <a:cubicBezTo>
                  <a:pt x="11727201" y="321482"/>
                  <a:pt x="11727201" y="321482"/>
                  <a:pt x="11727201" y="321482"/>
                </a:cubicBezTo>
                <a:cubicBezTo>
                  <a:pt x="11691527" y="303580"/>
                  <a:pt x="11651159" y="294158"/>
                  <a:pt x="11610791" y="294158"/>
                </a:cubicBezTo>
                <a:close/>
                <a:moveTo>
                  <a:pt x="12286" y="0"/>
                </a:moveTo>
                <a:lnTo>
                  <a:pt x="12191999" y="0"/>
                </a:lnTo>
                <a:lnTo>
                  <a:pt x="12191999" y="6846829"/>
                </a:lnTo>
                <a:lnTo>
                  <a:pt x="3267455" y="6846829"/>
                </a:lnTo>
                <a:lnTo>
                  <a:pt x="3267455" y="4035553"/>
                </a:lnTo>
                <a:lnTo>
                  <a:pt x="12286" y="4035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8B81157-2F94-4522-8E23-96CD7316ED59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47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546">
          <p15:clr>
            <a:srgbClr val="FBAE40"/>
          </p15:clr>
        </p15:guide>
        <p15:guide id="2" pos="207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Conne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40768" y="2553397"/>
            <a:ext cx="2760575" cy="1025981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A15517E-C83B-4CC8-BA5E-93D7FF316AD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Couchbase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2017. All rights reserved.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23F2B4-2400-40C2-88DF-8505D1405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380" y="3579378"/>
            <a:ext cx="2079241" cy="532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98" y="4170643"/>
            <a:ext cx="2074508" cy="154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2"/>
          <a:stretch/>
        </p:blipFill>
        <p:spPr>
          <a:xfrm>
            <a:off x="4272719" y="0"/>
            <a:ext cx="793253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3F2B4-2400-40C2-88DF-8505D1405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7199" y="4397120"/>
            <a:ext cx="2079241" cy="532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17" y="4988385"/>
            <a:ext cx="2074508" cy="15433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704" userDrawn="1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EA0BD78-C9B3-4DBB-8AB3-B81F947A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-4"/>
            <a:ext cx="4107254" cy="358776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375216" y="1894265"/>
            <a:ext cx="4183953" cy="750061"/>
          </a:xfrm>
        </p:spPr>
        <p:txBody>
          <a:bodyPr anchor="ctr">
            <a:noAutofit/>
          </a:bodyPr>
          <a:lstStyle>
            <a:lvl1pPr marL="0" marR="0" indent="0" algn="r" defTabSz="91439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b="1" i="0" dirty="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rPr>
              <a:t>AGENDA</a:t>
            </a:r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79C9B98B-D354-4DF3-BFD6-5AABB798DC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© Couchbase 2018. All rights reserved.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3B5E9B-4205-43E0-B0AD-94957927A0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313487" y="2576024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CD24A43-9362-49BE-8E39-09E6B521A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313487" y="3031636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AD81BE-751C-4294-BB17-BA53A4E1C7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313487" y="3487248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891C0D8-4522-480B-854A-0517431DDC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313487" y="3942860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01FE527-9C7E-493F-BCAE-BBADC4587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313487" y="4398472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5D070A2-9961-4205-8F32-00D1AB5D59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313487" y="4854084"/>
            <a:ext cx="737943" cy="455612"/>
          </a:xfrm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##/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2BFFAE1-D8E3-4ECC-9442-F9E7703089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239610" y="2576024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324A02-D039-4F44-94D2-6562D0201B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9610" y="3031636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5C569C-5AA4-448A-8AA0-EAEAE8F5C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239610" y="3487248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8AB5CE-CAF2-4F96-982D-7EB94A1AF7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239610" y="3942860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C9E19C3-00B2-4841-9CE9-8279659295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239610" y="4398472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5BF66DA-41C7-4835-A749-6597B4DC35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239610" y="4854084"/>
            <a:ext cx="3979375" cy="455612"/>
          </a:xfr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198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399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597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795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Item 6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88EE66-CD8B-4050-B2F3-0EBDD58444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139">
          <p15:clr>
            <a:srgbClr val="FBAE40"/>
          </p15:clr>
        </p15:guide>
        <p15:guide id="5" orient="horz" pos="318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/Photo WH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8D186-8B38-4761-9414-A2128460BF30}"/>
              </a:ext>
            </a:extLst>
          </p:cNvPr>
          <p:cNvSpPr/>
          <p:nvPr userDrawn="1"/>
        </p:nvSpPr>
        <p:spPr>
          <a:xfrm>
            <a:off x="0" y="2163337"/>
            <a:ext cx="6488723" cy="2520175"/>
          </a:xfrm>
          <a:prstGeom prst="rect">
            <a:avLst/>
          </a:prstGeom>
          <a:gradFill>
            <a:gsLst>
              <a:gs pos="0">
                <a:srgbClr val="00ACE1"/>
              </a:gs>
              <a:gs pos="100000">
                <a:srgbClr val="B36C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697F3D-6A51-4DA6-A03C-DECCB5FAA0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11539229 w 12191999"/>
              <a:gd name="connsiteY0" fmla="*/ 506937 h 6858000"/>
              <a:gd name="connsiteX1" fmla="*/ 11546765 w 12191999"/>
              <a:gd name="connsiteY1" fmla="*/ 515415 h 6858000"/>
              <a:gd name="connsiteX2" fmla="*/ 11546765 w 12191999"/>
              <a:gd name="connsiteY2" fmla="*/ 567222 h 6858000"/>
              <a:gd name="connsiteX3" fmla="*/ 11612701 w 12191999"/>
              <a:gd name="connsiteY3" fmla="*/ 565338 h 6858000"/>
              <a:gd name="connsiteX4" fmla="*/ 11678636 w 12191999"/>
              <a:gd name="connsiteY4" fmla="*/ 567222 h 6858000"/>
              <a:gd name="connsiteX5" fmla="*/ 11678636 w 12191999"/>
              <a:gd name="connsiteY5" fmla="*/ 515415 h 6858000"/>
              <a:gd name="connsiteX6" fmla="*/ 11687114 w 12191999"/>
              <a:gd name="connsiteY6" fmla="*/ 506937 h 6858000"/>
              <a:gd name="connsiteX7" fmla="*/ 11720082 w 12191999"/>
              <a:gd name="connsiteY7" fmla="*/ 508821 h 6858000"/>
              <a:gd name="connsiteX8" fmla="*/ 11738921 w 12191999"/>
              <a:gd name="connsiteY8" fmla="*/ 532370 h 6858000"/>
              <a:gd name="connsiteX9" fmla="*/ 11738921 w 12191999"/>
              <a:gd name="connsiteY9" fmla="*/ 605841 h 6858000"/>
              <a:gd name="connsiteX10" fmla="*/ 11720082 w 12191999"/>
              <a:gd name="connsiteY10" fmla="*/ 629390 h 6858000"/>
              <a:gd name="connsiteX11" fmla="*/ 11618352 w 12191999"/>
              <a:gd name="connsiteY11" fmla="*/ 635983 h 6858000"/>
              <a:gd name="connsiteX12" fmla="*/ 11618352 w 12191999"/>
              <a:gd name="connsiteY12" fmla="*/ 636489 h 6858000"/>
              <a:gd name="connsiteX13" fmla="*/ 11610817 w 12191999"/>
              <a:gd name="connsiteY13" fmla="*/ 636489 h 6858000"/>
              <a:gd name="connsiteX14" fmla="*/ 11610817 w 12191999"/>
              <a:gd name="connsiteY14" fmla="*/ 636228 h 6858000"/>
              <a:gd name="connsiteX15" fmla="*/ 11610817 w 12191999"/>
              <a:gd name="connsiteY15" fmla="*/ 635983 h 6858000"/>
              <a:gd name="connsiteX16" fmla="*/ 11505319 w 12191999"/>
              <a:gd name="connsiteY16" fmla="*/ 629390 h 6858000"/>
              <a:gd name="connsiteX17" fmla="*/ 11486480 w 12191999"/>
              <a:gd name="connsiteY17" fmla="*/ 605841 h 6858000"/>
              <a:gd name="connsiteX18" fmla="*/ 11486480 w 12191999"/>
              <a:gd name="connsiteY18" fmla="*/ 532370 h 6858000"/>
              <a:gd name="connsiteX19" fmla="*/ 11505319 w 12191999"/>
              <a:gd name="connsiteY19" fmla="*/ 508821 h 6858000"/>
              <a:gd name="connsiteX20" fmla="*/ 11539229 w 12191999"/>
              <a:gd name="connsiteY20" fmla="*/ 506937 h 6858000"/>
              <a:gd name="connsiteX21" fmla="*/ 11612701 w 12191999"/>
              <a:gd name="connsiteY21" fmla="*/ 384485 h 6858000"/>
              <a:gd name="connsiteX22" fmla="*/ 11424312 w 12191999"/>
              <a:gd name="connsiteY22" fmla="*/ 572873 h 6858000"/>
              <a:gd name="connsiteX23" fmla="*/ 11591647 w 12191999"/>
              <a:gd name="connsiteY23" fmla="*/ 760129 h 6858000"/>
              <a:gd name="connsiteX24" fmla="*/ 11609186 w 12191999"/>
              <a:gd name="connsiteY24" fmla="*/ 761165 h 6858000"/>
              <a:gd name="connsiteX25" fmla="*/ 11615767 w 12191999"/>
              <a:gd name="connsiteY25" fmla="*/ 761314 h 6858000"/>
              <a:gd name="connsiteX26" fmla="*/ 11622190 w 12191999"/>
              <a:gd name="connsiteY26" fmla="*/ 760963 h 6858000"/>
              <a:gd name="connsiteX27" fmla="*/ 11637169 w 12191999"/>
              <a:gd name="connsiteY27" fmla="*/ 759798 h 6858000"/>
              <a:gd name="connsiteX28" fmla="*/ 11801089 w 12191999"/>
              <a:gd name="connsiteY28" fmla="*/ 572873 h 6858000"/>
              <a:gd name="connsiteX29" fmla="*/ 11612701 w 12191999"/>
              <a:gd name="connsiteY29" fmla="*/ 384485 h 6858000"/>
              <a:gd name="connsiteX30" fmla="*/ 11793530 w 12191999"/>
              <a:gd name="connsiteY30" fmla="*/ 354259 h 6858000"/>
              <a:gd name="connsiteX31" fmla="*/ 11759613 w 12191999"/>
              <a:gd name="connsiteY31" fmla="*/ 389231 h 6858000"/>
              <a:gd name="connsiteX32" fmla="*/ 11793530 w 12191999"/>
              <a:gd name="connsiteY32" fmla="*/ 424203 h 6858000"/>
              <a:gd name="connsiteX33" fmla="*/ 11827447 w 12191999"/>
              <a:gd name="connsiteY33" fmla="*/ 389231 h 6858000"/>
              <a:gd name="connsiteX34" fmla="*/ 11793530 w 12191999"/>
              <a:gd name="connsiteY34" fmla="*/ 354259 h 6858000"/>
              <a:gd name="connsiteX35" fmla="*/ 11611755 w 12191999"/>
              <a:gd name="connsiteY35" fmla="*/ 294157 h 6858000"/>
              <a:gd name="connsiteX36" fmla="*/ 11341362 w 12191999"/>
              <a:gd name="connsiteY36" fmla="*/ 573049 h 6858000"/>
              <a:gd name="connsiteX37" fmla="*/ 11612697 w 12191999"/>
              <a:gd name="connsiteY37" fmla="*/ 851941 h 6858000"/>
              <a:gd name="connsiteX38" fmla="*/ 11884033 w 12191999"/>
              <a:gd name="connsiteY38" fmla="*/ 573049 h 6858000"/>
              <a:gd name="connsiteX39" fmla="*/ 11856711 w 12191999"/>
              <a:gd name="connsiteY39" fmla="*/ 453390 h 6858000"/>
              <a:gd name="connsiteX40" fmla="*/ 11853885 w 12191999"/>
              <a:gd name="connsiteY40" fmla="*/ 448679 h 6858000"/>
              <a:gd name="connsiteX41" fmla="*/ 11851058 w 12191999"/>
              <a:gd name="connsiteY41" fmla="*/ 452447 h 6858000"/>
              <a:gd name="connsiteX42" fmla="*/ 11835984 w 12191999"/>
              <a:gd name="connsiteY42" fmla="*/ 463754 h 6858000"/>
              <a:gd name="connsiteX43" fmla="*/ 11833158 w 12191999"/>
              <a:gd name="connsiteY43" fmla="*/ 465638 h 6858000"/>
              <a:gd name="connsiteX44" fmla="*/ 11835042 w 12191999"/>
              <a:gd name="connsiteY44" fmla="*/ 468465 h 6858000"/>
              <a:gd name="connsiteX45" fmla="*/ 11856711 w 12191999"/>
              <a:gd name="connsiteY45" fmla="*/ 573049 h 6858000"/>
              <a:gd name="connsiteX46" fmla="*/ 11611755 w 12191999"/>
              <a:gd name="connsiteY46" fmla="*/ 825560 h 6858000"/>
              <a:gd name="connsiteX47" fmla="*/ 11365858 w 12191999"/>
              <a:gd name="connsiteY47" fmla="*/ 573049 h 6858000"/>
              <a:gd name="connsiteX48" fmla="*/ 11610813 w 12191999"/>
              <a:gd name="connsiteY48" fmla="*/ 321481 h 6858000"/>
              <a:gd name="connsiteX49" fmla="*/ 11714448 w 12191999"/>
              <a:gd name="connsiteY49" fmla="*/ 344094 h 6858000"/>
              <a:gd name="connsiteX50" fmla="*/ 11717275 w 12191999"/>
              <a:gd name="connsiteY50" fmla="*/ 345979 h 6858000"/>
              <a:gd name="connsiteX51" fmla="*/ 11719159 w 12191999"/>
              <a:gd name="connsiteY51" fmla="*/ 342210 h 6858000"/>
              <a:gd name="connsiteX52" fmla="*/ 11730465 w 12191999"/>
              <a:gd name="connsiteY52" fmla="*/ 328077 h 6858000"/>
              <a:gd name="connsiteX53" fmla="*/ 11733291 w 12191999"/>
              <a:gd name="connsiteY53" fmla="*/ 324308 h 6858000"/>
              <a:gd name="connsiteX54" fmla="*/ 11728580 w 12191999"/>
              <a:gd name="connsiteY54" fmla="*/ 321481 h 6858000"/>
              <a:gd name="connsiteX55" fmla="*/ 11611755 w 12191999"/>
              <a:gd name="connsiteY55" fmla="*/ 294157 h 6858000"/>
              <a:gd name="connsiteX56" fmla="*/ 0 w 12191999"/>
              <a:gd name="connsiteY56" fmla="*/ 0 h 6858000"/>
              <a:gd name="connsiteX57" fmla="*/ 12191999 w 12191999"/>
              <a:gd name="connsiteY57" fmla="*/ 0 h 6858000"/>
              <a:gd name="connsiteX58" fmla="*/ 12191999 w 12191999"/>
              <a:gd name="connsiteY58" fmla="*/ 6858000 h 6858000"/>
              <a:gd name="connsiteX59" fmla="*/ 0 w 12191999"/>
              <a:gd name="connsiteY59" fmla="*/ 6858000 h 6858000"/>
              <a:gd name="connsiteX60" fmla="*/ 0 w 12191999"/>
              <a:gd name="connsiteY60" fmla="*/ 4683512 h 6858000"/>
              <a:gd name="connsiteX61" fmla="*/ 6488722 w 12191999"/>
              <a:gd name="connsiteY61" fmla="*/ 4683512 h 6858000"/>
              <a:gd name="connsiteX62" fmla="*/ 6488722 w 12191999"/>
              <a:gd name="connsiteY62" fmla="*/ 2163338 h 6858000"/>
              <a:gd name="connsiteX63" fmla="*/ 0 w 12191999"/>
              <a:gd name="connsiteY63" fmla="*/ 21633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1999" h="6858000">
                <a:moveTo>
                  <a:pt x="11539229" y="506937"/>
                </a:moveTo>
                <a:cubicBezTo>
                  <a:pt x="11542997" y="506937"/>
                  <a:pt x="11546765" y="509763"/>
                  <a:pt x="11546765" y="515415"/>
                </a:cubicBezTo>
                <a:lnTo>
                  <a:pt x="11546765" y="567222"/>
                </a:lnTo>
                <a:cubicBezTo>
                  <a:pt x="11569371" y="567222"/>
                  <a:pt x="11590094" y="565338"/>
                  <a:pt x="11612701" y="565338"/>
                </a:cubicBezTo>
                <a:cubicBezTo>
                  <a:pt x="11635307" y="565338"/>
                  <a:pt x="11656030" y="567222"/>
                  <a:pt x="11678636" y="567222"/>
                </a:cubicBezTo>
                <a:lnTo>
                  <a:pt x="11678636" y="515415"/>
                </a:lnTo>
                <a:cubicBezTo>
                  <a:pt x="11678636" y="509763"/>
                  <a:pt x="11682404" y="506937"/>
                  <a:pt x="11687114" y="506937"/>
                </a:cubicBezTo>
                <a:cubicBezTo>
                  <a:pt x="11698417" y="506937"/>
                  <a:pt x="11713488" y="507879"/>
                  <a:pt x="11720082" y="508821"/>
                </a:cubicBezTo>
                <a:cubicBezTo>
                  <a:pt x="11730443" y="510705"/>
                  <a:pt x="11738921" y="521066"/>
                  <a:pt x="11738921" y="532370"/>
                </a:cubicBezTo>
                <a:lnTo>
                  <a:pt x="11738921" y="605841"/>
                </a:lnTo>
                <a:cubicBezTo>
                  <a:pt x="11738921" y="617144"/>
                  <a:pt x="11733269" y="627506"/>
                  <a:pt x="11720082" y="629390"/>
                </a:cubicBezTo>
                <a:cubicBezTo>
                  <a:pt x="11699359" y="633158"/>
                  <a:pt x="11656030" y="635041"/>
                  <a:pt x="11618352" y="635983"/>
                </a:cubicBezTo>
                <a:lnTo>
                  <a:pt x="11618352" y="636489"/>
                </a:lnTo>
                <a:lnTo>
                  <a:pt x="11610817" y="636489"/>
                </a:lnTo>
                <a:lnTo>
                  <a:pt x="11610817" y="636228"/>
                </a:lnTo>
                <a:lnTo>
                  <a:pt x="11610817" y="635983"/>
                </a:lnTo>
                <a:cubicBezTo>
                  <a:pt x="11572197" y="635983"/>
                  <a:pt x="11526984" y="633158"/>
                  <a:pt x="11505319" y="629390"/>
                </a:cubicBezTo>
                <a:cubicBezTo>
                  <a:pt x="11492132" y="627506"/>
                  <a:pt x="11486480" y="617144"/>
                  <a:pt x="11486480" y="605841"/>
                </a:cubicBezTo>
                <a:lnTo>
                  <a:pt x="11486480" y="532370"/>
                </a:lnTo>
                <a:cubicBezTo>
                  <a:pt x="11486480" y="521066"/>
                  <a:pt x="11494958" y="510705"/>
                  <a:pt x="11505319" y="508821"/>
                </a:cubicBezTo>
                <a:cubicBezTo>
                  <a:pt x="11511913" y="507879"/>
                  <a:pt x="11526984" y="506937"/>
                  <a:pt x="11539229" y="506937"/>
                </a:cubicBezTo>
                <a:close/>
                <a:moveTo>
                  <a:pt x="11612701" y="384485"/>
                </a:moveTo>
                <a:cubicBezTo>
                  <a:pt x="11509087" y="384485"/>
                  <a:pt x="11424312" y="469260"/>
                  <a:pt x="11424312" y="572873"/>
                </a:cubicBezTo>
                <a:cubicBezTo>
                  <a:pt x="11424312" y="670011"/>
                  <a:pt x="11497165" y="749763"/>
                  <a:pt x="11591647" y="760129"/>
                </a:cubicBezTo>
                <a:lnTo>
                  <a:pt x="11609186" y="761165"/>
                </a:lnTo>
                <a:lnTo>
                  <a:pt x="11615767" y="761314"/>
                </a:lnTo>
                <a:cubicBezTo>
                  <a:pt x="11617934" y="761281"/>
                  <a:pt x="11618623" y="761216"/>
                  <a:pt x="11622190" y="760963"/>
                </a:cubicBezTo>
                <a:lnTo>
                  <a:pt x="11637169" y="759798"/>
                </a:lnTo>
                <a:cubicBezTo>
                  <a:pt x="11729891" y="747887"/>
                  <a:pt x="11801089" y="668245"/>
                  <a:pt x="11801089" y="572873"/>
                </a:cubicBezTo>
                <a:cubicBezTo>
                  <a:pt x="11801089" y="469260"/>
                  <a:pt x="11716314" y="384485"/>
                  <a:pt x="11612701" y="384485"/>
                </a:cubicBezTo>
                <a:close/>
                <a:moveTo>
                  <a:pt x="11793530" y="354259"/>
                </a:moveTo>
                <a:cubicBezTo>
                  <a:pt x="11774798" y="354259"/>
                  <a:pt x="11759613" y="369916"/>
                  <a:pt x="11759613" y="389231"/>
                </a:cubicBezTo>
                <a:cubicBezTo>
                  <a:pt x="11759613" y="408546"/>
                  <a:pt x="11774798" y="424203"/>
                  <a:pt x="11793530" y="424203"/>
                </a:cubicBezTo>
                <a:cubicBezTo>
                  <a:pt x="11812262" y="424203"/>
                  <a:pt x="11827447" y="408546"/>
                  <a:pt x="11827447" y="389231"/>
                </a:cubicBezTo>
                <a:cubicBezTo>
                  <a:pt x="11827447" y="369916"/>
                  <a:pt x="11812262" y="354259"/>
                  <a:pt x="11793530" y="354259"/>
                </a:cubicBezTo>
                <a:close/>
                <a:moveTo>
                  <a:pt x="11611755" y="294157"/>
                </a:moveTo>
                <a:cubicBezTo>
                  <a:pt x="11462898" y="294157"/>
                  <a:pt x="11341362" y="418528"/>
                  <a:pt x="11341362" y="573049"/>
                </a:cubicBezTo>
                <a:cubicBezTo>
                  <a:pt x="11341362" y="726628"/>
                  <a:pt x="11462898" y="851941"/>
                  <a:pt x="11612697" y="851941"/>
                </a:cubicBezTo>
                <a:cubicBezTo>
                  <a:pt x="11762497" y="851941"/>
                  <a:pt x="11884033" y="726628"/>
                  <a:pt x="11884033" y="573049"/>
                </a:cubicBezTo>
                <a:cubicBezTo>
                  <a:pt x="11883091" y="532535"/>
                  <a:pt x="11873669" y="491078"/>
                  <a:pt x="11856711" y="453390"/>
                </a:cubicBezTo>
                <a:lnTo>
                  <a:pt x="11853885" y="448679"/>
                </a:lnTo>
                <a:cubicBezTo>
                  <a:pt x="11851058" y="452447"/>
                  <a:pt x="11851058" y="452447"/>
                  <a:pt x="11851058" y="452447"/>
                </a:cubicBezTo>
                <a:cubicBezTo>
                  <a:pt x="11846347" y="456216"/>
                  <a:pt x="11841637" y="459985"/>
                  <a:pt x="11835984" y="463754"/>
                </a:cubicBezTo>
                <a:cubicBezTo>
                  <a:pt x="11833158" y="465638"/>
                  <a:pt x="11833158" y="465638"/>
                  <a:pt x="11833158" y="465638"/>
                </a:cubicBezTo>
                <a:cubicBezTo>
                  <a:pt x="11835042" y="468465"/>
                  <a:pt x="11835042" y="468465"/>
                  <a:pt x="11835042" y="468465"/>
                </a:cubicBezTo>
                <a:cubicBezTo>
                  <a:pt x="11849174" y="501442"/>
                  <a:pt x="11856711" y="538188"/>
                  <a:pt x="11856711" y="573049"/>
                </a:cubicBezTo>
                <a:cubicBezTo>
                  <a:pt x="11856711" y="712495"/>
                  <a:pt x="11747423" y="825560"/>
                  <a:pt x="11611755" y="825560"/>
                </a:cubicBezTo>
                <a:cubicBezTo>
                  <a:pt x="11476088" y="825560"/>
                  <a:pt x="11365858" y="712495"/>
                  <a:pt x="11365858" y="573049"/>
                </a:cubicBezTo>
                <a:cubicBezTo>
                  <a:pt x="11365858" y="434545"/>
                  <a:pt x="11476088" y="321481"/>
                  <a:pt x="11610813" y="321481"/>
                </a:cubicBezTo>
                <a:cubicBezTo>
                  <a:pt x="11646614" y="321481"/>
                  <a:pt x="11683358" y="329019"/>
                  <a:pt x="11714448" y="344094"/>
                </a:cubicBezTo>
                <a:cubicBezTo>
                  <a:pt x="11717275" y="345979"/>
                  <a:pt x="11717275" y="345979"/>
                  <a:pt x="11717275" y="345979"/>
                </a:cubicBezTo>
                <a:cubicBezTo>
                  <a:pt x="11719159" y="342210"/>
                  <a:pt x="11719159" y="342210"/>
                  <a:pt x="11719159" y="342210"/>
                </a:cubicBezTo>
                <a:cubicBezTo>
                  <a:pt x="11721985" y="337499"/>
                  <a:pt x="11725754" y="331845"/>
                  <a:pt x="11730465" y="328077"/>
                </a:cubicBezTo>
                <a:cubicBezTo>
                  <a:pt x="11733291" y="324308"/>
                  <a:pt x="11733291" y="324308"/>
                  <a:pt x="11733291" y="324308"/>
                </a:cubicBezTo>
                <a:cubicBezTo>
                  <a:pt x="11728580" y="321481"/>
                  <a:pt x="11728580" y="321481"/>
                  <a:pt x="11728580" y="321481"/>
                </a:cubicBezTo>
                <a:cubicBezTo>
                  <a:pt x="11692779" y="303579"/>
                  <a:pt x="11652267" y="294157"/>
                  <a:pt x="11611755" y="294157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4683512"/>
                </a:lnTo>
                <a:lnTo>
                  <a:pt x="6488722" y="4683512"/>
                </a:lnTo>
                <a:lnTo>
                  <a:pt x="6488722" y="2163338"/>
                </a:lnTo>
                <a:lnTo>
                  <a:pt x="0" y="21633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871160" y="2659566"/>
            <a:ext cx="4183953" cy="158510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BREAK TITLE</a:t>
            </a:r>
          </a:p>
        </p:txBody>
      </p:sp>
      <p:sp>
        <p:nvSpPr>
          <p:cNvPr id="9" name="Text Placeholder 5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520941" y="2563386"/>
            <a:ext cx="1208437" cy="1657916"/>
          </a:xfrm>
        </p:spPr>
        <p:txBody>
          <a:bodyPr/>
          <a:lstStyle>
            <a:lvl1pPr marL="0" indent="0" algn="ctr" defTabSz="914399" rtl="0" eaLnBrk="1" latinLnBrk="0" hangingPunct="1">
              <a:buFontTx/>
              <a:buNone/>
              <a:defRPr lang="en-US" sz="12000" b="1" i="0" kern="1200" dirty="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1696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0BD78-C9B3-4DBB-8AB3-B81F947A9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22" y="3325884"/>
            <a:ext cx="3906877" cy="3532116"/>
          </a:xfrm>
          <a:prstGeom prst="rect">
            <a:avLst/>
          </a:prstGeom>
        </p:spPr>
      </p:pic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205FA7D-FF5B-493E-AC23-BE5C1B81036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chemeClr val="bg1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© Couchbase 2018.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31E5B-A0DB-4232-81E8-0896EE683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76839" y="2563386"/>
            <a:ext cx="1208437" cy="1657916"/>
          </a:xfrm>
        </p:spPr>
        <p:txBody>
          <a:bodyPr/>
          <a:lstStyle>
            <a:lvl1pPr marL="0" indent="0" algn="ctr" defTabSz="914399" rtl="0" eaLnBrk="1" latinLnBrk="0" hangingPunct="1">
              <a:buFontTx/>
              <a:buNone/>
              <a:defRPr lang="en-US" sz="12000" b="1" i="0" kern="1200" dirty="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543300" y="2565621"/>
            <a:ext cx="0" cy="18692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04801" y="2808653"/>
            <a:ext cx="5496386" cy="1325563"/>
          </a:xfrm>
        </p:spPr>
        <p:txBody>
          <a:bodyPr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BREAK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11209908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04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52565" y="1550678"/>
            <a:ext cx="5238750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5238750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52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6706" y="1550678"/>
            <a:ext cx="3594129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3594129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7AA6535-8E66-4673-A975-26DE52FA4B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6859" y="1550678"/>
            <a:ext cx="3594129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2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0EB85D1-255F-4555-A380-97208E9E2B0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77292" y="1600200"/>
            <a:ext cx="11626959" cy="46243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7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322" y="517238"/>
            <a:ext cx="10918903" cy="54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322" y="1825624"/>
            <a:ext cx="10955479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42E3EF-6E47-4EDB-8B94-7B5019843B12}"/>
              </a:ext>
            </a:extLst>
          </p:cNvPr>
          <p:cNvSpPr txBox="1">
            <a:spLocks/>
          </p:cNvSpPr>
          <p:nvPr userDrawn="1"/>
        </p:nvSpPr>
        <p:spPr>
          <a:xfrm>
            <a:off x="188012" y="6610588"/>
            <a:ext cx="6042039" cy="215444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defPPr>
              <a:defRPr lang="en-US"/>
            </a:defPPr>
            <a:lvl1pPr marL="0" algn="l" defTabSz="914399" rtl="0" eaLnBrk="1" latinLnBrk="0" hangingPunct="1">
              <a:defRPr lang="en-GB" sz="800" b="0" i="0" u="none" strike="noStrike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Confidential and Proprietary. Do not distribute without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Couchbase</a:t>
            </a:r>
            <a:r>
              <a:rPr lang="en-US" dirty="0">
                <a:solidFill>
                  <a:srgbClr val="000000"/>
                </a:solidFill>
                <a:latin typeface="+mn-lt"/>
                <a:ea typeface="ＭＳ Ｐゴシック" pitchFamily="34" charset="-128"/>
              </a:rPr>
              <a:t> consent.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© Couchbase. 2018 All rights reserved. 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69629C5-5F88-4853-B4FA-62BA6B3C9938}"/>
              </a:ext>
            </a:extLst>
          </p:cNvPr>
          <p:cNvSpPr txBox="1">
            <a:spLocks/>
          </p:cNvSpPr>
          <p:nvPr userDrawn="1"/>
        </p:nvSpPr>
        <p:spPr>
          <a:xfrm>
            <a:off x="11591857" y="6615997"/>
            <a:ext cx="341760" cy="230832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spAutoFit/>
          </a:bodyPr>
          <a:lstStyle>
            <a:defPPr>
              <a:defRPr lang="en-US"/>
            </a:defPPr>
            <a:lvl1pPr marL="0" algn="ctr" defTabSz="914399" rtl="0" eaLnBrk="1" latinLnBrk="0" hangingPunct="1">
              <a:defRPr sz="900" b="1" i="0" kern="1200">
                <a:solidFill>
                  <a:schemeClr val="bg1"/>
                </a:solidFill>
                <a:latin typeface="Gotham-Bold" charset="0"/>
                <a:ea typeface="Gotham-Bold" charset="0"/>
                <a:cs typeface="Gotham-Bold" charset="0"/>
              </a:defRPr>
            </a:lvl1pPr>
            <a:lvl2pPr marL="457201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9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7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95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96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94" algn="l" defTabSz="914399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65928-3BA7-1741-B2EF-562768EBCB1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pPr marL="0" marR="0" lvl="0" indent="0" algn="r" defTabSz="9143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294D5-6D93-444A-9FCB-4DA07A0266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r="72704"/>
          <a:stretch/>
        </p:blipFill>
        <p:spPr>
          <a:xfrm>
            <a:off x="11341361" y="294157"/>
            <a:ext cx="592256" cy="5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93" r:id="rId2"/>
    <p:sldLayoutId id="2147483694" r:id="rId3"/>
    <p:sldLayoutId id="2147483763" r:id="rId4"/>
    <p:sldLayoutId id="2147483699" r:id="rId5"/>
    <p:sldLayoutId id="2147483698" r:id="rId6"/>
    <p:sldLayoutId id="2147483735" r:id="rId7"/>
    <p:sldLayoutId id="2147483734" r:id="rId8"/>
    <p:sldLayoutId id="2147483740" r:id="rId9"/>
    <p:sldLayoutId id="2147483739" r:id="rId10"/>
    <p:sldLayoutId id="2147483697" r:id="rId11"/>
    <p:sldLayoutId id="2147483738" r:id="rId12"/>
    <p:sldLayoutId id="2147483756" r:id="rId13"/>
    <p:sldLayoutId id="2147483705" r:id="rId14"/>
    <p:sldLayoutId id="2147483737" r:id="rId15"/>
    <p:sldLayoutId id="2147483765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hf hdr="0" dt="0"/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Gotham-Bold" charset="0"/>
          <a:cs typeface="Gotham-Bold" charset="0"/>
        </a:defRPr>
      </a:lvl1pPr>
    </p:titleStyle>
    <p:bodyStyle>
      <a:lvl1pPr marL="228600" indent="-228600" algn="l" defTabSz="914399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/>
        <a:buChar char="•"/>
        <a:defRPr sz="16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1pPr>
      <a:lvl2pPr marL="685798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4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2pPr>
      <a:lvl3pPr marL="1142999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2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3pPr>
      <a:lvl4pPr marL="1600197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2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4pPr>
      <a:lvl5pPr marL="2057395" indent="-228600" algn="l" defTabSz="914399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200" b="0" i="0" kern="1200">
          <a:solidFill>
            <a:schemeClr val="tx1"/>
          </a:solidFill>
          <a:latin typeface="+mn-lt"/>
          <a:ea typeface="Gotham-Book" charset="0"/>
          <a:cs typeface="Gotham-Book" charset="0"/>
        </a:defRPr>
      </a:lvl5pPr>
      <a:lvl6pPr marL="2514595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3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4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9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4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5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6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4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78D-FB85-40FF-9DFC-5B414FD1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853" y="3477339"/>
            <a:ext cx="9573776" cy="751897"/>
          </a:xfrm>
        </p:spPr>
        <p:txBody>
          <a:bodyPr/>
          <a:lstStyle/>
          <a:p>
            <a:r>
              <a:rPr lang="en-US" dirty="0"/>
              <a:t>Multi-Cluster </a:t>
            </a:r>
            <a:r>
              <a:rPr lang="en-US" dirty="0" err="1"/>
              <a:t>AwarE</a:t>
            </a:r>
            <a:r>
              <a:rPr lang="en-US" dirty="0"/>
              <a:t> SDK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600A-BEC5-41D8-9318-1C519AA1E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4853" y="4291648"/>
            <a:ext cx="7752892" cy="609600"/>
          </a:xfrm>
        </p:spPr>
        <p:txBody>
          <a:bodyPr/>
          <a:lstStyle/>
          <a:p>
            <a:r>
              <a:rPr lang="en-US" dirty="0"/>
              <a:t>Bruno Guedes – Sales Engineer – bruno.guedes@couchbase.com</a:t>
            </a:r>
          </a:p>
        </p:txBody>
      </p:sp>
    </p:spTree>
    <p:extLst>
      <p:ext uri="{BB962C8B-B14F-4D97-AF65-F5344CB8AC3E}">
        <p14:creationId xmlns:p14="http://schemas.microsoft.com/office/powerpoint/2010/main" val="80364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for inconsistency and conflict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11635834" cy="454725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Inconsistencies are observed in applications that have:</a:t>
            </a:r>
          </a:p>
          <a:p>
            <a:pPr marL="763588" lvl="1" indent="-457200">
              <a:buFont typeface="+mj-lt"/>
              <a:buAutoNum type="arabicPeriod"/>
            </a:pPr>
            <a:r>
              <a:rPr lang="en-US" sz="2000" dirty="0"/>
              <a:t>Multi-document entity models when some documents are not replicated.</a:t>
            </a:r>
          </a:p>
          <a:p>
            <a:pPr marL="763588" lvl="1" indent="-457200">
              <a:buFont typeface="+mj-lt"/>
              <a:buAutoNum type="arabicPeriod"/>
            </a:pPr>
            <a:r>
              <a:rPr lang="en-US" sz="2000" dirty="0"/>
              <a:t>“Read Your Own Write” requirements when reads/writes are split between clusters.</a:t>
            </a:r>
          </a:p>
          <a:p>
            <a:pPr marL="763588" lvl="1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Conflicts occur when applications write to the same document across clusters before replication takes place.</a:t>
            </a:r>
            <a:endParaRPr lang="en-US" sz="2000" dirty="0"/>
          </a:p>
          <a:p>
            <a:pPr marL="306388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6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inconsistency and conflict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 err="1"/>
              <a:t>Denormalize</a:t>
            </a:r>
            <a:r>
              <a:rPr lang="en-US" sz="2200" dirty="0"/>
              <a:t> logical entities to a single document.  This allows all dependents to be replicated atomically.</a:t>
            </a:r>
          </a:p>
          <a:p>
            <a:pPr marL="342900" indent="-342900"/>
            <a:r>
              <a:rPr lang="en-US" sz="2200" dirty="0"/>
              <a:t>When entities cannot be fully denormalized, collocate data that is frequently read and written together. Focus on the relationships that require consistency.</a:t>
            </a:r>
          </a:p>
          <a:p>
            <a:pPr marL="342900" indent="-342900"/>
            <a:r>
              <a:rPr lang="en-US" sz="2200" dirty="0"/>
              <a:t>Sessions should be “sticky” to one data center at a time.</a:t>
            </a:r>
          </a:p>
          <a:p>
            <a:pPr marL="342900" indent="-342900"/>
            <a:r>
              <a:rPr lang="en-US" sz="2200" dirty="0"/>
              <a:t>Failover reads and writes concurrently.</a:t>
            </a:r>
          </a:p>
          <a:p>
            <a:pPr marL="342900" indent="-342900"/>
            <a:r>
              <a:rPr lang="en-US" sz="2200" dirty="0"/>
              <a:t>Ensure replication is caught up before initiating failback.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36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155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Coordinator: defines when and how to to failover</a:t>
            </a:r>
          </a:p>
          <a:p>
            <a:pPr marL="342900" indent="-342900"/>
            <a:r>
              <a:rPr lang="en-US" sz="2200" dirty="0"/>
              <a:t>Failure Detectors: track faults and send failure signals to coordinator</a:t>
            </a:r>
          </a:p>
          <a:p>
            <a:pPr marL="342900" indent="-342900"/>
            <a:r>
              <a:rPr lang="en-US" sz="2200" dirty="0"/>
              <a:t>Multi Cluster Client: abstracts the base SDK to implement MCA functionality</a:t>
            </a:r>
          </a:p>
          <a:p>
            <a:pPr marL="342900" indent="-342900"/>
            <a:r>
              <a:rPr lang="en-US" sz="2200" dirty="0" err="1"/>
              <a:t>TopologyAdmin</a:t>
            </a:r>
            <a:r>
              <a:rPr lang="en-US" sz="2200" dirty="0"/>
              <a:t>: provides interfaces for directly effecting failover/failback </a:t>
            </a: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14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Responsible for communicating topology changes and related events between distinct instances of the client.</a:t>
            </a:r>
          </a:p>
          <a:p>
            <a:pPr marL="342900" indent="-342900"/>
            <a:r>
              <a:rPr lang="en-US" sz="2200" dirty="0"/>
              <a:t>Only </a:t>
            </a:r>
            <a:r>
              <a:rPr lang="en-US" sz="2200" dirty="0" err="1"/>
              <a:t>IsolatedCoordinator</a:t>
            </a:r>
            <a:r>
              <a:rPr lang="en-US" sz="2200" dirty="0"/>
              <a:t> is currently supported.</a:t>
            </a:r>
          </a:p>
          <a:p>
            <a:pPr marL="649288" lvl="1" indent="-342900"/>
            <a:r>
              <a:rPr lang="en-US" sz="2000" dirty="0"/>
              <a:t>Each instance considers itself the “leader”</a:t>
            </a:r>
          </a:p>
          <a:p>
            <a:pPr marL="649288" lvl="1" indent="-342900"/>
            <a:r>
              <a:rPr lang="en-US" sz="2000" dirty="0"/>
              <a:t>Each instance will failover independently</a:t>
            </a:r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65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ClusterSpec</a:t>
            </a:r>
            <a:r>
              <a:rPr lang="en-US" dirty="0"/>
              <a:t> instantiation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cluster1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Collections.singletonList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("10.142.170.101")),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1 // priority of one, lower than cluster 2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cluster2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Collections.singletonList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("10.142.170.103")),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"identifier",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2 // priority of two, higher than cluster 1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 instantiation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Coordinator coordinator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Coordinators.isolated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IsolatedCoordinator.Options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	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gracePeriod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(1000)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activeEntries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(cluster1, cluster2))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failoverNumNodes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(2));</a:t>
            </a:r>
          </a:p>
          <a:p>
            <a:pPr marL="342900" indent="-34290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 Options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B6585-3924-1B4C-8CE0-CD5454C8DDAB}"/>
              </a:ext>
            </a:extLst>
          </p:cNvPr>
          <p:cNvGraphicFramePr>
            <a:graphicFrameLocks noGrp="1"/>
          </p:cNvGraphicFramePr>
          <p:nvPr/>
        </p:nvGraphicFramePr>
        <p:xfrm>
          <a:off x="1191985" y="1556117"/>
          <a:ext cx="9585744" cy="4645342"/>
        </p:xfrm>
        <a:graphic>
          <a:graphicData uri="http://schemas.openxmlformats.org/drawingml/2006/table">
            <a:tbl>
              <a:tblPr/>
              <a:tblGrid>
                <a:gridCol w="3195248">
                  <a:extLst>
                    <a:ext uri="{9D8B030D-6E8A-4147-A177-3AD203B41FA5}">
                      <a16:colId xmlns:a16="http://schemas.microsoft.com/office/drawing/2014/main" val="1723675593"/>
                    </a:ext>
                  </a:extLst>
                </a:gridCol>
                <a:gridCol w="3195248">
                  <a:extLst>
                    <a:ext uri="{9D8B030D-6E8A-4147-A177-3AD203B41FA5}">
                      <a16:colId xmlns:a16="http://schemas.microsoft.com/office/drawing/2014/main" val="1308161947"/>
                    </a:ext>
                  </a:extLst>
                </a:gridCol>
                <a:gridCol w="3195248">
                  <a:extLst>
                    <a:ext uri="{9D8B030D-6E8A-4147-A177-3AD203B41FA5}">
                      <a16:colId xmlns:a16="http://schemas.microsoft.com/office/drawing/2014/main" val="3444274397"/>
                    </a:ext>
                  </a:extLst>
                </a:gridCol>
              </a:tblGrid>
              <a:tr h="2350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>
                          <a:effectLst/>
                          <a:latin typeface="+mn-lt"/>
                        </a:rPr>
                        <a:t>Option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>
                          <a:effectLst/>
                          <a:latin typeface="+mn-lt"/>
                        </a:rPr>
                        <a:t>Default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717401"/>
                  </a:ext>
                </a:extLst>
              </a:tr>
              <a:tr h="5812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effectLst/>
                          <a:latin typeface="+mn-lt"/>
                        </a:rPr>
                        <a:t>clusterSpecs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1 spec to 127.0.0.1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Needs references to all clusters which should be managed by this coordinator.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702"/>
                  </a:ext>
                </a:extLst>
              </a:tr>
              <a:tr h="7556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effectLst/>
                          <a:latin typeface="+mn-lt"/>
                        </a:rPr>
                        <a:t>gracePeriod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+mn-lt"/>
                        </a:rPr>
                        <a:t>The time in milliseconds to wait after a failure signal is triggered before the switchover is performed.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38399"/>
                  </a:ext>
                </a:extLst>
              </a:tr>
              <a:tr h="11043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topologyBehavior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STAY_AT_END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What should happen if the end of the topology is reached and a switchover needs to happen. See the TopologyBehavior enum for more information as well.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06104"/>
                  </a:ext>
                </a:extLst>
              </a:tr>
              <a:tr h="5812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activeEntries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The maximum number of active topology entries at the same time.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94559"/>
                  </a:ext>
                </a:extLst>
              </a:tr>
              <a:tr h="5812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serviceTypes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Defines which services should be allowed for each topology entry.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89767"/>
                  </a:ext>
                </a:extLst>
              </a:tr>
              <a:tr h="7556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failoverNumNodes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+mn-lt"/>
                        </a:rPr>
                        <a:t>The number of individual node failures in a cluster before the full topology failover is performed.</a:t>
                      </a:r>
                    </a:p>
                  </a:txBody>
                  <a:tcPr marL="55103" marR="55103" marT="27552" marB="27552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2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8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Detectors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200" dirty="0"/>
              <a:t>A </a:t>
            </a:r>
            <a:r>
              <a:rPr lang="en-US" sz="2200" dirty="0" err="1"/>
              <a:t>FailureDetector</a:t>
            </a:r>
            <a:r>
              <a:rPr lang="en-US" sz="2200" dirty="0"/>
              <a:t> is responsible for monitoring events like cluster activity or data traffic, and to signal failure to the Coordinator when a failure threshold is triggered.</a:t>
            </a:r>
          </a:p>
          <a:p>
            <a:pPr marL="342900" indent="-342900"/>
            <a:r>
              <a:rPr lang="en-US" sz="2200" dirty="0">
                <a:cs typeface="Consolas" panose="020B0609020204030204" pitchFamily="49" charset="0"/>
              </a:rPr>
              <a:t>There are 2 basic types of </a:t>
            </a:r>
            <a:r>
              <a:rPr lang="en-US" sz="2200" dirty="0" err="1">
                <a:cs typeface="Consolas" panose="020B0609020204030204" pitchFamily="49" charset="0"/>
              </a:rPr>
              <a:t>FailureDetectors</a:t>
            </a:r>
            <a:r>
              <a:rPr lang="en-US" sz="2200" dirty="0">
                <a:cs typeface="Consolas" panose="020B0609020204030204" pitchFamily="49" charset="0"/>
              </a:rPr>
              <a:t>:</a:t>
            </a:r>
          </a:p>
          <a:p>
            <a:pPr marL="649288" lvl="1" indent="-342900">
              <a:buFont typeface="+mj-lt"/>
              <a:buAutoNum type="arabicPeriod"/>
            </a:pPr>
            <a:r>
              <a:rPr lang="en-US" sz="2000" dirty="0" err="1">
                <a:cs typeface="Consolas" panose="020B0609020204030204" pitchFamily="49" charset="0"/>
              </a:rPr>
              <a:t>NodeHealthFailureDetector</a:t>
            </a:r>
            <a:endParaRPr lang="en-US" sz="2000" dirty="0">
              <a:cs typeface="Consolas" panose="020B0609020204030204" pitchFamily="49" charset="0"/>
            </a:endParaRPr>
          </a:p>
          <a:p>
            <a:pPr marL="649288" lvl="1" indent="-342900">
              <a:buFont typeface="+mj-lt"/>
              <a:buAutoNum type="arabicPeriod"/>
            </a:pPr>
            <a:r>
              <a:rPr lang="en-US" sz="2000" dirty="0" err="1">
                <a:cs typeface="Consolas" panose="020B0609020204030204" pitchFamily="49" charset="0"/>
              </a:rPr>
              <a:t>TrafficMonitoringFailureDetector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200" dirty="0" err="1">
                <a:cs typeface="Consolas" panose="020B0609020204030204" pitchFamily="49" charset="0"/>
              </a:rPr>
              <a:t>FailureDetectors</a:t>
            </a:r>
            <a:r>
              <a:rPr lang="en-US" sz="2200" dirty="0">
                <a:cs typeface="Consolas" panose="020B0609020204030204" pitchFamily="49" charset="0"/>
              </a:rPr>
              <a:t> can be composed to describe composite failure conditions.</a:t>
            </a:r>
          </a:p>
          <a:p>
            <a:pPr lvl="1"/>
            <a:r>
              <a:rPr lang="en-US" sz="2000" dirty="0" err="1">
                <a:cs typeface="Consolas" panose="020B0609020204030204" pitchFamily="49" charset="0"/>
              </a:rPr>
              <a:t>DisjunctionFailureDetector</a:t>
            </a:r>
            <a:r>
              <a:rPr lang="en-US" sz="2000" dirty="0">
                <a:cs typeface="Consolas" panose="020B0609020204030204" pitchFamily="49" charset="0"/>
              </a:rPr>
              <a:t>: logical OR for inner </a:t>
            </a:r>
            <a:r>
              <a:rPr lang="en-US" sz="2000" dirty="0" err="1">
                <a:cs typeface="Consolas" panose="020B0609020204030204" pitchFamily="49" charset="0"/>
              </a:rPr>
              <a:t>FailureDetectors</a:t>
            </a:r>
            <a:endParaRPr lang="en-US" sz="2000" dirty="0">
              <a:cs typeface="Consolas" panose="020B0609020204030204" pitchFamily="49" charset="0"/>
            </a:endParaRPr>
          </a:p>
          <a:p>
            <a:pPr lvl="1"/>
            <a:r>
              <a:rPr lang="en-US" sz="2000" dirty="0" err="1">
                <a:cs typeface="Consolas" panose="020B0609020204030204" pitchFamily="49" charset="0"/>
              </a:rPr>
              <a:t>ConjunctionFailureDetector</a:t>
            </a:r>
            <a:r>
              <a:rPr lang="en-US" sz="2000" dirty="0">
                <a:cs typeface="Consolas" panose="020B0609020204030204" pitchFamily="49" charset="0"/>
              </a:rPr>
              <a:t>: logical AND for inner </a:t>
            </a:r>
            <a:r>
              <a:rPr lang="en-US" sz="2000" dirty="0" err="1">
                <a:cs typeface="Consolas" panose="020B0609020204030204" pitchFamily="49" charset="0"/>
              </a:rPr>
              <a:t>FailureDetectors</a:t>
            </a:r>
            <a:endParaRPr lang="en-US" sz="2000" dirty="0">
              <a:cs typeface="Consolas" panose="020B0609020204030204" pitchFamily="49" charset="0"/>
            </a:endParaRPr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31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Detectors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207813" y="1556117"/>
            <a:ext cx="1252846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com.couchbase.client.mc.detection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TrafficMonitoringFailureDetector.Options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options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TrafficMonitoringFailureDetector.options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maxFailedOperations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failureInterval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(60);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FailureDetectorFactory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detector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FailureDetectors.trafficMonitoring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(coordinator, options);</a:t>
            </a:r>
          </a:p>
          <a:p>
            <a:pPr marL="342900" indent="-34290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4C94AD7-62A6-4B88-B73C-97C613CE5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01/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E356C4-AFAA-4905-9F7C-E08A65FA97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02/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90334-D451-42A8-889B-275FA68800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03/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EB1AF6-494B-403D-AA11-CD6087320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04/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CBC02B-F553-4D22-A1B7-2B8411666D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05/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757AB8-B584-4CA6-A8BB-8240C4E01E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06/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75E24A2-035E-4019-8159-E42304865B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MCA SDK Motivations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D0E3AE6-4FA5-419F-A971-9D28681BC3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Application Considerations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85934E9-F3F5-4920-9BE4-654157B3A2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ED92556-2E35-457B-8E98-209BB0B67B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Use Case Review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181332-AE97-464C-B5C0-D71F4015F9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Define MCA SDK Configuration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416FDA-2D71-4FE7-9A6C-2724C12826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Define 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4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NodeHealthFailureDetector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09AFD1-6E14-B94C-B117-7C5B8FC138C0}"/>
              </a:ext>
            </a:extLst>
          </p:cNvPr>
          <p:cNvGraphicFramePr>
            <a:graphicFrameLocks noGrp="1"/>
          </p:cNvGraphicFramePr>
          <p:nvPr/>
        </p:nvGraphicFramePr>
        <p:xfrm>
          <a:off x="436418" y="1556117"/>
          <a:ext cx="11260278" cy="4547258"/>
        </p:xfrm>
        <a:graphic>
          <a:graphicData uri="http://schemas.openxmlformats.org/drawingml/2006/table">
            <a:tbl>
              <a:tblPr/>
              <a:tblGrid>
                <a:gridCol w="3753426">
                  <a:extLst>
                    <a:ext uri="{9D8B030D-6E8A-4147-A177-3AD203B41FA5}">
                      <a16:colId xmlns:a16="http://schemas.microsoft.com/office/drawing/2014/main" val="1227799590"/>
                    </a:ext>
                  </a:extLst>
                </a:gridCol>
                <a:gridCol w="3753426">
                  <a:extLst>
                    <a:ext uri="{9D8B030D-6E8A-4147-A177-3AD203B41FA5}">
                      <a16:colId xmlns:a16="http://schemas.microsoft.com/office/drawing/2014/main" val="480927821"/>
                    </a:ext>
                  </a:extLst>
                </a:gridCol>
                <a:gridCol w="3753426">
                  <a:extLst>
                    <a:ext uri="{9D8B030D-6E8A-4147-A177-3AD203B41FA5}">
                      <a16:colId xmlns:a16="http://schemas.microsoft.com/office/drawing/2014/main" val="4064266892"/>
                    </a:ext>
                  </a:extLst>
                </a:gridCol>
              </a:tblGrid>
              <a:tr h="10105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  <a:latin typeface="+mn-lt"/>
                        </a:rPr>
                        <a:t>Option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  <a:latin typeface="+mn-lt"/>
                        </a:rPr>
                        <a:t>Default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84017"/>
                  </a:ext>
                </a:extLst>
              </a:tr>
              <a:tr h="17683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 err="1">
                          <a:effectLst/>
                          <a:latin typeface="+mn-lt"/>
                        </a:rPr>
                        <a:t>configCheckInterval</a:t>
                      </a:r>
                      <a:endParaRPr lang="en-US" b="0" dirty="0">
                        <a:effectLst/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+mn-lt"/>
                        </a:rPr>
                        <a:t>The interval when the config is checked for ongoing rebalance.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88822"/>
                  </a:ext>
                </a:extLst>
              </a:tr>
              <a:tr h="17683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 err="1">
                          <a:effectLst/>
                          <a:latin typeface="+mn-lt"/>
                        </a:rPr>
                        <a:t>rebalanceOutGracePeriod</a:t>
                      </a:r>
                      <a:endParaRPr lang="en-US" b="0" dirty="0">
                        <a:effectLst/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>
                          <a:effectLst/>
                          <a:latin typeface="+mn-lt"/>
                        </a:rPr>
                        <a:t>15000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>
                          <a:effectLst/>
                          <a:latin typeface="+mn-lt"/>
                        </a:rPr>
                        <a:t>The period after a rebalance when node removals are still ignored.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1208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DA4F1502-A0B9-BF4F-A504-4802DF01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241526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erif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TrafficMonitoringFailureDetector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CAD6-03A8-AF4E-8022-F8AFB3D3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33826"/>
              </p:ext>
            </p:extLst>
          </p:nvPr>
        </p:nvGraphicFramePr>
        <p:xfrm>
          <a:off x="620486" y="1556117"/>
          <a:ext cx="10907484" cy="4227558"/>
        </p:xfrm>
        <a:graphic>
          <a:graphicData uri="http://schemas.openxmlformats.org/drawingml/2006/table">
            <a:tbl>
              <a:tblPr/>
              <a:tblGrid>
                <a:gridCol w="3635828">
                  <a:extLst>
                    <a:ext uri="{9D8B030D-6E8A-4147-A177-3AD203B41FA5}">
                      <a16:colId xmlns:a16="http://schemas.microsoft.com/office/drawing/2014/main" val="3063902540"/>
                    </a:ext>
                  </a:extLst>
                </a:gridCol>
                <a:gridCol w="3635828">
                  <a:extLst>
                    <a:ext uri="{9D8B030D-6E8A-4147-A177-3AD203B41FA5}">
                      <a16:colId xmlns:a16="http://schemas.microsoft.com/office/drawing/2014/main" val="4272927025"/>
                    </a:ext>
                  </a:extLst>
                </a:gridCol>
                <a:gridCol w="3635828">
                  <a:extLst>
                    <a:ext uri="{9D8B030D-6E8A-4147-A177-3AD203B41FA5}">
                      <a16:colId xmlns:a16="http://schemas.microsoft.com/office/drawing/2014/main" val="4234045795"/>
                    </a:ext>
                  </a:extLst>
                </a:gridCol>
              </a:tblGrid>
              <a:tr h="4026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>
                          <a:effectLst/>
                          <a:latin typeface="+mn-lt"/>
                        </a:rPr>
                        <a:t>Option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>
                          <a:effectLst/>
                          <a:latin typeface="+mn-lt"/>
                        </a:rPr>
                        <a:t>Default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0377"/>
                  </a:ext>
                </a:extLst>
              </a:tr>
              <a:tr h="704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maxFailedOperations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the number of failed operations before failure is signaled.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5910"/>
                  </a:ext>
                </a:extLst>
              </a:tr>
              <a:tr h="704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failureInterval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60000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the interval in which the failed ops are counted.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93084"/>
                  </a:ext>
                </a:extLst>
              </a:tr>
              <a:tr h="704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serviceScope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empty (all)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all the services which should be monitored.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46555"/>
                  </a:ext>
                </a:extLst>
              </a:tr>
              <a:tr h="704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exceptionScope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 err="1">
                          <a:effectLst/>
                          <a:latin typeface="+mn-lt"/>
                        </a:rPr>
                        <a:t>TimeoutException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, </a:t>
                      </a:r>
                    </a:p>
                    <a:p>
                      <a:pPr algn="l" rtl="0" fontAlgn="t"/>
                      <a:r>
                        <a:rPr lang="en-US" sz="1800" b="0" dirty="0" err="1">
                          <a:effectLst/>
                          <a:latin typeface="+mn-lt"/>
                        </a:rPr>
                        <a:t>RequestCancelledException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all the exceptions which are counted towards failure.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44746"/>
                  </a:ext>
                </a:extLst>
              </a:tr>
              <a:tr h="100654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 err="1">
                          <a:effectLst/>
                          <a:latin typeface="+mn-lt"/>
                        </a:rPr>
                        <a:t>nodeScope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true if the failed ops are counted globally per cluster on a per node basis.</a:t>
                      </a:r>
                    </a:p>
                  </a:txBody>
                  <a:tcPr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1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 Cluster Client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Abstracts the base SDK in order to provide MCA functionality.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MultiClusterClient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MultiClusterClient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(coordinator, detector);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client.authenticate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("username", "password");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MultiClusterBucket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bucket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client.openBucket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("travel-sample");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bucket.get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("airline_10", 2,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TimeUnit.SECONDS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Observable&lt;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JsonDocument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result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bucket.async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().get("airline_10", 1,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TimeUnit.SECONDS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48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Administration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TopologyAdmin</a:t>
            </a:r>
            <a:r>
              <a:rPr lang="en-US" sz="2200" dirty="0"/>
              <a:t> allows manual changes the current cluster topology entries.  This can be used to trigger a failover/failback.  </a:t>
            </a:r>
          </a:p>
          <a:p>
            <a:r>
              <a:rPr lang="en-US" sz="2200" dirty="0"/>
              <a:t>There are currently two admin classes:</a:t>
            </a:r>
          </a:p>
          <a:p>
            <a:pPr lvl="1"/>
            <a:r>
              <a:rPr lang="en-US" sz="2000" dirty="0" err="1"/>
              <a:t>SimpleTopologyAdmin</a:t>
            </a:r>
            <a:r>
              <a:rPr lang="en-US" sz="2000" dirty="0"/>
              <a:t>: Provides simple programmatic access to the topology.</a:t>
            </a:r>
          </a:p>
          <a:p>
            <a:pPr lvl="1"/>
            <a:r>
              <a:rPr lang="en-US" sz="2000" dirty="0" err="1"/>
              <a:t>JmxTopologyAdmin</a:t>
            </a:r>
            <a:r>
              <a:rPr lang="en-US" sz="2000" dirty="0"/>
              <a:t>: Builds on top of the </a:t>
            </a:r>
            <a:r>
              <a:rPr lang="en-US" sz="2000" dirty="0" err="1"/>
              <a:t>SimpleTopologyAdmin</a:t>
            </a:r>
            <a:r>
              <a:rPr lang="en-US" sz="2000" dirty="0"/>
              <a:t> and exposes some of the functionality through a JMX </a:t>
            </a:r>
            <a:r>
              <a:rPr lang="en-US" sz="2000" dirty="0" err="1"/>
              <a:t>MxBean</a:t>
            </a:r>
            <a:r>
              <a:rPr lang="en-US" sz="2000" dirty="0"/>
              <a:t>.</a:t>
            </a:r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4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Access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755581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activate(</a:t>
            </a:r>
            <a:r>
              <a:rPr lang="en-US" sz="2200" dirty="0" err="1"/>
              <a:t>TopologyEntry</a:t>
            </a:r>
            <a:r>
              <a:rPr lang="en-US" sz="2200" dirty="0"/>
              <a:t>): Activates the given entry in the current topology.</a:t>
            </a:r>
          </a:p>
          <a:p>
            <a:r>
              <a:rPr lang="en-US" sz="2200" dirty="0"/>
              <a:t>activate(String): Looks up a topology entry by the identifier and activates it.</a:t>
            </a:r>
          </a:p>
          <a:p>
            <a:r>
              <a:rPr lang="en-US" sz="2200" dirty="0"/>
              <a:t>deactivate(</a:t>
            </a:r>
            <a:r>
              <a:rPr lang="en-US" sz="2200" dirty="0" err="1"/>
              <a:t>TopologyEntry</a:t>
            </a:r>
            <a:r>
              <a:rPr lang="en-US" sz="2200" dirty="0"/>
              <a:t>): Deactivates the entry in the current topology.</a:t>
            </a:r>
          </a:p>
          <a:p>
            <a:r>
              <a:rPr lang="en-US" sz="2200" dirty="0"/>
              <a:t>deactivate(String): Looks up a topology entry by the identifier and deactivates it.</a:t>
            </a:r>
          </a:p>
          <a:p>
            <a:r>
              <a:rPr lang="en-US" sz="2200" dirty="0"/>
              <a:t>fail(</a:t>
            </a:r>
            <a:r>
              <a:rPr lang="en-US" sz="2200" dirty="0" err="1"/>
              <a:t>TopologyEntry</a:t>
            </a:r>
            <a:r>
              <a:rPr lang="en-US" sz="2200" dirty="0"/>
              <a:t>): Shifts the whole topology away to the next possible entry according to set priority.</a:t>
            </a:r>
          </a:p>
          <a:p>
            <a:r>
              <a:rPr lang="en-US" sz="2200" dirty="0"/>
              <a:t>fail(String): Looks up the entry by the identifier and then fails it.</a:t>
            </a:r>
          </a:p>
        </p:txBody>
      </p:sp>
    </p:spTree>
    <p:extLst>
      <p:ext uri="{BB962C8B-B14F-4D97-AF65-F5344CB8AC3E}">
        <p14:creationId xmlns:p14="http://schemas.microsoft.com/office/powerpoint/2010/main" val="40938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SimpleTopologyAdmin</a:t>
            </a:r>
            <a:r>
              <a:rPr lang="en-US" dirty="0"/>
              <a:t> Example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createSpecs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Coordinator coordinator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Coordinators.isolated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IsolatedCoordinator.Options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clusterSpecs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SimpleTopologyAdmin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admin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SimpleTopologyAdmin.create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(coordinator);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Topology topology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admin.currentTopology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Fetch the current topology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topology.deactivate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("cluster-1"); // Deactivate an entry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topology.activate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("cluster-2"); // Activate another entry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admin.commitTopology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(topology) // try to apply the new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JMXTopologyAdmin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755581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It is possible to get information about the current topology state as well as change it via JMX (Java Management Extensions).</a:t>
            </a:r>
          </a:p>
          <a:p>
            <a:r>
              <a:rPr lang="en-US" sz="2200" dirty="0"/>
              <a:t>Initializing is easy, just pass in the right Coordinator.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JmxTopologyAdmin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admin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JmxTopologyAdmin.create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(coordinator);</a:t>
            </a:r>
          </a:p>
          <a:p>
            <a:r>
              <a:rPr lang="en-US" sz="2200" dirty="0"/>
              <a:t>You can then access the topology information via a JMX client/console like Java Mission Control, </a:t>
            </a:r>
            <a:r>
              <a:rPr lang="en-US" sz="2200" dirty="0" err="1"/>
              <a:t>JConsole</a:t>
            </a:r>
            <a:r>
              <a:rPr lang="en-US" sz="2200" dirty="0"/>
              <a:t> or </a:t>
            </a:r>
            <a:r>
              <a:rPr lang="en-US" sz="2200" dirty="0" err="1"/>
              <a:t>VisualVM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0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JMX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FB7DF-4CEA-EF4F-930F-1D7E5621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73" y="1215408"/>
            <a:ext cx="5965906" cy="56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JMX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BA835-F104-7441-A08D-0D2BEFAE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02" y="1258010"/>
            <a:ext cx="7806047" cy="5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00" y="2808653"/>
            <a:ext cx="5939299" cy="1325563"/>
          </a:xfrm>
        </p:spPr>
        <p:txBody>
          <a:bodyPr/>
          <a:lstStyle/>
          <a:p>
            <a:r>
              <a:rPr lang="en-US" dirty="0"/>
              <a:t>Use Case Review</a:t>
            </a:r>
          </a:p>
        </p:txBody>
      </p:sp>
    </p:spTree>
    <p:extLst>
      <p:ext uri="{BB962C8B-B14F-4D97-AF65-F5344CB8AC3E}">
        <p14:creationId xmlns:p14="http://schemas.microsoft.com/office/powerpoint/2010/main" val="27899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01" y="2808653"/>
            <a:ext cx="6430970" cy="1325563"/>
          </a:xfrm>
        </p:spPr>
        <p:txBody>
          <a:bodyPr/>
          <a:lstStyle/>
          <a:p>
            <a:r>
              <a:rPr lang="en-US" dirty="0"/>
              <a:t>MCA SDK Motivations</a:t>
            </a:r>
          </a:p>
        </p:txBody>
      </p:sp>
    </p:spTree>
    <p:extLst>
      <p:ext uri="{BB962C8B-B14F-4D97-AF65-F5344CB8AC3E}">
        <p14:creationId xmlns:p14="http://schemas.microsoft.com/office/powerpoint/2010/main" val="6830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00" y="2808653"/>
            <a:ext cx="5939299" cy="1325563"/>
          </a:xfrm>
        </p:spPr>
        <p:txBody>
          <a:bodyPr/>
          <a:lstStyle/>
          <a:p>
            <a:r>
              <a:rPr lang="en-US" dirty="0"/>
              <a:t>Define MCA SDK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662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MCA SDK to your application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/>
              <a:t>Work with Couchbase to obtain credentials for </a:t>
            </a:r>
            <a:r>
              <a:rPr lang="en-US" sz="2200" dirty="0" err="1"/>
              <a:t>subscription.couchbase.com</a:t>
            </a:r>
            <a:endParaRPr lang="en-US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Add repository credentials to maven: ~/.m2/</a:t>
            </a:r>
            <a:r>
              <a:rPr lang="en-US" sz="2200" dirty="0" err="1"/>
              <a:t>settings.xml</a:t>
            </a:r>
            <a:r>
              <a:rPr lang="en-US" sz="22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6388" lvl="1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&lt;settings&gt;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&lt;servers&gt;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&lt;server&gt;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&lt;id&gt;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cb-ee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&lt;/id&gt;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&lt;username&gt;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myUsername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&lt;/username&gt;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&lt;password&gt;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myPassword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&lt;/password&gt;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&lt;/server&gt;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&lt;/servers&gt;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&lt;/settings&gt;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39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MCA SDK to your application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dirty="0"/>
              <a:t>Add the repository and dependency to your </a:t>
            </a:r>
            <a:r>
              <a:rPr lang="en-US" sz="2200" dirty="0" err="1"/>
              <a:t>pom.xml</a:t>
            </a:r>
            <a:r>
              <a:rPr lang="en-US" sz="2200" dirty="0"/>
              <a:t>:</a:t>
            </a:r>
          </a:p>
          <a:p>
            <a:pPr marL="306388" lvl="1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&lt;repositories&gt;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&lt;repository&gt;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&lt;id&gt;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cb-ee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&lt;/id&gt;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&lt;name&gt;Couchbase EE Repo&lt;/name&gt;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subscription.couchbase.com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/maven2&lt;/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&lt;/repository&gt;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&lt;/repositories&gt;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&lt;dependency&gt;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com.couchbase.client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&gt;multi-cluster-java&lt;/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&lt;version&gt;1.2.0&lt;/version&gt;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&lt;/dependency&gt;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/>
            <a:endParaRPr lang="en-US" sz="14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50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application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BA8D3C8-5FE5-F947-BBE0-BCD8D7AC1963}"/>
              </a:ext>
            </a:extLst>
          </p:cNvPr>
          <p:cNvSpPr txBox="1">
            <a:spLocks/>
          </p:cNvSpPr>
          <p:nvPr/>
        </p:nvSpPr>
        <p:spPr>
          <a:xfrm>
            <a:off x="436419" y="1556117"/>
            <a:ext cx="11260277" cy="454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399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ACE1"/>
              </a:buClr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1pPr>
            <a:lvl2pPr marL="534988" indent="-2603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2pPr>
            <a:lvl3pPr marL="809625" indent="-22860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3pPr>
            <a:lvl4pPr marL="1023938" indent="-214313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4pPr>
            <a:lvl5pPr marL="1254125" indent="-184150" algn="l" defTabSz="914399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ACE1"/>
              </a:buClr>
              <a:buFont typeface="Arial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Gotham-Book" charset="0"/>
                <a:cs typeface="Gotham-Book" charset="0"/>
              </a:defRPr>
            </a:lvl5pPr>
            <a:lvl6pPr marL="2514595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93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94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92" indent="-228600" algn="l" defTabSz="914399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/>
              <a:t>Define a </a:t>
            </a:r>
            <a:r>
              <a:rPr lang="en-US" sz="2200" dirty="0" err="1"/>
              <a:t>ClusterSpec</a:t>
            </a:r>
            <a:r>
              <a:rPr lang="en-US" sz="2200" dirty="0"/>
              <a:t> for each application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cs typeface="Consolas" panose="020B0609020204030204" pitchFamily="49" charset="0"/>
              </a:rPr>
              <a:t>Define your </a:t>
            </a:r>
            <a:r>
              <a:rPr lang="en-US" sz="2200" dirty="0" err="1">
                <a:cs typeface="Consolas" panose="020B0609020204030204" pitchFamily="49" charset="0"/>
              </a:rPr>
              <a:t>FailureDetectors</a:t>
            </a:r>
            <a:r>
              <a:rPr lang="en-US" sz="2200" dirty="0">
                <a:cs typeface="Consolas" panose="020B0609020204030204" pitchFamily="49" charset="0"/>
              </a:rPr>
              <a:t> and failure thresholds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cs typeface="Consolas" panose="020B0609020204030204" pitchFamily="49" charset="0"/>
              </a:rPr>
              <a:t>Define a Coordinator and coordinator options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cs typeface="Consolas" panose="020B0609020204030204" pitchFamily="49" charset="0"/>
              </a:rPr>
              <a:t>Replace cluster and bucket objects with the </a:t>
            </a:r>
            <a:r>
              <a:rPr lang="en-US" sz="2200" dirty="0" err="1">
                <a:cs typeface="Consolas" panose="020B0609020204030204" pitchFamily="49" charset="0"/>
              </a:rPr>
              <a:t>MultiClusterClient</a:t>
            </a:r>
            <a:endParaRPr lang="en-US" sz="2200" dirty="0">
              <a:cs typeface="Consolas" panose="020B0609020204030204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cs typeface="Consolas" panose="020B0609020204030204" pitchFamily="49" charset="0"/>
              </a:rPr>
              <a:t>Update all bucket methods to include explicit operation timeouts</a:t>
            </a:r>
          </a:p>
          <a:p>
            <a:pPr>
              <a:buFont typeface="Wingdings" pitchFamily="2" charset="2"/>
              <a:buChar char="q"/>
            </a:pPr>
            <a:endParaRPr lang="en-US" sz="2200" dirty="0">
              <a:cs typeface="Consolas" panose="020B0609020204030204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sz="2200" dirty="0">
              <a:cs typeface="Consolas" panose="020B0609020204030204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sz="2200" dirty="0"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342900" indent="-342900"/>
            <a:endParaRPr lang="en-US" sz="2200" dirty="0"/>
          </a:p>
          <a:p>
            <a:pPr marL="342900" indent="-3429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85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00" y="2808653"/>
            <a:ext cx="5939299" cy="1325563"/>
          </a:xfrm>
        </p:spPr>
        <p:txBody>
          <a:bodyPr/>
          <a:lstStyle/>
          <a:p>
            <a:r>
              <a:rPr lang="en-US" dirty="0"/>
              <a:t>DEFINE 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1018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00" y="2808653"/>
            <a:ext cx="5939299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38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763588" lvl="1" indent="-457200"/>
            <a:r>
              <a:rPr lang="en-US" sz="2400" dirty="0"/>
              <a:t>Java installed</a:t>
            </a:r>
          </a:p>
          <a:p>
            <a:pPr marL="763588" lvl="1" indent="-457200"/>
            <a:r>
              <a:rPr lang="en-US" sz="2400" dirty="0"/>
              <a:t>Docker installed</a:t>
            </a:r>
          </a:p>
          <a:p>
            <a:pPr marL="763588" lvl="1" indent="-457200"/>
            <a:r>
              <a:rPr lang="en-US" sz="2400" dirty="0"/>
              <a:t>Maven installed</a:t>
            </a:r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306388" lvl="1" indent="0">
              <a:buNone/>
            </a:pPr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649288" lvl="1" indent="-34290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used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sz="2400" b="1" dirty="0"/>
              <a:t>Spring (Boot-Data used)</a:t>
            </a:r>
          </a:p>
          <a:p>
            <a:pPr lvl="1"/>
            <a:r>
              <a:rPr lang="en-US" sz="2400" dirty="0"/>
              <a:t>Couchbase Java SDK</a:t>
            </a:r>
          </a:p>
          <a:p>
            <a:pPr lvl="1"/>
            <a:r>
              <a:rPr lang="en-US" sz="2400" dirty="0"/>
              <a:t>Couchbase MCA</a:t>
            </a:r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306388" lvl="1" indent="0">
              <a:buNone/>
            </a:pPr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649288" lvl="1" indent="-34290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sz="2400" b="1" dirty="0"/>
              <a:t>Spring (Boot-Data used)</a:t>
            </a:r>
          </a:p>
          <a:p>
            <a:pPr lvl="1"/>
            <a:r>
              <a:rPr lang="en-US" sz="2400" dirty="0"/>
              <a:t>Couchbase Java SDK</a:t>
            </a:r>
          </a:p>
          <a:p>
            <a:pPr lvl="1"/>
            <a:r>
              <a:rPr lang="en-US" sz="2400" dirty="0"/>
              <a:t>Couchbase MCA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2D189B-DAB6-4390-A8A3-F732A519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93" y="1530484"/>
            <a:ext cx="5525271" cy="1229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E81EEE-FD1B-4CEF-B172-2B304DF1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18" y="3013306"/>
            <a:ext cx="4659241" cy="8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7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sz="2400" dirty="0"/>
              <a:t>Spring (Boot-Data used)</a:t>
            </a:r>
          </a:p>
          <a:p>
            <a:pPr lvl="1"/>
            <a:r>
              <a:rPr lang="en-US" sz="2400" b="1" dirty="0"/>
              <a:t>Couchbase Java SDK</a:t>
            </a:r>
          </a:p>
          <a:p>
            <a:pPr lvl="1"/>
            <a:r>
              <a:rPr lang="en-US" sz="2400" dirty="0"/>
              <a:t>Couchbase MCA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67649-F2E6-4E0B-881F-3D8A5442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18" y="4097754"/>
            <a:ext cx="5512231" cy="1721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236A1-1456-4EC0-B580-DFBAEBE7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93" y="1530484"/>
            <a:ext cx="5525271" cy="1229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E76D9-A51C-474F-943D-C3B83B2A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218" y="3013306"/>
            <a:ext cx="4659241" cy="8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763588" lvl="1" indent="-457200">
              <a:buFont typeface="+mj-lt"/>
              <a:buAutoNum type="arabicPeriod"/>
            </a:pPr>
            <a:r>
              <a:rPr lang="en-US" sz="2400" dirty="0"/>
              <a:t>Provide ultra-high application availability.</a:t>
            </a:r>
          </a:p>
          <a:p>
            <a:pPr marL="763588" lvl="1" indent="-457200">
              <a:buFont typeface="+mj-lt"/>
              <a:buAutoNum type="arabicPeriod"/>
            </a:pPr>
            <a:r>
              <a:rPr lang="en-US" sz="2400" dirty="0"/>
              <a:t>Address failure conditions that Couchbase Server cannot.</a:t>
            </a:r>
            <a:endParaRPr lang="en-US" sz="2133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2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1"/>
            <a:endCxn id="105" idx="2"/>
          </p:cNvCxnSpPr>
          <p:nvPr/>
        </p:nvCxnSpPr>
        <p:spPr>
          <a:xfrm flipH="1" flipV="1">
            <a:off x="3739512" y="3543734"/>
            <a:ext cx="1775743" cy="226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18E7D1E-6E4E-4D6B-ACC9-25CF9BDE6D14}"/>
              </a:ext>
            </a:extLst>
          </p:cNvPr>
          <p:cNvSpPr/>
          <p:nvPr/>
        </p:nvSpPr>
        <p:spPr>
          <a:xfrm>
            <a:off x="1797751" y="4076024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F94A124-6432-4B96-AF83-613C866F22B6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27AFC15-3A65-4A02-868F-69887FB7C531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C767535-D619-4BA9-9466-E6EB762D2FCC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68F6028-1343-4F3B-9BE8-783AD18804B2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DCF0B38-EB65-40FC-BB1F-D7FB0A574846}"/>
              </a:ext>
            </a:extLst>
          </p:cNvPr>
          <p:cNvSpPr/>
          <p:nvPr/>
        </p:nvSpPr>
        <p:spPr>
          <a:xfrm>
            <a:off x="2340056" y="4367010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272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Failure of a Node in DC1 (KV)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1"/>
            <a:endCxn id="105" idx="2"/>
          </p:cNvCxnSpPr>
          <p:nvPr/>
        </p:nvCxnSpPr>
        <p:spPr>
          <a:xfrm flipH="1" flipV="1">
            <a:off x="3739512" y="3543734"/>
            <a:ext cx="1775743" cy="226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E5F98346-6295-4C71-BB1C-7D6891AA220E}"/>
              </a:ext>
            </a:extLst>
          </p:cNvPr>
          <p:cNvSpPr/>
          <p:nvPr/>
        </p:nvSpPr>
        <p:spPr>
          <a:xfrm>
            <a:off x="3387401" y="1840675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30AB919-4A76-4C19-8FEB-368D92580717}"/>
              </a:ext>
            </a:extLst>
          </p:cNvPr>
          <p:cNvSpPr/>
          <p:nvPr/>
        </p:nvSpPr>
        <p:spPr>
          <a:xfrm>
            <a:off x="2023874" y="4112024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175" name="Lightning Bolt 174">
            <a:extLst>
              <a:ext uri="{FF2B5EF4-FFF2-40B4-BE49-F238E27FC236}">
                <a16:creationId xmlns:a16="http://schemas.microsoft.com/office/drawing/2014/main" id="{BD01603F-2F6E-4C88-95B3-F6B778C07B67}"/>
              </a:ext>
            </a:extLst>
          </p:cNvPr>
          <p:cNvSpPr/>
          <p:nvPr/>
        </p:nvSpPr>
        <p:spPr>
          <a:xfrm>
            <a:off x="1454642" y="3977663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70411F8-27F5-4481-AAD6-080285F629E9}"/>
              </a:ext>
            </a:extLst>
          </p:cNvPr>
          <p:cNvSpPr/>
          <p:nvPr/>
        </p:nvSpPr>
        <p:spPr>
          <a:xfrm>
            <a:off x="939230" y="2077776"/>
            <a:ext cx="1837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D</a:t>
            </a:r>
            <a:r>
              <a:rPr lang="en-GB" sz="1400" b="1" dirty="0" err="1"/>
              <a:t>ocker</a:t>
            </a:r>
            <a:r>
              <a:rPr lang="en-GB" sz="1400" b="1" dirty="0"/>
              <a:t> stop server2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EBD0EE3-E048-4F4F-9E0F-0FA768EEE4A4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0A4E1DE-F2ED-4094-9398-1648158D3C5D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61E284-89CA-45C5-9CB3-7C3FA8CC2742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83147A1-5F23-425F-B8D6-96AFBD24160F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C5F13C-315B-4CCF-9F4C-1FE6398622D7}"/>
              </a:ext>
            </a:extLst>
          </p:cNvPr>
          <p:cNvSpPr/>
          <p:nvPr/>
        </p:nvSpPr>
        <p:spPr>
          <a:xfrm>
            <a:off x="2340056" y="4367010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25679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– REST request switch to the other DC2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3"/>
            <a:endCxn id="32" idx="2"/>
          </p:cNvCxnSpPr>
          <p:nvPr/>
        </p:nvCxnSpPr>
        <p:spPr>
          <a:xfrm flipV="1">
            <a:off x="6978083" y="3538547"/>
            <a:ext cx="1972967" cy="2267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E5F98346-6295-4C71-BB1C-7D6891AA220E}"/>
              </a:ext>
            </a:extLst>
          </p:cNvPr>
          <p:cNvSpPr/>
          <p:nvPr/>
        </p:nvSpPr>
        <p:spPr>
          <a:xfrm>
            <a:off x="2924261" y="1840675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CBBA-C1AE-45C8-B201-94D220DC8364}"/>
              </a:ext>
            </a:extLst>
          </p:cNvPr>
          <p:cNvSpPr/>
          <p:nvPr/>
        </p:nvSpPr>
        <p:spPr>
          <a:xfrm>
            <a:off x="6096000" y="3921626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B976AA-1F83-4C5B-A235-40121FFD88F4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3FC655-0191-455B-B149-A4CCB9D9C6C5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8044563-D418-48DA-A556-19D2F55CDB6B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A898666-FDBE-45A1-A7EA-86639277390B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A83224-FC9F-4909-BEA8-89C7D48B8622}"/>
              </a:ext>
            </a:extLst>
          </p:cNvPr>
          <p:cNvSpPr/>
          <p:nvPr/>
        </p:nvSpPr>
        <p:spPr>
          <a:xfrm>
            <a:off x="8395275" y="4212593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25407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Bring back the node failed on DC1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3"/>
            <a:endCxn id="32" idx="2"/>
          </p:cNvCxnSpPr>
          <p:nvPr/>
        </p:nvCxnSpPr>
        <p:spPr>
          <a:xfrm flipV="1">
            <a:off x="6978083" y="3538547"/>
            <a:ext cx="1972967" cy="2267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93CBBA-C1AE-45C8-B201-94D220DC8364}"/>
              </a:ext>
            </a:extLst>
          </p:cNvPr>
          <p:cNvSpPr/>
          <p:nvPr/>
        </p:nvSpPr>
        <p:spPr>
          <a:xfrm>
            <a:off x="6096000" y="3921626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114CF55-3F81-4E5D-9AC7-DF04ECEF5CEC}"/>
              </a:ext>
            </a:extLst>
          </p:cNvPr>
          <p:cNvSpPr/>
          <p:nvPr/>
        </p:nvSpPr>
        <p:spPr>
          <a:xfrm>
            <a:off x="2879562" y="1955558"/>
            <a:ext cx="169738" cy="486259"/>
          </a:xfrm>
          <a:prstGeom prst="upArrow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555CB4-8366-4D5E-8C46-46634F08D140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F901BB8-8DBA-4513-9A4F-46EB1E422B26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C8C5AD2-2A63-46BE-8E6C-FF9B75D50A70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6BC0E01-E4F3-4F16-A5F3-1165E859DFC8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EDCC3E2-7CF7-47A2-9255-1B556519A7F3}"/>
              </a:ext>
            </a:extLst>
          </p:cNvPr>
          <p:cNvSpPr/>
          <p:nvPr/>
        </p:nvSpPr>
        <p:spPr>
          <a:xfrm>
            <a:off x="939230" y="2077776"/>
            <a:ext cx="1837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D</a:t>
            </a:r>
            <a:r>
              <a:rPr lang="en-GB" sz="1400" b="1" dirty="0" err="1"/>
              <a:t>ocker</a:t>
            </a:r>
            <a:r>
              <a:rPr lang="en-GB" sz="1400" b="1" dirty="0"/>
              <a:t> start server2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543EFFA-3157-44A5-925E-36662B0A744A}"/>
              </a:ext>
            </a:extLst>
          </p:cNvPr>
          <p:cNvSpPr/>
          <p:nvPr/>
        </p:nvSpPr>
        <p:spPr>
          <a:xfrm>
            <a:off x="8395275" y="4212593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36597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- Failure of a Node in DC2 (KV)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3"/>
            <a:endCxn id="32" idx="2"/>
          </p:cNvCxnSpPr>
          <p:nvPr/>
        </p:nvCxnSpPr>
        <p:spPr>
          <a:xfrm flipV="1">
            <a:off x="6978083" y="3538547"/>
            <a:ext cx="1972967" cy="2267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93CBBA-C1AE-45C8-B201-94D220DC8364}"/>
              </a:ext>
            </a:extLst>
          </p:cNvPr>
          <p:cNvSpPr/>
          <p:nvPr/>
        </p:nvSpPr>
        <p:spPr>
          <a:xfrm>
            <a:off x="6096000" y="3921626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174" name="Lightning Bolt 173">
            <a:extLst>
              <a:ext uri="{FF2B5EF4-FFF2-40B4-BE49-F238E27FC236}">
                <a16:creationId xmlns:a16="http://schemas.microsoft.com/office/drawing/2014/main" id="{671BEEF1-DFC2-4529-8DD2-2493A410116F}"/>
              </a:ext>
            </a:extLst>
          </p:cNvPr>
          <p:cNvSpPr/>
          <p:nvPr/>
        </p:nvSpPr>
        <p:spPr>
          <a:xfrm>
            <a:off x="8578517" y="1840675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3EA5D64-152C-4BD2-BC66-F3267F18B171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7BA8935-07E8-4898-B009-AB1A44E421C3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2E5403E-F3CD-4C8A-89D1-0A5016B927BC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E96FA1C-697C-46A2-89C9-19E0574C23FE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896795-1F45-40AB-B645-E8B81D6D0522}"/>
              </a:ext>
            </a:extLst>
          </p:cNvPr>
          <p:cNvSpPr/>
          <p:nvPr/>
        </p:nvSpPr>
        <p:spPr>
          <a:xfrm>
            <a:off x="10040435" y="2055372"/>
            <a:ext cx="1837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D</a:t>
            </a:r>
            <a:r>
              <a:rPr lang="en-GB" sz="1400" b="1" dirty="0" err="1"/>
              <a:t>ocker</a:t>
            </a:r>
            <a:r>
              <a:rPr lang="en-GB" sz="1400" b="1" dirty="0"/>
              <a:t> stop server2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EB6C337-C348-460D-A9E9-8D1A2B16F3F8}"/>
              </a:ext>
            </a:extLst>
          </p:cNvPr>
          <p:cNvSpPr/>
          <p:nvPr/>
        </p:nvSpPr>
        <p:spPr>
          <a:xfrm>
            <a:off x="8395275" y="4212593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5525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REST Failure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3"/>
            <a:endCxn id="32" idx="2"/>
          </p:cNvCxnSpPr>
          <p:nvPr/>
        </p:nvCxnSpPr>
        <p:spPr>
          <a:xfrm flipV="1">
            <a:off x="6978083" y="3538547"/>
            <a:ext cx="1972967" cy="2267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193CBBA-C1AE-45C8-B201-94D220DC8364}"/>
              </a:ext>
            </a:extLst>
          </p:cNvPr>
          <p:cNvSpPr/>
          <p:nvPr/>
        </p:nvSpPr>
        <p:spPr>
          <a:xfrm>
            <a:off x="6096000" y="3921626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175" name="Lightning Bolt 174">
            <a:extLst>
              <a:ext uri="{FF2B5EF4-FFF2-40B4-BE49-F238E27FC236}">
                <a16:creationId xmlns:a16="http://schemas.microsoft.com/office/drawing/2014/main" id="{0038440E-2D53-4D69-8111-E01650C9C419}"/>
              </a:ext>
            </a:extLst>
          </p:cNvPr>
          <p:cNvSpPr/>
          <p:nvPr/>
        </p:nvSpPr>
        <p:spPr>
          <a:xfrm>
            <a:off x="10776409" y="3748656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EC32ABF-49D3-4694-9BCB-B3E11AC8738B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701791C-0A22-470C-A3ED-1F7B21FE87A6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62DAD34-A1C9-43F3-8F31-1A16749508E9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9A441C7-2613-4F61-8D2E-05B5AC621861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81" name="Lightning Bolt 180">
            <a:extLst>
              <a:ext uri="{FF2B5EF4-FFF2-40B4-BE49-F238E27FC236}">
                <a16:creationId xmlns:a16="http://schemas.microsoft.com/office/drawing/2014/main" id="{5A18E1A5-41B8-42EC-9CA4-D683C4E0D95B}"/>
              </a:ext>
            </a:extLst>
          </p:cNvPr>
          <p:cNvSpPr/>
          <p:nvPr/>
        </p:nvSpPr>
        <p:spPr>
          <a:xfrm>
            <a:off x="8578517" y="1840675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438550-0997-447B-989C-E748F9491A4E}"/>
              </a:ext>
            </a:extLst>
          </p:cNvPr>
          <p:cNvSpPr/>
          <p:nvPr/>
        </p:nvSpPr>
        <p:spPr>
          <a:xfrm>
            <a:off x="8395275" y="4212593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28621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Bring to DC1</a:t>
            </a:r>
          </a:p>
        </p:txBody>
      </p:sp>
      <p:sp>
        <p:nvSpPr>
          <p:cNvPr id="32" name="Google Shape;882;p15">
            <a:extLst>
              <a:ext uri="{FF2B5EF4-FFF2-40B4-BE49-F238E27FC236}">
                <a16:creationId xmlns:a16="http://schemas.microsoft.com/office/drawing/2014/main" id="{8E2AC651-D7CF-484E-9F75-89C262BDE52D}"/>
              </a:ext>
            </a:extLst>
          </p:cNvPr>
          <p:cNvSpPr/>
          <p:nvPr/>
        </p:nvSpPr>
        <p:spPr>
          <a:xfrm>
            <a:off x="8091100" y="1545590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3;p15">
            <a:extLst>
              <a:ext uri="{FF2B5EF4-FFF2-40B4-BE49-F238E27FC236}">
                <a16:creationId xmlns:a16="http://schemas.microsoft.com/office/drawing/2014/main" id="{397176E3-FE1A-491D-B656-C62207AA3EA0}"/>
              </a:ext>
            </a:extLst>
          </p:cNvPr>
          <p:cNvSpPr txBox="1"/>
          <p:nvPr/>
        </p:nvSpPr>
        <p:spPr>
          <a:xfrm>
            <a:off x="8135799" y="3249439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" name="Google Shape;884;p15">
            <a:extLst>
              <a:ext uri="{FF2B5EF4-FFF2-40B4-BE49-F238E27FC236}">
                <a16:creationId xmlns:a16="http://schemas.microsoft.com/office/drawing/2014/main" id="{31C44036-8B14-4C6D-9E36-23DFC22F8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7824" y="3427752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885;p15">
            <a:extLst>
              <a:ext uri="{FF2B5EF4-FFF2-40B4-BE49-F238E27FC236}">
                <a16:creationId xmlns:a16="http://schemas.microsoft.com/office/drawing/2014/main" id="{2DF53184-6EBB-4D84-BD55-C910962AAE44}"/>
              </a:ext>
            </a:extLst>
          </p:cNvPr>
          <p:cNvSpPr/>
          <p:nvPr/>
        </p:nvSpPr>
        <p:spPr>
          <a:xfrm>
            <a:off x="8224375" y="1642265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9;p15">
            <a:extLst>
              <a:ext uri="{FF2B5EF4-FFF2-40B4-BE49-F238E27FC236}">
                <a16:creationId xmlns:a16="http://schemas.microsoft.com/office/drawing/2014/main" id="{58A2AA30-AEDC-4459-AD28-5A618D0B7AC4}"/>
              </a:ext>
            </a:extLst>
          </p:cNvPr>
          <p:cNvGrpSpPr/>
          <p:nvPr/>
        </p:nvGrpSpPr>
        <p:grpSpPr>
          <a:xfrm>
            <a:off x="8326851" y="1955558"/>
            <a:ext cx="334952" cy="499403"/>
            <a:chOff x="4178300" y="2878138"/>
            <a:chExt cx="1554300" cy="1811400"/>
          </a:xfrm>
        </p:grpSpPr>
        <p:sp>
          <p:nvSpPr>
            <p:cNvPr id="80" name="Google Shape;890;p15">
              <a:extLst>
                <a:ext uri="{FF2B5EF4-FFF2-40B4-BE49-F238E27FC236}">
                  <a16:creationId xmlns:a16="http://schemas.microsoft.com/office/drawing/2014/main" id="{4F6E9044-289F-4A25-A8F0-B7A3F3C61FF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91;p15">
              <a:extLst>
                <a:ext uri="{FF2B5EF4-FFF2-40B4-BE49-F238E27FC236}">
                  <a16:creationId xmlns:a16="http://schemas.microsoft.com/office/drawing/2014/main" id="{D7AD99C2-21B9-43A7-896A-55FB9BC0A1B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92;p15">
              <a:extLst>
                <a:ext uri="{FF2B5EF4-FFF2-40B4-BE49-F238E27FC236}">
                  <a16:creationId xmlns:a16="http://schemas.microsoft.com/office/drawing/2014/main" id="{F375211E-39E1-4A42-BC55-97F006CCABD1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93;p15">
              <a:extLst>
                <a:ext uri="{FF2B5EF4-FFF2-40B4-BE49-F238E27FC236}">
                  <a16:creationId xmlns:a16="http://schemas.microsoft.com/office/drawing/2014/main" id="{602AD370-1346-4091-9658-5D457919F9E5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94;p15">
              <a:extLst>
                <a:ext uri="{FF2B5EF4-FFF2-40B4-BE49-F238E27FC236}">
                  <a16:creationId xmlns:a16="http://schemas.microsoft.com/office/drawing/2014/main" id="{CA4B2AB2-BDE4-4681-BCA7-D5FFA4B27E25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95;p15">
              <a:extLst>
                <a:ext uri="{FF2B5EF4-FFF2-40B4-BE49-F238E27FC236}">
                  <a16:creationId xmlns:a16="http://schemas.microsoft.com/office/drawing/2014/main" id="{A4CE4C56-195C-4AA5-87AC-9A237E919F62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96;p15">
              <a:extLst>
                <a:ext uri="{FF2B5EF4-FFF2-40B4-BE49-F238E27FC236}">
                  <a16:creationId xmlns:a16="http://schemas.microsoft.com/office/drawing/2014/main" id="{B2BD502A-B097-4A73-A3F5-9390EE070541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97;p15">
              <a:extLst>
                <a:ext uri="{FF2B5EF4-FFF2-40B4-BE49-F238E27FC236}">
                  <a16:creationId xmlns:a16="http://schemas.microsoft.com/office/drawing/2014/main" id="{E5CA9A99-FA05-42AD-AF14-97B4CD77AD04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98;p15">
              <a:extLst>
                <a:ext uri="{FF2B5EF4-FFF2-40B4-BE49-F238E27FC236}">
                  <a16:creationId xmlns:a16="http://schemas.microsoft.com/office/drawing/2014/main" id="{C19D4B70-DFA3-4547-B8E4-B5FD4D51BFB2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9;p15">
              <a:extLst>
                <a:ext uri="{FF2B5EF4-FFF2-40B4-BE49-F238E27FC236}">
                  <a16:creationId xmlns:a16="http://schemas.microsoft.com/office/drawing/2014/main" id="{2F36B07C-ADE4-4532-9CA6-E9D8DE2DEA3F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0;p15">
              <a:extLst>
                <a:ext uri="{FF2B5EF4-FFF2-40B4-BE49-F238E27FC236}">
                  <a16:creationId xmlns:a16="http://schemas.microsoft.com/office/drawing/2014/main" id="{856FCE09-9B67-4670-B5B3-7AAB94A52D36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01;p15">
              <a:extLst>
                <a:ext uri="{FF2B5EF4-FFF2-40B4-BE49-F238E27FC236}">
                  <a16:creationId xmlns:a16="http://schemas.microsoft.com/office/drawing/2014/main" id="{EB1D743C-0FA0-46A1-B026-D0555902B03D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02;p15">
              <a:extLst>
                <a:ext uri="{FF2B5EF4-FFF2-40B4-BE49-F238E27FC236}">
                  <a16:creationId xmlns:a16="http://schemas.microsoft.com/office/drawing/2014/main" id="{630BF60D-82BC-48BC-911B-983AF04C5C24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03;p15">
              <a:extLst>
                <a:ext uri="{FF2B5EF4-FFF2-40B4-BE49-F238E27FC236}">
                  <a16:creationId xmlns:a16="http://schemas.microsoft.com/office/drawing/2014/main" id="{BC48430A-7580-43B2-AEF1-B50B60A72270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04;p15">
              <a:extLst>
                <a:ext uri="{FF2B5EF4-FFF2-40B4-BE49-F238E27FC236}">
                  <a16:creationId xmlns:a16="http://schemas.microsoft.com/office/drawing/2014/main" id="{ECA959CF-1068-4BA6-9D54-03B5EF50D6AF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05;p15">
              <a:extLst>
                <a:ext uri="{FF2B5EF4-FFF2-40B4-BE49-F238E27FC236}">
                  <a16:creationId xmlns:a16="http://schemas.microsoft.com/office/drawing/2014/main" id="{FFF1EEDC-C1CA-45CA-BE20-E92FC9F8E7A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06;p15">
              <a:extLst>
                <a:ext uri="{FF2B5EF4-FFF2-40B4-BE49-F238E27FC236}">
                  <a16:creationId xmlns:a16="http://schemas.microsoft.com/office/drawing/2014/main" id="{270F8721-6AEF-42BE-8331-E12EF397E5B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907;p15">
            <a:extLst>
              <a:ext uri="{FF2B5EF4-FFF2-40B4-BE49-F238E27FC236}">
                <a16:creationId xmlns:a16="http://schemas.microsoft.com/office/drawing/2014/main" id="{3A8DF562-4796-49AC-9912-5A66D7D9E6D3}"/>
              </a:ext>
            </a:extLst>
          </p:cNvPr>
          <p:cNvSpPr/>
          <p:nvPr/>
        </p:nvSpPr>
        <p:spPr>
          <a:xfrm>
            <a:off x="8460962" y="248920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41" name="Google Shape;908;p15">
            <a:extLst>
              <a:ext uri="{FF2B5EF4-FFF2-40B4-BE49-F238E27FC236}">
                <a16:creationId xmlns:a16="http://schemas.microsoft.com/office/drawing/2014/main" id="{70A904DA-D6F0-493E-8CA4-57F193468664}"/>
              </a:ext>
            </a:extLst>
          </p:cNvPr>
          <p:cNvGrpSpPr/>
          <p:nvPr/>
        </p:nvGrpSpPr>
        <p:grpSpPr>
          <a:xfrm>
            <a:off x="8707851" y="1955558"/>
            <a:ext cx="334952" cy="499403"/>
            <a:chOff x="4178300" y="2878138"/>
            <a:chExt cx="1554300" cy="1811400"/>
          </a:xfrm>
        </p:grpSpPr>
        <p:sp>
          <p:nvSpPr>
            <p:cNvPr id="63" name="Google Shape;909;p15">
              <a:extLst>
                <a:ext uri="{FF2B5EF4-FFF2-40B4-BE49-F238E27FC236}">
                  <a16:creationId xmlns:a16="http://schemas.microsoft.com/office/drawing/2014/main" id="{DE917FA9-7AB9-47B1-8480-4E4700E255AA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10;p15">
              <a:extLst>
                <a:ext uri="{FF2B5EF4-FFF2-40B4-BE49-F238E27FC236}">
                  <a16:creationId xmlns:a16="http://schemas.microsoft.com/office/drawing/2014/main" id="{8E46CDFF-9C0E-443B-8114-6295E99975AF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11;p15">
              <a:extLst>
                <a:ext uri="{FF2B5EF4-FFF2-40B4-BE49-F238E27FC236}">
                  <a16:creationId xmlns:a16="http://schemas.microsoft.com/office/drawing/2014/main" id="{FE4A21E4-D066-403F-9E4B-364C89C3EEE0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2;p15">
              <a:extLst>
                <a:ext uri="{FF2B5EF4-FFF2-40B4-BE49-F238E27FC236}">
                  <a16:creationId xmlns:a16="http://schemas.microsoft.com/office/drawing/2014/main" id="{3157BBA9-16B6-44D5-AA5A-EA271576684A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3;p15">
              <a:extLst>
                <a:ext uri="{FF2B5EF4-FFF2-40B4-BE49-F238E27FC236}">
                  <a16:creationId xmlns:a16="http://schemas.microsoft.com/office/drawing/2014/main" id="{1D6EF351-29BB-4D41-89FC-EF5220BE3AC4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4;p15">
              <a:extLst>
                <a:ext uri="{FF2B5EF4-FFF2-40B4-BE49-F238E27FC236}">
                  <a16:creationId xmlns:a16="http://schemas.microsoft.com/office/drawing/2014/main" id="{BDF96E78-6452-47E1-9DAD-11603B326349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5;p15">
              <a:extLst>
                <a:ext uri="{FF2B5EF4-FFF2-40B4-BE49-F238E27FC236}">
                  <a16:creationId xmlns:a16="http://schemas.microsoft.com/office/drawing/2014/main" id="{A34A7B7C-0C82-4F2A-A626-B9DD5923D0AD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6;p15">
              <a:extLst>
                <a:ext uri="{FF2B5EF4-FFF2-40B4-BE49-F238E27FC236}">
                  <a16:creationId xmlns:a16="http://schemas.microsoft.com/office/drawing/2014/main" id="{9408BBE3-579F-4AE2-A6E0-3C9A39D8ECA1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7;p15">
              <a:extLst>
                <a:ext uri="{FF2B5EF4-FFF2-40B4-BE49-F238E27FC236}">
                  <a16:creationId xmlns:a16="http://schemas.microsoft.com/office/drawing/2014/main" id="{F58A490D-C5D1-482B-9291-5654AFCF2680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8;p15">
              <a:extLst>
                <a:ext uri="{FF2B5EF4-FFF2-40B4-BE49-F238E27FC236}">
                  <a16:creationId xmlns:a16="http://schemas.microsoft.com/office/drawing/2014/main" id="{79023E02-155C-4560-8558-65E52B5F65F9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9;p15">
              <a:extLst>
                <a:ext uri="{FF2B5EF4-FFF2-40B4-BE49-F238E27FC236}">
                  <a16:creationId xmlns:a16="http://schemas.microsoft.com/office/drawing/2014/main" id="{0DE86F44-3BC7-42B4-870A-3408924C3E22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20;p15">
              <a:extLst>
                <a:ext uri="{FF2B5EF4-FFF2-40B4-BE49-F238E27FC236}">
                  <a16:creationId xmlns:a16="http://schemas.microsoft.com/office/drawing/2014/main" id="{B29C029D-8A9A-478B-B58B-FE01B27F24CE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1;p15">
              <a:extLst>
                <a:ext uri="{FF2B5EF4-FFF2-40B4-BE49-F238E27FC236}">
                  <a16:creationId xmlns:a16="http://schemas.microsoft.com/office/drawing/2014/main" id="{180A5C8C-DA89-414B-80E1-7BC9BD2CA9E8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2;p15">
              <a:extLst>
                <a:ext uri="{FF2B5EF4-FFF2-40B4-BE49-F238E27FC236}">
                  <a16:creationId xmlns:a16="http://schemas.microsoft.com/office/drawing/2014/main" id="{937952A5-1D5F-439B-B76C-727B7C61D064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3;p15">
              <a:extLst>
                <a:ext uri="{FF2B5EF4-FFF2-40B4-BE49-F238E27FC236}">
                  <a16:creationId xmlns:a16="http://schemas.microsoft.com/office/drawing/2014/main" id="{2006BE42-9ACA-447E-95EF-32FC541A1E51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4;p15">
              <a:extLst>
                <a:ext uri="{FF2B5EF4-FFF2-40B4-BE49-F238E27FC236}">
                  <a16:creationId xmlns:a16="http://schemas.microsoft.com/office/drawing/2014/main" id="{F61E20F5-04D0-4379-988A-4CDBB10697D4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5;p15">
              <a:extLst>
                <a:ext uri="{FF2B5EF4-FFF2-40B4-BE49-F238E27FC236}">
                  <a16:creationId xmlns:a16="http://schemas.microsoft.com/office/drawing/2014/main" id="{C9738C45-66A2-46F9-A161-8ACEC8B06097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927;p15">
            <a:extLst>
              <a:ext uri="{FF2B5EF4-FFF2-40B4-BE49-F238E27FC236}">
                <a16:creationId xmlns:a16="http://schemas.microsoft.com/office/drawing/2014/main" id="{110A7BBC-F705-47B5-A5EA-8FB412780C78}"/>
              </a:ext>
            </a:extLst>
          </p:cNvPr>
          <p:cNvGrpSpPr/>
          <p:nvPr/>
        </p:nvGrpSpPr>
        <p:grpSpPr>
          <a:xfrm>
            <a:off x="9088851" y="1955558"/>
            <a:ext cx="334952" cy="499403"/>
            <a:chOff x="4178300" y="2878138"/>
            <a:chExt cx="1554300" cy="1811400"/>
          </a:xfrm>
        </p:grpSpPr>
        <p:sp>
          <p:nvSpPr>
            <p:cNvPr id="46" name="Google Shape;928;p15">
              <a:extLst>
                <a:ext uri="{FF2B5EF4-FFF2-40B4-BE49-F238E27FC236}">
                  <a16:creationId xmlns:a16="http://schemas.microsoft.com/office/drawing/2014/main" id="{F0BFB071-1364-48CD-AD5D-B7448EDBE8E6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29;p15">
              <a:extLst>
                <a:ext uri="{FF2B5EF4-FFF2-40B4-BE49-F238E27FC236}">
                  <a16:creationId xmlns:a16="http://schemas.microsoft.com/office/drawing/2014/main" id="{FEEDE9A5-3FB0-4C92-A641-009DC8C5C20D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30;p15">
              <a:extLst>
                <a:ext uri="{FF2B5EF4-FFF2-40B4-BE49-F238E27FC236}">
                  <a16:creationId xmlns:a16="http://schemas.microsoft.com/office/drawing/2014/main" id="{F0FD2F21-3003-4D97-BB4E-BF3F775F0F5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31;p15">
              <a:extLst>
                <a:ext uri="{FF2B5EF4-FFF2-40B4-BE49-F238E27FC236}">
                  <a16:creationId xmlns:a16="http://schemas.microsoft.com/office/drawing/2014/main" id="{90B3CF0E-5F5E-44EF-882A-E842D81C72FD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32;p15">
              <a:extLst>
                <a:ext uri="{FF2B5EF4-FFF2-40B4-BE49-F238E27FC236}">
                  <a16:creationId xmlns:a16="http://schemas.microsoft.com/office/drawing/2014/main" id="{CAC57215-EF34-42E5-8314-B73CC7608CBC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33;p15">
              <a:extLst>
                <a:ext uri="{FF2B5EF4-FFF2-40B4-BE49-F238E27FC236}">
                  <a16:creationId xmlns:a16="http://schemas.microsoft.com/office/drawing/2014/main" id="{500B1C76-93CA-4E31-9749-7DA761C3B517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34;p15">
              <a:extLst>
                <a:ext uri="{FF2B5EF4-FFF2-40B4-BE49-F238E27FC236}">
                  <a16:creationId xmlns:a16="http://schemas.microsoft.com/office/drawing/2014/main" id="{ACE41173-7017-4022-8A20-2097435603C6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35;p15">
              <a:extLst>
                <a:ext uri="{FF2B5EF4-FFF2-40B4-BE49-F238E27FC236}">
                  <a16:creationId xmlns:a16="http://schemas.microsoft.com/office/drawing/2014/main" id="{75315094-7CEB-4D65-BA2D-8213F593A2D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36;p15">
              <a:extLst>
                <a:ext uri="{FF2B5EF4-FFF2-40B4-BE49-F238E27FC236}">
                  <a16:creationId xmlns:a16="http://schemas.microsoft.com/office/drawing/2014/main" id="{A376DA69-AAA9-4B2F-AB5B-9B0E666E22E1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37;p15">
              <a:extLst>
                <a:ext uri="{FF2B5EF4-FFF2-40B4-BE49-F238E27FC236}">
                  <a16:creationId xmlns:a16="http://schemas.microsoft.com/office/drawing/2014/main" id="{1F8E98DB-69C6-4D61-95B8-95AA9A02677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38;p15">
              <a:extLst>
                <a:ext uri="{FF2B5EF4-FFF2-40B4-BE49-F238E27FC236}">
                  <a16:creationId xmlns:a16="http://schemas.microsoft.com/office/drawing/2014/main" id="{16F82CCD-E58E-44EF-9CF8-29811033E17D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39;p15">
              <a:extLst>
                <a:ext uri="{FF2B5EF4-FFF2-40B4-BE49-F238E27FC236}">
                  <a16:creationId xmlns:a16="http://schemas.microsoft.com/office/drawing/2014/main" id="{5F9EFDCF-3A33-43CB-B5E5-BB165E2DA3B7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40;p15">
              <a:extLst>
                <a:ext uri="{FF2B5EF4-FFF2-40B4-BE49-F238E27FC236}">
                  <a16:creationId xmlns:a16="http://schemas.microsoft.com/office/drawing/2014/main" id="{658F1ECC-B809-442D-8941-460DC4241B0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41;p15">
              <a:extLst>
                <a:ext uri="{FF2B5EF4-FFF2-40B4-BE49-F238E27FC236}">
                  <a16:creationId xmlns:a16="http://schemas.microsoft.com/office/drawing/2014/main" id="{FC03EE9A-A738-44E9-B94C-AB14FE2DCEF2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42;p15">
              <a:extLst>
                <a:ext uri="{FF2B5EF4-FFF2-40B4-BE49-F238E27FC236}">
                  <a16:creationId xmlns:a16="http://schemas.microsoft.com/office/drawing/2014/main" id="{557099AA-D650-45FC-949B-9841A6D393A0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43;p15">
              <a:extLst>
                <a:ext uri="{FF2B5EF4-FFF2-40B4-BE49-F238E27FC236}">
                  <a16:creationId xmlns:a16="http://schemas.microsoft.com/office/drawing/2014/main" id="{76B4F109-522E-4894-908A-70A75A34D817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44;p15">
              <a:extLst>
                <a:ext uri="{FF2B5EF4-FFF2-40B4-BE49-F238E27FC236}">
                  <a16:creationId xmlns:a16="http://schemas.microsoft.com/office/drawing/2014/main" id="{681E2CE9-1FB2-4057-B656-2C0BD7A318AF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907;p15">
            <a:extLst>
              <a:ext uri="{FF2B5EF4-FFF2-40B4-BE49-F238E27FC236}">
                <a16:creationId xmlns:a16="http://schemas.microsoft.com/office/drawing/2014/main" id="{32B57777-9100-40DE-852C-BB47EFDB7CE6}"/>
              </a:ext>
            </a:extLst>
          </p:cNvPr>
          <p:cNvSpPr/>
          <p:nvPr/>
        </p:nvSpPr>
        <p:spPr>
          <a:xfrm>
            <a:off x="8470862" y="2712853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04" name="Google Shape;907;p15">
            <a:extLst>
              <a:ext uri="{FF2B5EF4-FFF2-40B4-BE49-F238E27FC236}">
                <a16:creationId xmlns:a16="http://schemas.microsoft.com/office/drawing/2014/main" id="{88B370D7-8541-4BA2-813F-53BF05A99150}"/>
              </a:ext>
            </a:extLst>
          </p:cNvPr>
          <p:cNvSpPr/>
          <p:nvPr/>
        </p:nvSpPr>
        <p:spPr>
          <a:xfrm>
            <a:off x="8482737" y="2938485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sp>
        <p:nvSpPr>
          <p:cNvPr id="105" name="Google Shape;882;p15">
            <a:extLst>
              <a:ext uri="{FF2B5EF4-FFF2-40B4-BE49-F238E27FC236}">
                <a16:creationId xmlns:a16="http://schemas.microsoft.com/office/drawing/2014/main" id="{8654EF18-87BD-496B-B15B-9AADED60E00A}"/>
              </a:ext>
            </a:extLst>
          </p:cNvPr>
          <p:cNvSpPr/>
          <p:nvPr/>
        </p:nvSpPr>
        <p:spPr>
          <a:xfrm>
            <a:off x="2879562" y="1550777"/>
            <a:ext cx="1719899" cy="1992957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83;p15">
            <a:extLst>
              <a:ext uri="{FF2B5EF4-FFF2-40B4-BE49-F238E27FC236}">
                <a16:creationId xmlns:a16="http://schemas.microsoft.com/office/drawing/2014/main" id="{07966CDA-3594-4CEE-9748-280F52BAC11A}"/>
              </a:ext>
            </a:extLst>
          </p:cNvPr>
          <p:cNvSpPr txBox="1"/>
          <p:nvPr/>
        </p:nvSpPr>
        <p:spPr>
          <a:xfrm>
            <a:off x="2924261" y="3254626"/>
            <a:ext cx="1649726" cy="22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Corbel"/>
                <a:ea typeface="Corbel"/>
                <a:cs typeface="Corbel"/>
                <a:sym typeface="Corbel"/>
              </a:rPr>
              <a:t>Couchbase Cluster</a:t>
            </a:r>
            <a:endParaRPr b="1" i="1" dirty="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884;p15">
            <a:extLst>
              <a:ext uri="{FF2B5EF4-FFF2-40B4-BE49-F238E27FC236}">
                <a16:creationId xmlns:a16="http://schemas.microsoft.com/office/drawing/2014/main" id="{CF3A55D6-66C3-4068-BA8F-10E8EBC9D9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6286" y="3432939"/>
            <a:ext cx="220253" cy="2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885;p15">
            <a:extLst>
              <a:ext uri="{FF2B5EF4-FFF2-40B4-BE49-F238E27FC236}">
                <a16:creationId xmlns:a16="http://schemas.microsoft.com/office/drawing/2014/main" id="{2CBCCD47-AE70-4BEF-83A5-A6D067E44F06}"/>
              </a:ext>
            </a:extLst>
          </p:cNvPr>
          <p:cNvSpPr/>
          <p:nvPr/>
        </p:nvSpPr>
        <p:spPr>
          <a:xfrm>
            <a:off x="3012837" y="1647452"/>
            <a:ext cx="1421400" cy="16094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889;p15">
            <a:extLst>
              <a:ext uri="{FF2B5EF4-FFF2-40B4-BE49-F238E27FC236}">
                <a16:creationId xmlns:a16="http://schemas.microsoft.com/office/drawing/2014/main" id="{1676F4D0-1A33-4B92-9C68-0BBFF0D767AC}"/>
              </a:ext>
            </a:extLst>
          </p:cNvPr>
          <p:cNvGrpSpPr/>
          <p:nvPr/>
        </p:nvGrpSpPr>
        <p:grpSpPr>
          <a:xfrm>
            <a:off x="3115313" y="1960745"/>
            <a:ext cx="334952" cy="499403"/>
            <a:chOff x="4178300" y="2878138"/>
            <a:chExt cx="1554300" cy="1811400"/>
          </a:xfrm>
        </p:grpSpPr>
        <p:sp>
          <p:nvSpPr>
            <p:cNvPr id="110" name="Google Shape;890;p15">
              <a:extLst>
                <a:ext uri="{FF2B5EF4-FFF2-40B4-BE49-F238E27FC236}">
                  <a16:creationId xmlns:a16="http://schemas.microsoft.com/office/drawing/2014/main" id="{02F490EE-A148-4C6C-98A0-1883A403262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91;p15">
              <a:extLst>
                <a:ext uri="{FF2B5EF4-FFF2-40B4-BE49-F238E27FC236}">
                  <a16:creationId xmlns:a16="http://schemas.microsoft.com/office/drawing/2014/main" id="{3FC8EB17-5E68-4F6A-AE7C-421A2B52741A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92;p15">
              <a:extLst>
                <a:ext uri="{FF2B5EF4-FFF2-40B4-BE49-F238E27FC236}">
                  <a16:creationId xmlns:a16="http://schemas.microsoft.com/office/drawing/2014/main" id="{BAE5CA4B-7A96-4D25-B948-39B2830FDA74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93;p15">
              <a:extLst>
                <a:ext uri="{FF2B5EF4-FFF2-40B4-BE49-F238E27FC236}">
                  <a16:creationId xmlns:a16="http://schemas.microsoft.com/office/drawing/2014/main" id="{B220B560-FA62-49CE-92D8-764FEB913C9B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94;p15">
              <a:extLst>
                <a:ext uri="{FF2B5EF4-FFF2-40B4-BE49-F238E27FC236}">
                  <a16:creationId xmlns:a16="http://schemas.microsoft.com/office/drawing/2014/main" id="{B8AD062B-75B8-4091-A507-62EB306D42F0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95;p15">
              <a:extLst>
                <a:ext uri="{FF2B5EF4-FFF2-40B4-BE49-F238E27FC236}">
                  <a16:creationId xmlns:a16="http://schemas.microsoft.com/office/drawing/2014/main" id="{6B8851A7-157C-4899-A60A-BCADB36076A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96;p15">
              <a:extLst>
                <a:ext uri="{FF2B5EF4-FFF2-40B4-BE49-F238E27FC236}">
                  <a16:creationId xmlns:a16="http://schemas.microsoft.com/office/drawing/2014/main" id="{B2E0DC10-EE79-46C6-9C3A-44F856C7B7A7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97;p15">
              <a:extLst>
                <a:ext uri="{FF2B5EF4-FFF2-40B4-BE49-F238E27FC236}">
                  <a16:creationId xmlns:a16="http://schemas.microsoft.com/office/drawing/2014/main" id="{C0915F3D-F533-47FD-8EFD-52F0FF4C2D05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98;p15">
              <a:extLst>
                <a:ext uri="{FF2B5EF4-FFF2-40B4-BE49-F238E27FC236}">
                  <a16:creationId xmlns:a16="http://schemas.microsoft.com/office/drawing/2014/main" id="{34D12ED5-D129-400D-A165-083B008BE498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99;p15">
              <a:extLst>
                <a:ext uri="{FF2B5EF4-FFF2-40B4-BE49-F238E27FC236}">
                  <a16:creationId xmlns:a16="http://schemas.microsoft.com/office/drawing/2014/main" id="{0955692E-D50F-4F6B-A1DA-3470C31C4256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900;p15">
              <a:extLst>
                <a:ext uri="{FF2B5EF4-FFF2-40B4-BE49-F238E27FC236}">
                  <a16:creationId xmlns:a16="http://schemas.microsoft.com/office/drawing/2014/main" id="{D604BDAD-2E0E-411D-8F20-897AEF7D3B6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901;p15">
              <a:extLst>
                <a:ext uri="{FF2B5EF4-FFF2-40B4-BE49-F238E27FC236}">
                  <a16:creationId xmlns:a16="http://schemas.microsoft.com/office/drawing/2014/main" id="{3E9316F8-B3FF-4AB7-B2BE-B698C72C9708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902;p15">
              <a:extLst>
                <a:ext uri="{FF2B5EF4-FFF2-40B4-BE49-F238E27FC236}">
                  <a16:creationId xmlns:a16="http://schemas.microsoft.com/office/drawing/2014/main" id="{54B930F3-6354-4E4F-AA84-FE7523748A8C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903;p15">
              <a:extLst>
                <a:ext uri="{FF2B5EF4-FFF2-40B4-BE49-F238E27FC236}">
                  <a16:creationId xmlns:a16="http://schemas.microsoft.com/office/drawing/2014/main" id="{0695693B-FF74-4021-A028-ED546633A816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904;p15">
              <a:extLst>
                <a:ext uri="{FF2B5EF4-FFF2-40B4-BE49-F238E27FC236}">
                  <a16:creationId xmlns:a16="http://schemas.microsoft.com/office/drawing/2014/main" id="{16DF4764-CF88-4B16-8263-9B3DCE197C53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905;p15">
              <a:extLst>
                <a:ext uri="{FF2B5EF4-FFF2-40B4-BE49-F238E27FC236}">
                  <a16:creationId xmlns:a16="http://schemas.microsoft.com/office/drawing/2014/main" id="{077E481E-8875-4073-885D-25CF7FD79742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906;p15">
              <a:extLst>
                <a:ext uri="{FF2B5EF4-FFF2-40B4-BE49-F238E27FC236}">
                  <a16:creationId xmlns:a16="http://schemas.microsoft.com/office/drawing/2014/main" id="{C71C5FD0-C801-42F0-98E4-26B00B5D5B0E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907;p15">
            <a:extLst>
              <a:ext uri="{FF2B5EF4-FFF2-40B4-BE49-F238E27FC236}">
                <a16:creationId xmlns:a16="http://schemas.microsoft.com/office/drawing/2014/main" id="{C812C49C-AB2B-4773-AF29-1AA79043ECD3}"/>
              </a:ext>
            </a:extLst>
          </p:cNvPr>
          <p:cNvSpPr/>
          <p:nvPr/>
        </p:nvSpPr>
        <p:spPr>
          <a:xfrm>
            <a:off x="3249424" y="249439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</a:t>
            </a:r>
            <a:endParaRPr sz="1200" b="1" dirty="0"/>
          </a:p>
        </p:txBody>
      </p:sp>
      <p:grpSp>
        <p:nvGrpSpPr>
          <p:cNvPr id="128" name="Google Shape;908;p15">
            <a:extLst>
              <a:ext uri="{FF2B5EF4-FFF2-40B4-BE49-F238E27FC236}">
                <a16:creationId xmlns:a16="http://schemas.microsoft.com/office/drawing/2014/main" id="{EBCB8706-C4CA-4C67-8CC3-505423DF8D10}"/>
              </a:ext>
            </a:extLst>
          </p:cNvPr>
          <p:cNvGrpSpPr/>
          <p:nvPr/>
        </p:nvGrpSpPr>
        <p:grpSpPr>
          <a:xfrm>
            <a:off x="3496313" y="1960745"/>
            <a:ext cx="334952" cy="499403"/>
            <a:chOff x="4178300" y="2878138"/>
            <a:chExt cx="1554300" cy="1811400"/>
          </a:xfrm>
        </p:grpSpPr>
        <p:sp>
          <p:nvSpPr>
            <p:cNvPr id="129" name="Google Shape;909;p15">
              <a:extLst>
                <a:ext uri="{FF2B5EF4-FFF2-40B4-BE49-F238E27FC236}">
                  <a16:creationId xmlns:a16="http://schemas.microsoft.com/office/drawing/2014/main" id="{7B44CFB3-3B42-45DE-B24A-AFB4CB7E6787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910;p15">
              <a:extLst>
                <a:ext uri="{FF2B5EF4-FFF2-40B4-BE49-F238E27FC236}">
                  <a16:creationId xmlns:a16="http://schemas.microsoft.com/office/drawing/2014/main" id="{B8163BC1-D3A6-4C26-8DD5-16E3729CE119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911;p15">
              <a:extLst>
                <a:ext uri="{FF2B5EF4-FFF2-40B4-BE49-F238E27FC236}">
                  <a16:creationId xmlns:a16="http://schemas.microsoft.com/office/drawing/2014/main" id="{73C17D29-26E2-4496-9C25-2366B14F3C66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912;p15">
              <a:extLst>
                <a:ext uri="{FF2B5EF4-FFF2-40B4-BE49-F238E27FC236}">
                  <a16:creationId xmlns:a16="http://schemas.microsoft.com/office/drawing/2014/main" id="{198F284A-9F23-495A-B119-5E01B33C42C4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913;p15">
              <a:extLst>
                <a:ext uri="{FF2B5EF4-FFF2-40B4-BE49-F238E27FC236}">
                  <a16:creationId xmlns:a16="http://schemas.microsoft.com/office/drawing/2014/main" id="{920BCC11-4140-4D7E-BD9D-8E22B7FAD87D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914;p15">
              <a:extLst>
                <a:ext uri="{FF2B5EF4-FFF2-40B4-BE49-F238E27FC236}">
                  <a16:creationId xmlns:a16="http://schemas.microsoft.com/office/drawing/2014/main" id="{056CA382-87FA-4ADD-BCF4-1D409E6460FF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915;p15">
              <a:extLst>
                <a:ext uri="{FF2B5EF4-FFF2-40B4-BE49-F238E27FC236}">
                  <a16:creationId xmlns:a16="http://schemas.microsoft.com/office/drawing/2014/main" id="{82E176EF-FB83-450F-B553-F3EAEC9DC9E0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916;p15">
              <a:extLst>
                <a:ext uri="{FF2B5EF4-FFF2-40B4-BE49-F238E27FC236}">
                  <a16:creationId xmlns:a16="http://schemas.microsoft.com/office/drawing/2014/main" id="{5395C44D-E5A9-4403-9FD6-7199F1534EC0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917;p15">
              <a:extLst>
                <a:ext uri="{FF2B5EF4-FFF2-40B4-BE49-F238E27FC236}">
                  <a16:creationId xmlns:a16="http://schemas.microsoft.com/office/drawing/2014/main" id="{5CA7191F-7961-4536-9263-4F295D7399FE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918;p15">
              <a:extLst>
                <a:ext uri="{FF2B5EF4-FFF2-40B4-BE49-F238E27FC236}">
                  <a16:creationId xmlns:a16="http://schemas.microsoft.com/office/drawing/2014/main" id="{FC928E3F-E2DD-4212-94C7-F88DA8DD3571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919;p15">
              <a:extLst>
                <a:ext uri="{FF2B5EF4-FFF2-40B4-BE49-F238E27FC236}">
                  <a16:creationId xmlns:a16="http://schemas.microsoft.com/office/drawing/2014/main" id="{B33D8C59-7F08-4EEC-A9E2-7E97A8A9F0CF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920;p15">
              <a:extLst>
                <a:ext uri="{FF2B5EF4-FFF2-40B4-BE49-F238E27FC236}">
                  <a16:creationId xmlns:a16="http://schemas.microsoft.com/office/drawing/2014/main" id="{3772C72D-5247-4669-A4FD-36187C3B30C9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921;p15">
              <a:extLst>
                <a:ext uri="{FF2B5EF4-FFF2-40B4-BE49-F238E27FC236}">
                  <a16:creationId xmlns:a16="http://schemas.microsoft.com/office/drawing/2014/main" id="{E7ECCCED-4390-40F6-B82B-CF32BF66F1D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922;p15">
              <a:extLst>
                <a:ext uri="{FF2B5EF4-FFF2-40B4-BE49-F238E27FC236}">
                  <a16:creationId xmlns:a16="http://schemas.microsoft.com/office/drawing/2014/main" id="{A53DB8E4-54C1-4B58-AAF4-F0C86C0E320D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923;p15">
              <a:extLst>
                <a:ext uri="{FF2B5EF4-FFF2-40B4-BE49-F238E27FC236}">
                  <a16:creationId xmlns:a16="http://schemas.microsoft.com/office/drawing/2014/main" id="{B9C2DE33-0D2E-425A-A7A0-1E7429AC8F1D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924;p15">
              <a:extLst>
                <a:ext uri="{FF2B5EF4-FFF2-40B4-BE49-F238E27FC236}">
                  <a16:creationId xmlns:a16="http://schemas.microsoft.com/office/drawing/2014/main" id="{4AC6CB56-8F68-40E3-A084-569E01F6F333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925;p15">
              <a:extLst>
                <a:ext uri="{FF2B5EF4-FFF2-40B4-BE49-F238E27FC236}">
                  <a16:creationId xmlns:a16="http://schemas.microsoft.com/office/drawing/2014/main" id="{BBB5F51F-6FEE-4ED9-982E-A7F6FEC02738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927;p15">
            <a:extLst>
              <a:ext uri="{FF2B5EF4-FFF2-40B4-BE49-F238E27FC236}">
                <a16:creationId xmlns:a16="http://schemas.microsoft.com/office/drawing/2014/main" id="{BFB311DB-5C59-4EB3-AB4C-A136FD401F84}"/>
              </a:ext>
            </a:extLst>
          </p:cNvPr>
          <p:cNvGrpSpPr/>
          <p:nvPr/>
        </p:nvGrpSpPr>
        <p:grpSpPr>
          <a:xfrm>
            <a:off x="3877313" y="1960745"/>
            <a:ext cx="334952" cy="499403"/>
            <a:chOff x="4178300" y="2878138"/>
            <a:chExt cx="1554300" cy="1811400"/>
          </a:xfrm>
        </p:grpSpPr>
        <p:sp>
          <p:nvSpPr>
            <p:cNvPr id="147" name="Google Shape;928;p15">
              <a:extLst>
                <a:ext uri="{FF2B5EF4-FFF2-40B4-BE49-F238E27FC236}">
                  <a16:creationId xmlns:a16="http://schemas.microsoft.com/office/drawing/2014/main" id="{2C561D26-4E46-455E-894A-D28B7A5AD04B}"/>
                </a:ext>
              </a:extLst>
            </p:cNvPr>
            <p:cNvSpPr/>
            <p:nvPr/>
          </p:nvSpPr>
          <p:spPr>
            <a:xfrm>
              <a:off x="4198937" y="2898775"/>
              <a:ext cx="1514400" cy="177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746" y="7565"/>
                  </a:moveTo>
                  <a:lnTo>
                    <a:pt x="74225" y="0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8639"/>
                  </a:lnTo>
                  <a:lnTo>
                    <a:pt x="3224" y="9517"/>
                  </a:lnTo>
                  <a:lnTo>
                    <a:pt x="0" y="9737"/>
                  </a:lnTo>
                  <a:lnTo>
                    <a:pt x="0" y="101427"/>
                  </a:lnTo>
                  <a:lnTo>
                    <a:pt x="3224" y="102013"/>
                  </a:lnTo>
                  <a:lnTo>
                    <a:pt x="3224" y="105308"/>
                  </a:lnTo>
                  <a:lnTo>
                    <a:pt x="42692" y="118804"/>
                  </a:lnTo>
                  <a:lnTo>
                    <a:pt x="42692" y="118852"/>
                  </a:lnTo>
                  <a:lnTo>
                    <a:pt x="48313" y="117559"/>
                  </a:lnTo>
                  <a:lnTo>
                    <a:pt x="48313" y="117461"/>
                  </a:lnTo>
                  <a:lnTo>
                    <a:pt x="53678" y="119975"/>
                  </a:lnTo>
                  <a:lnTo>
                    <a:pt x="54107" y="119975"/>
                  </a:lnTo>
                  <a:lnTo>
                    <a:pt x="119971" y="97059"/>
                  </a:lnTo>
                  <a:lnTo>
                    <a:pt x="119971" y="10103"/>
                  </a:lnTo>
                  <a:lnTo>
                    <a:pt x="116746" y="9737"/>
                  </a:lnTo>
                  <a:lnTo>
                    <a:pt x="116746" y="9737"/>
                  </a:lnTo>
                  <a:lnTo>
                    <a:pt x="116746" y="756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929;p15">
              <a:extLst>
                <a:ext uri="{FF2B5EF4-FFF2-40B4-BE49-F238E27FC236}">
                  <a16:creationId xmlns:a16="http://schemas.microsoft.com/office/drawing/2014/main" id="{62C0710A-E99B-4CAE-8783-D21FFE80C76C}"/>
                </a:ext>
              </a:extLst>
            </p:cNvPr>
            <p:cNvSpPr/>
            <p:nvPr/>
          </p:nvSpPr>
          <p:spPr>
            <a:xfrm>
              <a:off x="4178300" y="2878138"/>
              <a:ext cx="1554300" cy="18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59" y="119976"/>
                  </a:moveTo>
                  <a:lnTo>
                    <a:pt x="53842" y="119976"/>
                  </a:lnTo>
                  <a:cubicBezTo>
                    <a:pt x="53592" y="119976"/>
                    <a:pt x="53314" y="119928"/>
                    <a:pt x="53092" y="119809"/>
                  </a:cubicBezTo>
                  <a:lnTo>
                    <a:pt x="48589" y="117685"/>
                  </a:lnTo>
                  <a:lnTo>
                    <a:pt x="43530" y="118831"/>
                  </a:lnTo>
                  <a:cubicBezTo>
                    <a:pt x="43085" y="118950"/>
                    <a:pt x="42640" y="118878"/>
                    <a:pt x="42251" y="118664"/>
                  </a:cubicBezTo>
                  <a:lnTo>
                    <a:pt x="4113" y="105542"/>
                  </a:lnTo>
                  <a:cubicBezTo>
                    <a:pt x="3502" y="105351"/>
                    <a:pt x="3113" y="104850"/>
                    <a:pt x="3113" y="104302"/>
                  </a:cubicBezTo>
                  <a:lnTo>
                    <a:pt x="3113" y="102178"/>
                  </a:lnTo>
                  <a:lnTo>
                    <a:pt x="1223" y="101844"/>
                  </a:lnTo>
                  <a:cubicBezTo>
                    <a:pt x="500" y="101701"/>
                    <a:pt x="0" y="101153"/>
                    <a:pt x="0" y="100508"/>
                  </a:cubicBezTo>
                  <a:lnTo>
                    <a:pt x="0" y="10878"/>
                  </a:lnTo>
                  <a:cubicBezTo>
                    <a:pt x="0" y="10186"/>
                    <a:pt x="611" y="9590"/>
                    <a:pt x="1445" y="9542"/>
                  </a:cubicBezTo>
                  <a:lnTo>
                    <a:pt x="3196" y="9423"/>
                  </a:lnTo>
                  <a:cubicBezTo>
                    <a:pt x="3363" y="8922"/>
                    <a:pt x="3863" y="8564"/>
                    <a:pt x="4475" y="8469"/>
                  </a:cubicBezTo>
                  <a:lnTo>
                    <a:pt x="73634" y="23"/>
                  </a:lnTo>
                  <a:cubicBezTo>
                    <a:pt x="73829" y="0"/>
                    <a:pt x="73995" y="23"/>
                    <a:pt x="74190" y="47"/>
                  </a:cubicBezTo>
                  <a:lnTo>
                    <a:pt x="115580" y="7419"/>
                  </a:lnTo>
                  <a:cubicBezTo>
                    <a:pt x="116330" y="7562"/>
                    <a:pt x="116831" y="8111"/>
                    <a:pt x="116831" y="8755"/>
                  </a:cubicBezTo>
                  <a:lnTo>
                    <a:pt x="116831" y="9709"/>
                  </a:lnTo>
                  <a:lnTo>
                    <a:pt x="118610" y="9900"/>
                  </a:lnTo>
                  <a:cubicBezTo>
                    <a:pt x="119388" y="9996"/>
                    <a:pt x="119972" y="10568"/>
                    <a:pt x="119972" y="11236"/>
                  </a:cubicBezTo>
                  <a:lnTo>
                    <a:pt x="119972" y="96238"/>
                  </a:lnTo>
                  <a:cubicBezTo>
                    <a:pt x="119972" y="96787"/>
                    <a:pt x="119583" y="97288"/>
                    <a:pt x="118999" y="97502"/>
                  </a:cubicBezTo>
                  <a:lnTo>
                    <a:pt x="54843" y="119880"/>
                  </a:lnTo>
                  <a:cubicBezTo>
                    <a:pt x="54649" y="119952"/>
                    <a:pt x="54454" y="119976"/>
                    <a:pt x="54259" y="119976"/>
                  </a:cubicBezTo>
                  <a:close/>
                  <a:moveTo>
                    <a:pt x="48617" y="114823"/>
                  </a:moveTo>
                  <a:cubicBezTo>
                    <a:pt x="48895" y="114823"/>
                    <a:pt x="49145" y="114870"/>
                    <a:pt x="49367" y="114990"/>
                  </a:cubicBezTo>
                  <a:lnTo>
                    <a:pt x="54120" y="117232"/>
                  </a:lnTo>
                  <a:lnTo>
                    <a:pt x="116831" y="95332"/>
                  </a:lnTo>
                  <a:lnTo>
                    <a:pt x="116831" y="12405"/>
                  </a:lnTo>
                  <a:lnTo>
                    <a:pt x="115079" y="12214"/>
                  </a:lnTo>
                  <a:cubicBezTo>
                    <a:pt x="114273" y="12119"/>
                    <a:pt x="113717" y="11546"/>
                    <a:pt x="113717" y="10878"/>
                  </a:cubicBezTo>
                  <a:lnTo>
                    <a:pt x="113717" y="9852"/>
                  </a:lnTo>
                  <a:lnTo>
                    <a:pt x="73801" y="2719"/>
                  </a:lnTo>
                  <a:lnTo>
                    <a:pt x="6226" y="10998"/>
                  </a:lnTo>
                  <a:cubicBezTo>
                    <a:pt x="6059" y="11546"/>
                    <a:pt x="5503" y="11976"/>
                    <a:pt x="4808" y="12023"/>
                  </a:cubicBezTo>
                  <a:lnTo>
                    <a:pt x="3113" y="12119"/>
                  </a:lnTo>
                  <a:lnTo>
                    <a:pt x="3113" y="99435"/>
                  </a:lnTo>
                  <a:lnTo>
                    <a:pt x="5031" y="99769"/>
                  </a:lnTo>
                  <a:cubicBezTo>
                    <a:pt x="5753" y="99912"/>
                    <a:pt x="6254" y="100461"/>
                    <a:pt x="6254" y="101081"/>
                  </a:cubicBezTo>
                  <a:lnTo>
                    <a:pt x="6254" y="103395"/>
                  </a:lnTo>
                  <a:lnTo>
                    <a:pt x="43280" y="116111"/>
                  </a:lnTo>
                  <a:lnTo>
                    <a:pt x="47644" y="115109"/>
                  </a:lnTo>
                  <a:cubicBezTo>
                    <a:pt x="47699" y="115085"/>
                    <a:pt x="47755" y="115037"/>
                    <a:pt x="47810" y="115013"/>
                  </a:cubicBezTo>
                  <a:cubicBezTo>
                    <a:pt x="48061" y="114894"/>
                    <a:pt x="48339" y="114823"/>
                    <a:pt x="48617" y="114823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930;p15">
              <a:extLst>
                <a:ext uri="{FF2B5EF4-FFF2-40B4-BE49-F238E27FC236}">
                  <a16:creationId xmlns:a16="http://schemas.microsoft.com/office/drawing/2014/main" id="{3F03B683-CB73-4742-B337-13801377CEDE}"/>
                </a:ext>
              </a:extLst>
            </p:cNvPr>
            <p:cNvSpPr/>
            <p:nvPr/>
          </p:nvSpPr>
          <p:spPr>
            <a:xfrm>
              <a:off x="4279900" y="3028950"/>
              <a:ext cx="519000" cy="16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5249"/>
                  </a:moveTo>
                  <a:lnTo>
                    <a:pt x="119916" y="119973"/>
                  </a:lnTo>
                  <a:lnTo>
                    <a:pt x="119916" y="10330"/>
                  </a:lnTo>
                  <a:lnTo>
                    <a:pt x="0" y="0"/>
                  </a:lnTo>
                  <a:lnTo>
                    <a:pt x="0" y="105249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931;p15">
              <a:extLst>
                <a:ext uri="{FF2B5EF4-FFF2-40B4-BE49-F238E27FC236}">
                  <a16:creationId xmlns:a16="http://schemas.microsoft.com/office/drawing/2014/main" id="{E15BE0D3-7201-4384-A0C6-2FB1EC5A4C5F}"/>
                </a:ext>
              </a:extLst>
            </p:cNvPr>
            <p:cNvSpPr/>
            <p:nvPr/>
          </p:nvSpPr>
          <p:spPr>
            <a:xfrm>
              <a:off x="4270375" y="3022600"/>
              <a:ext cx="536700" cy="163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5" y="104077"/>
                  </a:moveTo>
                  <a:lnTo>
                    <a:pt x="115174" y="118049"/>
                  </a:lnTo>
                  <a:lnTo>
                    <a:pt x="116300" y="10913"/>
                  </a:lnTo>
                  <a:lnTo>
                    <a:pt x="3619" y="896"/>
                  </a:lnTo>
                  <a:lnTo>
                    <a:pt x="4745" y="104077"/>
                  </a:lnTo>
                  <a:close/>
                  <a:moveTo>
                    <a:pt x="0" y="104604"/>
                  </a:moveTo>
                  <a:lnTo>
                    <a:pt x="1206" y="395"/>
                  </a:lnTo>
                  <a:cubicBezTo>
                    <a:pt x="1206" y="184"/>
                    <a:pt x="1689" y="0"/>
                    <a:pt x="2412" y="0"/>
                  </a:cubicBezTo>
                  <a:cubicBezTo>
                    <a:pt x="2493" y="0"/>
                    <a:pt x="2573" y="0"/>
                    <a:pt x="2654" y="0"/>
                  </a:cubicBezTo>
                  <a:lnTo>
                    <a:pt x="117828" y="10228"/>
                  </a:lnTo>
                  <a:cubicBezTo>
                    <a:pt x="118391" y="10281"/>
                    <a:pt x="118713" y="10439"/>
                    <a:pt x="118713" y="10623"/>
                  </a:cubicBezTo>
                  <a:lnTo>
                    <a:pt x="119919" y="119182"/>
                  </a:lnTo>
                  <a:cubicBezTo>
                    <a:pt x="119919" y="119630"/>
                    <a:pt x="118873" y="119973"/>
                    <a:pt x="117587" y="119973"/>
                  </a:cubicBezTo>
                  <a:cubicBezTo>
                    <a:pt x="117265" y="119973"/>
                    <a:pt x="116943" y="119973"/>
                    <a:pt x="116702" y="119920"/>
                  </a:cubicBezTo>
                  <a:lnTo>
                    <a:pt x="1528" y="105342"/>
                  </a:lnTo>
                  <a:cubicBezTo>
                    <a:pt x="563" y="105210"/>
                    <a:pt x="0" y="104920"/>
                    <a:pt x="0" y="10460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932;p15">
              <a:extLst>
                <a:ext uri="{FF2B5EF4-FFF2-40B4-BE49-F238E27FC236}">
                  <a16:creationId xmlns:a16="http://schemas.microsoft.com/office/drawing/2014/main" id="{1FFD99A9-F27E-4B35-9965-02E269BEB7D1}"/>
                </a:ext>
              </a:extLst>
            </p:cNvPr>
            <p:cNvSpPr/>
            <p:nvPr/>
          </p:nvSpPr>
          <p:spPr>
            <a:xfrm>
              <a:off x="4737100" y="3009900"/>
              <a:ext cx="935100" cy="164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576"/>
                  </a:moveTo>
                  <a:lnTo>
                    <a:pt x="0" y="119973"/>
                  </a:lnTo>
                  <a:lnTo>
                    <a:pt x="10631" y="118579"/>
                  </a:lnTo>
                  <a:lnTo>
                    <a:pt x="8597" y="14602"/>
                  </a:lnTo>
                  <a:lnTo>
                    <a:pt x="119953" y="2341"/>
                  </a:lnTo>
                  <a:lnTo>
                    <a:pt x="119953" y="0"/>
                  </a:lnTo>
                  <a:lnTo>
                    <a:pt x="0" y="11576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933;p15">
              <a:extLst>
                <a:ext uri="{FF2B5EF4-FFF2-40B4-BE49-F238E27FC236}">
                  <a16:creationId xmlns:a16="http://schemas.microsoft.com/office/drawing/2014/main" id="{25468B91-0689-4DA3-AE2D-885C989C1853}"/>
                </a:ext>
              </a:extLst>
            </p:cNvPr>
            <p:cNvSpPr/>
            <p:nvPr/>
          </p:nvSpPr>
          <p:spPr>
            <a:xfrm>
              <a:off x="4716462" y="2989263"/>
              <a:ext cx="974700" cy="16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4" y="119974"/>
                  </a:moveTo>
                  <a:cubicBezTo>
                    <a:pt x="1949" y="119974"/>
                    <a:pt x="1417" y="119871"/>
                    <a:pt x="930" y="119666"/>
                  </a:cubicBezTo>
                  <a:cubicBezTo>
                    <a:pt x="354" y="119384"/>
                    <a:pt x="0" y="118973"/>
                    <a:pt x="0" y="118537"/>
                  </a:cubicBezTo>
                  <a:lnTo>
                    <a:pt x="0" y="12805"/>
                  </a:lnTo>
                  <a:cubicBezTo>
                    <a:pt x="0" y="12087"/>
                    <a:pt x="885" y="11497"/>
                    <a:pt x="2081" y="11368"/>
                  </a:cubicBezTo>
                  <a:lnTo>
                    <a:pt x="117076" y="76"/>
                  </a:lnTo>
                  <a:cubicBezTo>
                    <a:pt x="117785" y="0"/>
                    <a:pt x="118538" y="128"/>
                    <a:pt x="119069" y="410"/>
                  </a:cubicBezTo>
                  <a:cubicBezTo>
                    <a:pt x="119645" y="667"/>
                    <a:pt x="119955" y="1077"/>
                    <a:pt x="119955" y="1514"/>
                  </a:cubicBezTo>
                  <a:lnTo>
                    <a:pt x="119955" y="3798"/>
                  </a:lnTo>
                  <a:cubicBezTo>
                    <a:pt x="119955" y="4491"/>
                    <a:pt x="119114" y="5081"/>
                    <a:pt x="117962" y="5235"/>
                  </a:cubicBezTo>
                  <a:lnTo>
                    <a:pt x="13289" y="16963"/>
                  </a:lnTo>
                  <a:lnTo>
                    <a:pt x="15193" y="117177"/>
                  </a:lnTo>
                  <a:cubicBezTo>
                    <a:pt x="15193" y="117844"/>
                    <a:pt x="14396" y="118434"/>
                    <a:pt x="13244" y="118588"/>
                  </a:cubicBezTo>
                  <a:lnTo>
                    <a:pt x="3056" y="119948"/>
                  </a:lnTo>
                  <a:cubicBezTo>
                    <a:pt x="2879" y="119974"/>
                    <a:pt x="2702" y="119974"/>
                    <a:pt x="2524" y="119974"/>
                  </a:cubicBezTo>
                  <a:close/>
                  <a:moveTo>
                    <a:pt x="5005" y="14011"/>
                  </a:moveTo>
                  <a:lnTo>
                    <a:pt x="5005" y="116715"/>
                  </a:lnTo>
                  <a:lnTo>
                    <a:pt x="10188" y="116022"/>
                  </a:lnTo>
                  <a:lnTo>
                    <a:pt x="8283" y="15782"/>
                  </a:lnTo>
                  <a:cubicBezTo>
                    <a:pt x="8239" y="15064"/>
                    <a:pt x="9125" y="14473"/>
                    <a:pt x="10276" y="14345"/>
                  </a:cubicBezTo>
                  <a:lnTo>
                    <a:pt x="70564" y="7570"/>
                  </a:lnTo>
                  <a:lnTo>
                    <a:pt x="5005" y="14011"/>
                  </a:ln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934;p15">
              <a:extLst>
                <a:ext uri="{FF2B5EF4-FFF2-40B4-BE49-F238E27FC236}">
                  <a16:creationId xmlns:a16="http://schemas.microsoft.com/office/drawing/2014/main" id="{10865DD6-112C-4DA0-AA42-595AB58302DA}"/>
                </a:ext>
              </a:extLst>
            </p:cNvPr>
            <p:cNvSpPr/>
            <p:nvPr/>
          </p:nvSpPr>
          <p:spPr>
            <a:xfrm>
              <a:off x="4846637" y="3205163"/>
              <a:ext cx="42900" cy="143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570" y="119969"/>
                  </a:moveTo>
                  <a:lnTo>
                    <a:pt x="66446" y="1804"/>
                  </a:lnTo>
                  <a:lnTo>
                    <a:pt x="0" y="872"/>
                  </a:lnTo>
                  <a:lnTo>
                    <a:pt x="7933" y="0"/>
                  </a:lnTo>
                  <a:lnTo>
                    <a:pt x="101157" y="360"/>
                  </a:lnTo>
                  <a:cubicBezTo>
                    <a:pt x="113057" y="421"/>
                    <a:pt x="119008" y="752"/>
                    <a:pt x="119008" y="1113"/>
                  </a:cubicBezTo>
                  <a:lnTo>
                    <a:pt x="119008" y="1233"/>
                  </a:lnTo>
                  <a:lnTo>
                    <a:pt x="107107" y="119969"/>
                  </a:lnTo>
                  <a:lnTo>
                    <a:pt x="51570" y="119969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935;p15">
              <a:extLst>
                <a:ext uri="{FF2B5EF4-FFF2-40B4-BE49-F238E27FC236}">
                  <a16:creationId xmlns:a16="http://schemas.microsoft.com/office/drawing/2014/main" id="{4965774D-A367-402A-899D-AE7CBA145112}"/>
                </a:ext>
              </a:extLst>
            </p:cNvPr>
            <p:cNvSpPr/>
            <p:nvPr/>
          </p:nvSpPr>
          <p:spPr>
            <a:xfrm>
              <a:off x="4279900" y="4119562"/>
              <a:ext cx="5160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5669"/>
                    <a:pt x="119916" y="119763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936;p15">
              <a:extLst>
                <a:ext uri="{FF2B5EF4-FFF2-40B4-BE49-F238E27FC236}">
                  <a16:creationId xmlns:a16="http://schemas.microsoft.com/office/drawing/2014/main" id="{8C185F4C-E594-4A19-926A-8380CAD4128D}"/>
                </a:ext>
              </a:extLst>
            </p:cNvPr>
            <p:cNvSpPr/>
            <p:nvPr/>
          </p:nvSpPr>
          <p:spPr>
            <a:xfrm>
              <a:off x="4275137" y="4110037"/>
              <a:ext cx="520800" cy="19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23" y="0"/>
                  </a:moveTo>
                  <a:cubicBezTo>
                    <a:pt x="2323" y="0"/>
                    <a:pt x="2738" y="449"/>
                    <a:pt x="3485" y="1797"/>
                  </a:cubicBezTo>
                  <a:cubicBezTo>
                    <a:pt x="4315" y="2921"/>
                    <a:pt x="5477" y="4494"/>
                    <a:pt x="6970" y="6741"/>
                  </a:cubicBezTo>
                  <a:cubicBezTo>
                    <a:pt x="10041" y="11011"/>
                    <a:pt x="14439" y="16853"/>
                    <a:pt x="19751" y="23595"/>
                  </a:cubicBezTo>
                  <a:cubicBezTo>
                    <a:pt x="25145" y="30112"/>
                    <a:pt x="31452" y="37752"/>
                    <a:pt x="38257" y="45393"/>
                  </a:cubicBezTo>
                  <a:cubicBezTo>
                    <a:pt x="45062" y="53033"/>
                    <a:pt x="52448" y="60674"/>
                    <a:pt x="59834" y="68089"/>
                  </a:cubicBezTo>
                  <a:cubicBezTo>
                    <a:pt x="67219" y="75505"/>
                    <a:pt x="74688" y="82471"/>
                    <a:pt x="81659" y="88764"/>
                  </a:cubicBezTo>
                  <a:cubicBezTo>
                    <a:pt x="88713" y="94831"/>
                    <a:pt x="95269" y="100674"/>
                    <a:pt x="100995" y="105168"/>
                  </a:cubicBezTo>
                  <a:cubicBezTo>
                    <a:pt x="106639" y="109887"/>
                    <a:pt x="111369" y="113258"/>
                    <a:pt x="114688" y="115730"/>
                  </a:cubicBezTo>
                  <a:cubicBezTo>
                    <a:pt x="118008" y="118202"/>
                    <a:pt x="119917" y="119775"/>
                    <a:pt x="119917" y="119775"/>
                  </a:cubicBezTo>
                  <a:cubicBezTo>
                    <a:pt x="119917" y="119775"/>
                    <a:pt x="118008" y="118426"/>
                    <a:pt x="114688" y="116404"/>
                  </a:cubicBezTo>
                  <a:cubicBezTo>
                    <a:pt x="111286" y="114157"/>
                    <a:pt x="106473" y="111235"/>
                    <a:pt x="100746" y="107191"/>
                  </a:cubicBezTo>
                  <a:cubicBezTo>
                    <a:pt x="95020" y="103146"/>
                    <a:pt x="88381" y="98202"/>
                    <a:pt x="81244" y="92808"/>
                  </a:cubicBezTo>
                  <a:cubicBezTo>
                    <a:pt x="74107" y="87191"/>
                    <a:pt x="66556" y="81123"/>
                    <a:pt x="59004" y="74382"/>
                  </a:cubicBezTo>
                  <a:cubicBezTo>
                    <a:pt x="51452" y="67865"/>
                    <a:pt x="43983" y="60898"/>
                    <a:pt x="37012" y="53932"/>
                  </a:cubicBezTo>
                  <a:cubicBezTo>
                    <a:pt x="30041" y="46966"/>
                    <a:pt x="23651" y="40000"/>
                    <a:pt x="18091" y="33932"/>
                  </a:cubicBezTo>
                  <a:cubicBezTo>
                    <a:pt x="12614" y="27640"/>
                    <a:pt x="8049" y="22247"/>
                    <a:pt x="4896" y="18202"/>
                  </a:cubicBezTo>
                  <a:cubicBezTo>
                    <a:pt x="3319" y="16179"/>
                    <a:pt x="2074" y="14606"/>
                    <a:pt x="1244" y="13483"/>
                  </a:cubicBezTo>
                  <a:cubicBezTo>
                    <a:pt x="414" y="12359"/>
                    <a:pt x="0" y="11685"/>
                    <a:pt x="0" y="11685"/>
                  </a:cubicBezTo>
                  <a:lnTo>
                    <a:pt x="2323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937;p15">
              <a:extLst>
                <a:ext uri="{FF2B5EF4-FFF2-40B4-BE49-F238E27FC236}">
                  <a16:creationId xmlns:a16="http://schemas.microsoft.com/office/drawing/2014/main" id="{05D3AB5F-7120-4528-872C-63B030DE924B}"/>
                </a:ext>
              </a:extLst>
            </p:cNvPr>
            <p:cNvSpPr/>
            <p:nvPr/>
          </p:nvSpPr>
          <p:spPr>
            <a:xfrm>
              <a:off x="4279900" y="3860800"/>
              <a:ext cx="516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62259"/>
                    <a:pt x="119916" y="119748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938;p15">
              <a:extLst>
                <a:ext uri="{FF2B5EF4-FFF2-40B4-BE49-F238E27FC236}">
                  <a16:creationId xmlns:a16="http://schemas.microsoft.com/office/drawing/2014/main" id="{DCB664F0-38B9-4BEB-81AA-6EDA5FA697D3}"/>
                </a:ext>
              </a:extLst>
            </p:cNvPr>
            <p:cNvSpPr/>
            <p:nvPr/>
          </p:nvSpPr>
          <p:spPr>
            <a:xfrm>
              <a:off x="4275137" y="3851275"/>
              <a:ext cx="5208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76" y="0"/>
                  </a:moveTo>
                  <a:cubicBezTo>
                    <a:pt x="2076" y="0"/>
                    <a:pt x="3820" y="2376"/>
                    <a:pt x="6892" y="6653"/>
                  </a:cubicBezTo>
                  <a:cubicBezTo>
                    <a:pt x="9965" y="10693"/>
                    <a:pt x="14449" y="16396"/>
                    <a:pt x="19847" y="23049"/>
                  </a:cubicBezTo>
                  <a:cubicBezTo>
                    <a:pt x="25245" y="29465"/>
                    <a:pt x="31557" y="36831"/>
                    <a:pt x="38449" y="44435"/>
                  </a:cubicBezTo>
                  <a:cubicBezTo>
                    <a:pt x="45259" y="52039"/>
                    <a:pt x="52650" y="59643"/>
                    <a:pt x="60041" y="67009"/>
                  </a:cubicBezTo>
                  <a:cubicBezTo>
                    <a:pt x="67432" y="74376"/>
                    <a:pt x="74823" y="81504"/>
                    <a:pt x="81882" y="87920"/>
                  </a:cubicBezTo>
                  <a:cubicBezTo>
                    <a:pt x="88858" y="94099"/>
                    <a:pt x="95418" y="99801"/>
                    <a:pt x="101065" y="104554"/>
                  </a:cubicBezTo>
                  <a:cubicBezTo>
                    <a:pt x="106712" y="109306"/>
                    <a:pt x="111446" y="113108"/>
                    <a:pt x="114768" y="115722"/>
                  </a:cubicBezTo>
                  <a:cubicBezTo>
                    <a:pt x="118089" y="118336"/>
                    <a:pt x="119916" y="119762"/>
                    <a:pt x="119916" y="119762"/>
                  </a:cubicBezTo>
                  <a:cubicBezTo>
                    <a:pt x="119916" y="119762"/>
                    <a:pt x="118006" y="118574"/>
                    <a:pt x="114685" y="116198"/>
                  </a:cubicBezTo>
                  <a:cubicBezTo>
                    <a:pt x="111363" y="114059"/>
                    <a:pt x="106546" y="110970"/>
                    <a:pt x="100899" y="106693"/>
                  </a:cubicBezTo>
                  <a:cubicBezTo>
                    <a:pt x="95169" y="102653"/>
                    <a:pt x="88525" y="97663"/>
                    <a:pt x="81384" y="92198"/>
                  </a:cubicBezTo>
                  <a:cubicBezTo>
                    <a:pt x="74325" y="86495"/>
                    <a:pt x="66768" y="80316"/>
                    <a:pt x="59211" y="73900"/>
                  </a:cubicBezTo>
                  <a:cubicBezTo>
                    <a:pt x="51737" y="67247"/>
                    <a:pt x="44262" y="60356"/>
                    <a:pt x="37287" y="53465"/>
                  </a:cubicBezTo>
                  <a:cubicBezTo>
                    <a:pt x="30311" y="46811"/>
                    <a:pt x="23833" y="40158"/>
                    <a:pt x="18269" y="34217"/>
                  </a:cubicBezTo>
                  <a:cubicBezTo>
                    <a:pt x="12788" y="28039"/>
                    <a:pt x="8138" y="22811"/>
                    <a:pt x="4982" y="19009"/>
                  </a:cubicBezTo>
                  <a:cubicBezTo>
                    <a:pt x="3404" y="17108"/>
                    <a:pt x="2159" y="15445"/>
                    <a:pt x="1245" y="14495"/>
                  </a:cubicBezTo>
                  <a:cubicBezTo>
                    <a:pt x="415" y="13306"/>
                    <a:pt x="0" y="12831"/>
                    <a:pt x="0" y="12831"/>
                  </a:cubicBezTo>
                  <a:lnTo>
                    <a:pt x="2076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939;p15">
              <a:extLst>
                <a:ext uri="{FF2B5EF4-FFF2-40B4-BE49-F238E27FC236}">
                  <a16:creationId xmlns:a16="http://schemas.microsoft.com/office/drawing/2014/main" id="{D57CD134-12B7-4D2B-BB62-4F769CD13543}"/>
                </a:ext>
              </a:extLst>
            </p:cNvPr>
            <p:cNvSpPr/>
            <p:nvPr/>
          </p:nvSpPr>
          <p:spPr>
            <a:xfrm>
              <a:off x="4279900" y="3603625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66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940;p15">
              <a:extLst>
                <a:ext uri="{FF2B5EF4-FFF2-40B4-BE49-F238E27FC236}">
                  <a16:creationId xmlns:a16="http://schemas.microsoft.com/office/drawing/2014/main" id="{4E5BC796-BFA0-426A-BDF9-3EB6E5CBF137}"/>
                </a:ext>
              </a:extLst>
            </p:cNvPr>
            <p:cNvSpPr/>
            <p:nvPr/>
          </p:nvSpPr>
          <p:spPr>
            <a:xfrm>
              <a:off x="4276725" y="3594100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73"/>
                    <a:pt x="6814" y="6315"/>
                  </a:cubicBezTo>
                  <a:cubicBezTo>
                    <a:pt x="9889" y="10357"/>
                    <a:pt x="14459" y="15663"/>
                    <a:pt x="19861" y="22231"/>
                  </a:cubicBezTo>
                  <a:cubicBezTo>
                    <a:pt x="25346" y="28547"/>
                    <a:pt x="31662" y="35873"/>
                    <a:pt x="38559" y="43200"/>
                  </a:cubicBezTo>
                  <a:cubicBezTo>
                    <a:pt x="45457" y="50526"/>
                    <a:pt x="52770" y="58357"/>
                    <a:pt x="60166" y="65684"/>
                  </a:cubicBezTo>
                  <a:cubicBezTo>
                    <a:pt x="74958" y="80589"/>
                    <a:pt x="89916" y="94231"/>
                    <a:pt x="101135" y="103831"/>
                  </a:cubicBezTo>
                  <a:cubicBezTo>
                    <a:pt x="106786" y="108884"/>
                    <a:pt x="111523" y="112673"/>
                    <a:pt x="114764" y="115452"/>
                  </a:cubicBezTo>
                  <a:cubicBezTo>
                    <a:pt x="118088" y="118231"/>
                    <a:pt x="119916" y="119747"/>
                    <a:pt x="119916" y="119747"/>
                  </a:cubicBezTo>
                  <a:cubicBezTo>
                    <a:pt x="119916" y="119747"/>
                    <a:pt x="118088" y="118484"/>
                    <a:pt x="114764" y="116210"/>
                  </a:cubicBezTo>
                  <a:cubicBezTo>
                    <a:pt x="111440" y="113684"/>
                    <a:pt x="106620" y="110652"/>
                    <a:pt x="100969" y="106105"/>
                  </a:cubicBezTo>
                  <a:cubicBezTo>
                    <a:pt x="89584" y="97768"/>
                    <a:pt x="74459" y="85894"/>
                    <a:pt x="59501" y="73010"/>
                  </a:cubicBezTo>
                  <a:cubicBezTo>
                    <a:pt x="51939" y="66442"/>
                    <a:pt x="44459" y="59621"/>
                    <a:pt x="37479" y="53052"/>
                  </a:cubicBezTo>
                  <a:cubicBezTo>
                    <a:pt x="30498" y="46231"/>
                    <a:pt x="24016" y="39915"/>
                    <a:pt x="18448" y="34105"/>
                  </a:cubicBezTo>
                  <a:cubicBezTo>
                    <a:pt x="7313" y="22736"/>
                    <a:pt x="0" y="13894"/>
                    <a:pt x="0" y="13894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941;p15">
              <a:extLst>
                <a:ext uri="{FF2B5EF4-FFF2-40B4-BE49-F238E27FC236}">
                  <a16:creationId xmlns:a16="http://schemas.microsoft.com/office/drawing/2014/main" id="{C4EBD8F0-4F07-4360-BE3B-273FFF8822DB}"/>
                </a:ext>
              </a:extLst>
            </p:cNvPr>
            <p:cNvSpPr/>
            <p:nvPr/>
          </p:nvSpPr>
          <p:spPr>
            <a:xfrm>
              <a:off x="4279900" y="3346450"/>
              <a:ext cx="516000" cy="16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42905" y="58530"/>
                    <a:pt x="119916" y="119732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942;p15">
              <a:extLst>
                <a:ext uri="{FF2B5EF4-FFF2-40B4-BE49-F238E27FC236}">
                  <a16:creationId xmlns:a16="http://schemas.microsoft.com/office/drawing/2014/main" id="{920908A5-506E-4A04-9255-175ED1AD39C8}"/>
                </a:ext>
              </a:extLst>
            </p:cNvPr>
            <p:cNvSpPr/>
            <p:nvPr/>
          </p:nvSpPr>
          <p:spPr>
            <a:xfrm>
              <a:off x="4276725" y="3336925"/>
              <a:ext cx="5190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11" y="0"/>
                  </a:moveTo>
                  <a:cubicBezTo>
                    <a:pt x="1911" y="0"/>
                    <a:pt x="3739" y="2268"/>
                    <a:pt x="6814" y="6302"/>
                  </a:cubicBezTo>
                  <a:cubicBezTo>
                    <a:pt x="9889" y="10336"/>
                    <a:pt x="14459" y="15630"/>
                    <a:pt x="19861" y="22184"/>
                  </a:cubicBezTo>
                  <a:cubicBezTo>
                    <a:pt x="25346" y="28487"/>
                    <a:pt x="31662" y="35798"/>
                    <a:pt x="38559" y="43109"/>
                  </a:cubicBezTo>
                  <a:cubicBezTo>
                    <a:pt x="45457" y="50672"/>
                    <a:pt x="52770" y="58235"/>
                    <a:pt x="60166" y="65546"/>
                  </a:cubicBezTo>
                  <a:cubicBezTo>
                    <a:pt x="74958" y="80420"/>
                    <a:pt x="89916" y="94033"/>
                    <a:pt x="101135" y="103865"/>
                  </a:cubicBezTo>
                  <a:cubicBezTo>
                    <a:pt x="106786" y="108655"/>
                    <a:pt x="111523" y="112436"/>
                    <a:pt x="114764" y="115210"/>
                  </a:cubicBezTo>
                  <a:cubicBezTo>
                    <a:pt x="118088" y="117983"/>
                    <a:pt x="119916" y="119747"/>
                    <a:pt x="119916" y="119747"/>
                  </a:cubicBezTo>
                  <a:cubicBezTo>
                    <a:pt x="119916" y="119747"/>
                    <a:pt x="118088" y="118235"/>
                    <a:pt x="114764" y="115966"/>
                  </a:cubicBezTo>
                  <a:cubicBezTo>
                    <a:pt x="111440" y="113445"/>
                    <a:pt x="106620" y="110420"/>
                    <a:pt x="100969" y="106134"/>
                  </a:cubicBezTo>
                  <a:cubicBezTo>
                    <a:pt x="89584" y="97815"/>
                    <a:pt x="74459" y="85714"/>
                    <a:pt x="59501" y="72857"/>
                  </a:cubicBezTo>
                  <a:cubicBezTo>
                    <a:pt x="51939" y="66302"/>
                    <a:pt x="44459" y="59495"/>
                    <a:pt x="37479" y="52941"/>
                  </a:cubicBezTo>
                  <a:cubicBezTo>
                    <a:pt x="30498" y="46386"/>
                    <a:pt x="24016" y="39831"/>
                    <a:pt x="18448" y="34033"/>
                  </a:cubicBezTo>
                  <a:cubicBezTo>
                    <a:pt x="7313" y="22689"/>
                    <a:pt x="0" y="13865"/>
                    <a:pt x="0" y="13865"/>
                  </a:cubicBezTo>
                  <a:lnTo>
                    <a:pt x="1911" y="0"/>
                  </a:lnTo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943;p15">
              <a:extLst>
                <a:ext uri="{FF2B5EF4-FFF2-40B4-BE49-F238E27FC236}">
                  <a16:creationId xmlns:a16="http://schemas.microsoft.com/office/drawing/2014/main" id="{8CFAB10D-470A-4A2E-870B-2E0F20C9D6D1}"/>
                </a:ext>
              </a:extLst>
            </p:cNvPr>
            <p:cNvSpPr/>
            <p:nvPr/>
          </p:nvSpPr>
          <p:spPr>
            <a:xfrm>
              <a:off x="4449762" y="4306887"/>
              <a:ext cx="9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65" y="58885"/>
                  </a:moveTo>
                  <a:cubicBezTo>
                    <a:pt x="117165" y="58885"/>
                    <a:pt x="119055" y="60159"/>
                    <a:pt x="119055" y="62387"/>
                  </a:cubicBezTo>
                  <a:cubicBezTo>
                    <a:pt x="119055" y="64297"/>
                    <a:pt x="119527" y="67798"/>
                    <a:pt x="119055" y="71936"/>
                  </a:cubicBezTo>
                  <a:cubicBezTo>
                    <a:pt x="118110" y="80212"/>
                    <a:pt x="115748" y="92625"/>
                    <a:pt x="102519" y="104403"/>
                  </a:cubicBezTo>
                  <a:cubicBezTo>
                    <a:pt x="96377" y="109814"/>
                    <a:pt x="86929" y="115543"/>
                    <a:pt x="74173" y="117453"/>
                  </a:cubicBezTo>
                  <a:cubicBezTo>
                    <a:pt x="60944" y="119681"/>
                    <a:pt x="46771" y="116498"/>
                    <a:pt x="35433" y="110450"/>
                  </a:cubicBezTo>
                  <a:cubicBezTo>
                    <a:pt x="24566" y="104403"/>
                    <a:pt x="16535" y="95809"/>
                    <a:pt x="10866" y="86896"/>
                  </a:cubicBezTo>
                  <a:cubicBezTo>
                    <a:pt x="5196" y="77984"/>
                    <a:pt x="1889" y="68435"/>
                    <a:pt x="1417" y="58885"/>
                  </a:cubicBezTo>
                  <a:cubicBezTo>
                    <a:pt x="0" y="39787"/>
                    <a:pt x="7086" y="20053"/>
                    <a:pt x="27401" y="8275"/>
                  </a:cubicBezTo>
                  <a:cubicBezTo>
                    <a:pt x="37322" y="2546"/>
                    <a:pt x="51496" y="0"/>
                    <a:pt x="63779" y="1909"/>
                  </a:cubicBezTo>
                  <a:cubicBezTo>
                    <a:pt x="76535" y="3501"/>
                    <a:pt x="86456" y="8912"/>
                    <a:pt x="94015" y="14323"/>
                  </a:cubicBezTo>
                  <a:cubicBezTo>
                    <a:pt x="108661" y="25464"/>
                    <a:pt x="114330" y="37559"/>
                    <a:pt x="117165" y="45517"/>
                  </a:cubicBezTo>
                  <a:cubicBezTo>
                    <a:pt x="118582" y="49655"/>
                    <a:pt x="118110" y="53156"/>
                    <a:pt x="118110" y="55384"/>
                  </a:cubicBezTo>
                  <a:cubicBezTo>
                    <a:pt x="118582" y="57612"/>
                    <a:pt x="117165" y="58885"/>
                    <a:pt x="117165" y="58885"/>
                  </a:cubicBezTo>
                  <a:close/>
                  <a:moveTo>
                    <a:pt x="115748" y="55384"/>
                  </a:moveTo>
                  <a:cubicBezTo>
                    <a:pt x="115748" y="53474"/>
                    <a:pt x="114330" y="50291"/>
                    <a:pt x="113385" y="46153"/>
                  </a:cubicBezTo>
                  <a:cubicBezTo>
                    <a:pt x="111023" y="38196"/>
                    <a:pt x="105826" y="26419"/>
                    <a:pt x="92125" y="15278"/>
                  </a:cubicBezTo>
                  <a:cubicBezTo>
                    <a:pt x="85511" y="9867"/>
                    <a:pt x="75590" y="4774"/>
                    <a:pt x="63779" y="3183"/>
                  </a:cubicBezTo>
                  <a:cubicBezTo>
                    <a:pt x="51496" y="1273"/>
                    <a:pt x="38740" y="4137"/>
                    <a:pt x="29291" y="9549"/>
                  </a:cubicBezTo>
                  <a:cubicBezTo>
                    <a:pt x="19842" y="15278"/>
                    <a:pt x="13228" y="23236"/>
                    <a:pt x="9448" y="31511"/>
                  </a:cubicBezTo>
                  <a:cubicBezTo>
                    <a:pt x="5669" y="40424"/>
                    <a:pt x="4724" y="49336"/>
                    <a:pt x="5669" y="58885"/>
                  </a:cubicBezTo>
                  <a:cubicBezTo>
                    <a:pt x="7086" y="68116"/>
                    <a:pt x="10393" y="77347"/>
                    <a:pt x="15590" y="85623"/>
                  </a:cubicBezTo>
                  <a:cubicBezTo>
                    <a:pt x="21259" y="94217"/>
                    <a:pt x="29291" y="101856"/>
                    <a:pt x="39685" y="106949"/>
                  </a:cubicBezTo>
                  <a:cubicBezTo>
                    <a:pt x="44409" y="109496"/>
                    <a:pt x="50078" y="111405"/>
                    <a:pt x="55748" y="112360"/>
                  </a:cubicBezTo>
                  <a:lnTo>
                    <a:pt x="60000" y="112997"/>
                  </a:lnTo>
                  <a:lnTo>
                    <a:pt x="64251" y="113315"/>
                  </a:lnTo>
                  <a:cubicBezTo>
                    <a:pt x="67086" y="113315"/>
                    <a:pt x="69921" y="113315"/>
                    <a:pt x="72283" y="112679"/>
                  </a:cubicBezTo>
                  <a:cubicBezTo>
                    <a:pt x="83149" y="111405"/>
                    <a:pt x="91181" y="106312"/>
                    <a:pt x="97322" y="101220"/>
                  </a:cubicBezTo>
                  <a:cubicBezTo>
                    <a:pt x="109133" y="90716"/>
                    <a:pt x="112440" y="79257"/>
                    <a:pt x="113858" y="71299"/>
                  </a:cubicBezTo>
                  <a:cubicBezTo>
                    <a:pt x="114330" y="67480"/>
                    <a:pt x="116220" y="64297"/>
                    <a:pt x="116220" y="62068"/>
                  </a:cubicBezTo>
                  <a:cubicBezTo>
                    <a:pt x="116220" y="60159"/>
                    <a:pt x="117165" y="58885"/>
                    <a:pt x="117165" y="58885"/>
                  </a:cubicBezTo>
                  <a:cubicBezTo>
                    <a:pt x="117165" y="58567"/>
                    <a:pt x="115748" y="57294"/>
                    <a:pt x="115748" y="55384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944;p15">
              <a:extLst>
                <a:ext uri="{FF2B5EF4-FFF2-40B4-BE49-F238E27FC236}">
                  <a16:creationId xmlns:a16="http://schemas.microsoft.com/office/drawing/2014/main" id="{BB999C3A-7DDD-4175-8170-F7A10D9A2CFA}"/>
                </a:ext>
              </a:extLst>
            </p:cNvPr>
            <p:cNvSpPr/>
            <p:nvPr/>
          </p:nvSpPr>
          <p:spPr>
            <a:xfrm>
              <a:off x="4471987" y="4338637"/>
              <a:ext cx="47700" cy="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870" y="119371"/>
                  </a:moveTo>
                  <a:cubicBezTo>
                    <a:pt x="66870" y="119371"/>
                    <a:pt x="65038" y="119371"/>
                    <a:pt x="61374" y="118743"/>
                  </a:cubicBezTo>
                  <a:cubicBezTo>
                    <a:pt x="60458" y="118743"/>
                    <a:pt x="57709" y="118743"/>
                    <a:pt x="55877" y="118115"/>
                  </a:cubicBezTo>
                  <a:cubicBezTo>
                    <a:pt x="53129" y="118115"/>
                    <a:pt x="50381" y="116858"/>
                    <a:pt x="46717" y="116230"/>
                  </a:cubicBezTo>
                  <a:cubicBezTo>
                    <a:pt x="43053" y="114973"/>
                    <a:pt x="40305" y="113717"/>
                    <a:pt x="36641" y="111832"/>
                  </a:cubicBezTo>
                  <a:cubicBezTo>
                    <a:pt x="33893" y="110575"/>
                    <a:pt x="30229" y="108691"/>
                    <a:pt x="27480" y="106178"/>
                  </a:cubicBezTo>
                  <a:cubicBezTo>
                    <a:pt x="20152" y="101151"/>
                    <a:pt x="14656" y="95497"/>
                    <a:pt x="10076" y="88586"/>
                  </a:cubicBezTo>
                  <a:cubicBezTo>
                    <a:pt x="8244" y="84816"/>
                    <a:pt x="5496" y="81047"/>
                    <a:pt x="4580" y="77277"/>
                  </a:cubicBezTo>
                  <a:cubicBezTo>
                    <a:pt x="2748" y="73507"/>
                    <a:pt x="1832" y="69109"/>
                    <a:pt x="916" y="65340"/>
                  </a:cubicBezTo>
                  <a:cubicBezTo>
                    <a:pt x="916" y="62827"/>
                    <a:pt x="0" y="60942"/>
                    <a:pt x="0" y="58429"/>
                  </a:cubicBezTo>
                  <a:lnTo>
                    <a:pt x="0" y="52146"/>
                  </a:lnTo>
                  <a:cubicBezTo>
                    <a:pt x="0" y="48376"/>
                    <a:pt x="916" y="43350"/>
                    <a:pt x="2748" y="38952"/>
                  </a:cubicBezTo>
                  <a:cubicBezTo>
                    <a:pt x="5496" y="30157"/>
                    <a:pt x="10076" y="21361"/>
                    <a:pt x="19236" y="13821"/>
                  </a:cubicBezTo>
                  <a:cubicBezTo>
                    <a:pt x="27480" y="6282"/>
                    <a:pt x="41221" y="0"/>
                    <a:pt x="56793" y="628"/>
                  </a:cubicBezTo>
                  <a:lnTo>
                    <a:pt x="67786" y="1884"/>
                  </a:lnTo>
                  <a:cubicBezTo>
                    <a:pt x="71450" y="2513"/>
                    <a:pt x="75114" y="3769"/>
                    <a:pt x="78778" y="5026"/>
                  </a:cubicBezTo>
                  <a:cubicBezTo>
                    <a:pt x="85190" y="7539"/>
                    <a:pt x="90687" y="10680"/>
                    <a:pt x="95267" y="15078"/>
                  </a:cubicBezTo>
                  <a:cubicBezTo>
                    <a:pt x="104427" y="21989"/>
                    <a:pt x="110839" y="30785"/>
                    <a:pt x="114503" y="39581"/>
                  </a:cubicBezTo>
                  <a:cubicBezTo>
                    <a:pt x="118167" y="48376"/>
                    <a:pt x="119083" y="57172"/>
                    <a:pt x="119083" y="64712"/>
                  </a:cubicBezTo>
                  <a:cubicBezTo>
                    <a:pt x="119083" y="69109"/>
                    <a:pt x="119083" y="72879"/>
                    <a:pt x="118167" y="76649"/>
                  </a:cubicBezTo>
                  <a:cubicBezTo>
                    <a:pt x="117251" y="80418"/>
                    <a:pt x="116335" y="84188"/>
                    <a:pt x="114503" y="87329"/>
                  </a:cubicBezTo>
                  <a:cubicBezTo>
                    <a:pt x="112671" y="94240"/>
                    <a:pt x="108091" y="99895"/>
                    <a:pt x="103511" y="104921"/>
                  </a:cubicBezTo>
                  <a:cubicBezTo>
                    <a:pt x="100763" y="107434"/>
                    <a:pt x="98015" y="109319"/>
                    <a:pt x="95267" y="111204"/>
                  </a:cubicBezTo>
                  <a:cubicBezTo>
                    <a:pt x="92519" y="112460"/>
                    <a:pt x="89770" y="114345"/>
                    <a:pt x="87022" y="114973"/>
                  </a:cubicBezTo>
                  <a:cubicBezTo>
                    <a:pt x="81526" y="117486"/>
                    <a:pt x="76946" y="118115"/>
                    <a:pt x="73282" y="118743"/>
                  </a:cubicBezTo>
                  <a:cubicBezTo>
                    <a:pt x="69618" y="119371"/>
                    <a:pt x="67786" y="119371"/>
                    <a:pt x="67786" y="119371"/>
                  </a:cubicBezTo>
                  <a:lnTo>
                    <a:pt x="66870" y="119371"/>
                  </a:lnTo>
                  <a:close/>
                  <a:moveTo>
                    <a:pt x="70534" y="111832"/>
                  </a:moveTo>
                  <a:cubicBezTo>
                    <a:pt x="73282" y="111832"/>
                    <a:pt x="77862" y="111204"/>
                    <a:pt x="82442" y="109947"/>
                  </a:cubicBezTo>
                  <a:cubicBezTo>
                    <a:pt x="85190" y="109319"/>
                    <a:pt x="87022" y="108062"/>
                    <a:pt x="89770" y="106806"/>
                  </a:cubicBezTo>
                  <a:cubicBezTo>
                    <a:pt x="92519" y="105549"/>
                    <a:pt x="95267" y="103664"/>
                    <a:pt x="97099" y="101780"/>
                  </a:cubicBezTo>
                  <a:cubicBezTo>
                    <a:pt x="102595" y="98010"/>
                    <a:pt x="107175" y="92356"/>
                    <a:pt x="109923" y="86073"/>
                  </a:cubicBezTo>
                  <a:cubicBezTo>
                    <a:pt x="111755" y="82931"/>
                    <a:pt x="113587" y="79790"/>
                    <a:pt x="113587" y="76020"/>
                  </a:cubicBezTo>
                  <a:cubicBezTo>
                    <a:pt x="115419" y="72879"/>
                    <a:pt x="115419" y="68481"/>
                    <a:pt x="115419" y="64712"/>
                  </a:cubicBezTo>
                  <a:cubicBezTo>
                    <a:pt x="116335" y="57172"/>
                    <a:pt x="113587" y="48376"/>
                    <a:pt x="109923" y="40209"/>
                  </a:cubicBezTo>
                  <a:cubicBezTo>
                    <a:pt x="106259" y="32041"/>
                    <a:pt x="100763" y="23874"/>
                    <a:pt x="90687" y="17591"/>
                  </a:cubicBezTo>
                  <a:cubicBezTo>
                    <a:pt x="81526" y="10680"/>
                    <a:pt x="71450" y="6282"/>
                    <a:pt x="57709" y="6282"/>
                  </a:cubicBezTo>
                  <a:cubicBezTo>
                    <a:pt x="44885" y="6282"/>
                    <a:pt x="34809" y="11937"/>
                    <a:pt x="28396" y="18219"/>
                  </a:cubicBezTo>
                  <a:cubicBezTo>
                    <a:pt x="21068" y="25130"/>
                    <a:pt x="17404" y="33298"/>
                    <a:pt x="15572" y="40837"/>
                  </a:cubicBezTo>
                  <a:cubicBezTo>
                    <a:pt x="13740" y="48376"/>
                    <a:pt x="13740" y="57801"/>
                    <a:pt x="14656" y="64712"/>
                  </a:cubicBezTo>
                  <a:cubicBezTo>
                    <a:pt x="15572" y="68481"/>
                    <a:pt x="16488" y="71623"/>
                    <a:pt x="18320" y="75392"/>
                  </a:cubicBezTo>
                  <a:cubicBezTo>
                    <a:pt x="19236" y="78534"/>
                    <a:pt x="21068" y="82303"/>
                    <a:pt x="22900" y="84816"/>
                  </a:cubicBezTo>
                  <a:cubicBezTo>
                    <a:pt x="24732" y="87958"/>
                    <a:pt x="26564" y="91099"/>
                    <a:pt x="29312" y="93612"/>
                  </a:cubicBezTo>
                  <a:cubicBezTo>
                    <a:pt x="31145" y="96125"/>
                    <a:pt x="33893" y="98638"/>
                    <a:pt x="36641" y="100523"/>
                  </a:cubicBezTo>
                  <a:cubicBezTo>
                    <a:pt x="38473" y="102408"/>
                    <a:pt x="41221" y="104293"/>
                    <a:pt x="43969" y="105549"/>
                  </a:cubicBezTo>
                  <a:cubicBezTo>
                    <a:pt x="46717" y="106806"/>
                    <a:pt x="48549" y="108062"/>
                    <a:pt x="51297" y="108691"/>
                  </a:cubicBezTo>
                  <a:cubicBezTo>
                    <a:pt x="53129" y="109319"/>
                    <a:pt x="54961" y="110575"/>
                    <a:pt x="56793" y="110575"/>
                  </a:cubicBezTo>
                  <a:cubicBezTo>
                    <a:pt x="59541" y="111204"/>
                    <a:pt x="61374" y="111204"/>
                    <a:pt x="62290" y="111832"/>
                  </a:cubicBezTo>
                  <a:cubicBezTo>
                    <a:pt x="65038" y="111832"/>
                    <a:pt x="65954" y="111832"/>
                    <a:pt x="66870" y="111832"/>
                  </a:cubicBezTo>
                  <a:cubicBezTo>
                    <a:pt x="67786" y="111832"/>
                    <a:pt x="68702" y="111832"/>
                    <a:pt x="70534" y="111832"/>
                  </a:cubicBezTo>
                  <a:close/>
                </a:path>
              </a:pathLst>
            </a:custGeom>
            <a:solidFill>
              <a:srgbClr val="333333"/>
            </a:solidFill>
            <a:ln w="9525" cap="flat" cmpd="sng">
              <a:solidFill>
                <a:srgbClr val="FF000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907;p15">
            <a:extLst>
              <a:ext uri="{FF2B5EF4-FFF2-40B4-BE49-F238E27FC236}">
                <a16:creationId xmlns:a16="http://schemas.microsoft.com/office/drawing/2014/main" id="{C540920E-3373-4563-88E6-106E2278B458}"/>
              </a:ext>
            </a:extLst>
          </p:cNvPr>
          <p:cNvSpPr/>
          <p:nvPr/>
        </p:nvSpPr>
        <p:spPr>
          <a:xfrm>
            <a:off x="3259324" y="2718040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Query</a:t>
            </a:r>
            <a:endParaRPr sz="1200" b="1" dirty="0"/>
          </a:p>
        </p:txBody>
      </p:sp>
      <p:sp>
        <p:nvSpPr>
          <p:cNvPr id="165" name="Google Shape;907;p15">
            <a:extLst>
              <a:ext uri="{FF2B5EF4-FFF2-40B4-BE49-F238E27FC236}">
                <a16:creationId xmlns:a16="http://schemas.microsoft.com/office/drawing/2014/main" id="{66D90912-1647-4E6B-9FE6-2AD5BCEC182B}"/>
              </a:ext>
            </a:extLst>
          </p:cNvPr>
          <p:cNvSpPr/>
          <p:nvPr/>
        </p:nvSpPr>
        <p:spPr>
          <a:xfrm>
            <a:off x="3271199" y="2943672"/>
            <a:ext cx="719626" cy="2288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GSI</a:t>
            </a:r>
            <a:endParaRPr sz="1200" b="1" dirty="0"/>
          </a:p>
        </p:txBody>
      </p:sp>
      <p:grpSp>
        <p:nvGrpSpPr>
          <p:cNvPr id="166" name="Google Shape;1038;p16">
            <a:extLst>
              <a:ext uri="{FF2B5EF4-FFF2-40B4-BE49-F238E27FC236}">
                <a16:creationId xmlns:a16="http://schemas.microsoft.com/office/drawing/2014/main" id="{C9EA96D2-0495-4CE0-9087-7F676C78A36D}"/>
              </a:ext>
            </a:extLst>
          </p:cNvPr>
          <p:cNvGrpSpPr/>
          <p:nvPr/>
        </p:nvGrpSpPr>
        <p:grpSpPr>
          <a:xfrm>
            <a:off x="5386494" y="4631378"/>
            <a:ext cx="1591589" cy="1637642"/>
            <a:chOff x="7172007" y="501965"/>
            <a:chExt cx="1591589" cy="1637642"/>
          </a:xfrm>
        </p:grpSpPr>
        <p:pic>
          <p:nvPicPr>
            <p:cNvPr id="167" name="Google Shape;1039;p16">
              <a:extLst>
                <a:ext uri="{FF2B5EF4-FFF2-40B4-BE49-F238E27FC236}">
                  <a16:creationId xmlns:a16="http://schemas.microsoft.com/office/drawing/2014/main" id="{3F75C020-96DF-410D-99D4-727BDB2AB95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7063" y="685728"/>
              <a:ext cx="661772" cy="549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040;p16">
              <a:extLst>
                <a:ext uri="{FF2B5EF4-FFF2-40B4-BE49-F238E27FC236}">
                  <a16:creationId xmlns:a16="http://schemas.microsoft.com/office/drawing/2014/main" id="{C16CDAC9-EFAE-4C33-AAF3-AB48FAFDB2F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1296" y="501965"/>
              <a:ext cx="938717" cy="948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041;p16">
              <a:extLst>
                <a:ext uri="{FF2B5EF4-FFF2-40B4-BE49-F238E27FC236}">
                  <a16:creationId xmlns:a16="http://schemas.microsoft.com/office/drawing/2014/main" id="{DD811FA1-4531-43D0-AC40-6B5D751F10B3}"/>
                </a:ext>
              </a:extLst>
            </p:cNvPr>
            <p:cNvSpPr/>
            <p:nvPr/>
          </p:nvSpPr>
          <p:spPr>
            <a:xfrm>
              <a:off x="7299249" y="1461274"/>
              <a:ext cx="1462828" cy="549269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042;p16">
              <a:extLst>
                <a:ext uri="{FF2B5EF4-FFF2-40B4-BE49-F238E27FC236}">
                  <a16:creationId xmlns:a16="http://schemas.microsoft.com/office/drawing/2014/main" id="{058D8F18-2C8B-4835-BD74-A31328369B9A}"/>
                </a:ext>
              </a:extLst>
            </p:cNvPr>
            <p:cNvSpPr txBox="1"/>
            <p:nvPr/>
          </p:nvSpPr>
          <p:spPr>
            <a:xfrm>
              <a:off x="7300768" y="1507668"/>
              <a:ext cx="1462828" cy="33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Couchbase SDK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1" dirty="0">
                  <a:latin typeface="Corbel"/>
                  <a:ea typeface="Corbel"/>
                  <a:cs typeface="Corbel"/>
                  <a:sym typeface="Corbel"/>
                </a:rPr>
                <a:t>MCA</a:t>
              </a:r>
              <a:endParaRPr b="1" i="1" dirty="0"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1" name="Google Shape;1043;p16">
              <a:extLst>
                <a:ext uri="{FF2B5EF4-FFF2-40B4-BE49-F238E27FC236}">
                  <a16:creationId xmlns:a16="http://schemas.microsoft.com/office/drawing/2014/main" id="{97317EB3-7E8F-4DD3-B2D7-C5171F1CE68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172007" y="1881479"/>
              <a:ext cx="257522" cy="2581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7179C29E-13D2-4971-A903-A0309DCFDD15}"/>
              </a:ext>
            </a:extLst>
          </p:cNvPr>
          <p:cNvSpPr/>
          <p:nvPr/>
        </p:nvSpPr>
        <p:spPr>
          <a:xfrm>
            <a:off x="4762005" y="1995386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EDA9DD6-47D2-4CC2-8EA7-763C473CBAF1}"/>
              </a:ext>
            </a:extLst>
          </p:cNvPr>
          <p:cNvSpPr/>
          <p:nvPr/>
        </p:nvSpPr>
        <p:spPr>
          <a:xfrm rot="10800000">
            <a:off x="4762004" y="2599874"/>
            <a:ext cx="3099659" cy="493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F9A69C0-1109-44AC-8CD8-A598B2807628}"/>
              </a:ext>
            </a:extLst>
          </p:cNvPr>
          <p:cNvCxnSpPr>
            <a:cxnSpLocks/>
            <a:stCxn id="170" idx="1"/>
            <a:endCxn id="105" idx="2"/>
          </p:cNvCxnSpPr>
          <p:nvPr/>
        </p:nvCxnSpPr>
        <p:spPr>
          <a:xfrm flipH="1" flipV="1">
            <a:off x="3739512" y="3543734"/>
            <a:ext cx="1775743" cy="226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18E7D1E-6E4E-4D6B-ACC9-25CF9BDE6D14}"/>
              </a:ext>
            </a:extLst>
          </p:cNvPr>
          <p:cNvSpPr/>
          <p:nvPr/>
        </p:nvSpPr>
        <p:spPr>
          <a:xfrm>
            <a:off x="1797751" y="4076024"/>
            <a:ext cx="4820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GET http://localhost:8080/api/airports/airport/airport_1254/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5E3F7AC-BADB-4D72-89A4-CB1DCF136872}"/>
              </a:ext>
            </a:extLst>
          </p:cNvPr>
          <p:cNvSpPr/>
          <p:nvPr/>
        </p:nvSpPr>
        <p:spPr>
          <a:xfrm>
            <a:off x="929382" y="2742561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172.17.0.2</a:t>
            </a:r>
          </a:p>
          <a:p>
            <a:r>
              <a:rPr lang="en-GB" sz="1400" b="1" dirty="0"/>
              <a:t>Server1 – 172.17.0.3</a:t>
            </a:r>
          </a:p>
          <a:p>
            <a:r>
              <a:rPr lang="en-GB" sz="1400" b="1" dirty="0"/>
              <a:t>Server1 – 172.17.0.4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0DFC94A-C446-4DE8-ADBF-4B67BA00CBB9}"/>
              </a:ext>
            </a:extLst>
          </p:cNvPr>
          <p:cNvSpPr/>
          <p:nvPr/>
        </p:nvSpPr>
        <p:spPr>
          <a:xfrm>
            <a:off x="10022112" y="2694275"/>
            <a:ext cx="18378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Server1 – 172.17.0.5</a:t>
            </a:r>
          </a:p>
          <a:p>
            <a:r>
              <a:rPr lang="en-GB" sz="1400" b="1" dirty="0"/>
              <a:t>Server2 – 172.17.0.6</a:t>
            </a:r>
          </a:p>
          <a:p>
            <a:r>
              <a:rPr lang="en-GB" sz="1400" b="1" dirty="0"/>
              <a:t>Server3 – 172.17.0.7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8F8EC03-4F09-4E12-9A54-15328C7F302F}"/>
              </a:ext>
            </a:extLst>
          </p:cNvPr>
          <p:cNvSpPr/>
          <p:nvPr/>
        </p:nvSpPr>
        <p:spPr>
          <a:xfrm>
            <a:off x="3442250" y="1150667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FCDC983-EE8A-40DA-90EA-14925E7CDAD9}"/>
              </a:ext>
            </a:extLst>
          </p:cNvPr>
          <p:cNvSpPr/>
          <p:nvPr/>
        </p:nvSpPr>
        <p:spPr>
          <a:xfrm>
            <a:off x="8695087" y="1135451"/>
            <a:ext cx="827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DC2</a:t>
            </a:r>
          </a:p>
        </p:txBody>
      </p:sp>
      <p:sp>
        <p:nvSpPr>
          <p:cNvPr id="180" name="Lightning Bolt 179">
            <a:extLst>
              <a:ext uri="{FF2B5EF4-FFF2-40B4-BE49-F238E27FC236}">
                <a16:creationId xmlns:a16="http://schemas.microsoft.com/office/drawing/2014/main" id="{D2A01EC5-927A-4418-BABA-239A329F2D59}"/>
              </a:ext>
            </a:extLst>
          </p:cNvPr>
          <p:cNvSpPr/>
          <p:nvPr/>
        </p:nvSpPr>
        <p:spPr>
          <a:xfrm>
            <a:off x="8578517" y="1840675"/>
            <a:ext cx="570291" cy="65371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6FAE07E-935D-4678-BE0B-6F858AFC3ECF}"/>
              </a:ext>
            </a:extLst>
          </p:cNvPr>
          <p:cNvSpPr/>
          <p:nvPr/>
        </p:nvSpPr>
        <p:spPr>
          <a:xfrm>
            <a:off x="2340056" y="4367010"/>
            <a:ext cx="2065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/>
              <a:t>bucket.get</a:t>
            </a:r>
            <a:r>
              <a:rPr lang="en-GB" sz="1400" b="1" dirty="0"/>
              <a:t>(airport_1254)</a:t>
            </a:r>
          </a:p>
        </p:txBody>
      </p:sp>
    </p:spTree>
    <p:extLst>
      <p:ext uri="{BB962C8B-B14F-4D97-AF65-F5344CB8AC3E}">
        <p14:creationId xmlns:p14="http://schemas.microsoft.com/office/powerpoint/2010/main" val="128501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high availability features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763588" lvl="1" indent="-457200"/>
            <a:r>
              <a:rPr lang="en-US" sz="2400" dirty="0"/>
              <a:t>Configurable replication levels</a:t>
            </a:r>
          </a:p>
          <a:p>
            <a:pPr marL="763588" lvl="1" indent="-457200"/>
            <a:r>
              <a:rPr lang="en-US" sz="2400" dirty="0"/>
              <a:t>Replica anti-affinity</a:t>
            </a:r>
          </a:p>
          <a:p>
            <a:pPr marL="763588" lvl="1" indent="-457200"/>
            <a:r>
              <a:rPr lang="en-US" sz="2400" dirty="0"/>
              <a:t>Rack/Zone awareness</a:t>
            </a:r>
          </a:p>
          <a:p>
            <a:pPr marL="763588" lvl="1" indent="-457200"/>
            <a:r>
              <a:rPr lang="en-US" sz="2400" dirty="0"/>
              <a:t>Auto-failover</a:t>
            </a:r>
          </a:p>
          <a:p>
            <a:pPr marL="763588" lvl="1" indent="-457200"/>
            <a:r>
              <a:rPr lang="en-US" sz="2400" dirty="0"/>
              <a:t>Replica reads</a:t>
            </a:r>
          </a:p>
          <a:p>
            <a:pPr marL="306388" lvl="1" indent="0">
              <a:buNone/>
            </a:pPr>
            <a:endParaRPr lang="en-US" sz="2400" dirty="0"/>
          </a:p>
          <a:p>
            <a:pPr marL="649288" lvl="1" indent="-342900"/>
            <a:r>
              <a:rPr lang="en-US" sz="2400" dirty="0"/>
              <a:t>Supports loss of nodes or zones up to configured replica count</a:t>
            </a:r>
          </a:p>
          <a:p>
            <a:pPr marL="649288" lvl="1" indent="-342900"/>
            <a:r>
              <a:rPr lang="en-US" sz="2400" dirty="0"/>
              <a:t>Can trade consistency for high availability reads during failure</a:t>
            </a:r>
          </a:p>
          <a:p>
            <a:pPr marL="649288" lvl="1" indent="-342900"/>
            <a:endParaRPr lang="en-US" sz="2400" dirty="0"/>
          </a:p>
          <a:p>
            <a:pPr marL="306388" lvl="1" indent="0">
              <a:buNone/>
            </a:pPr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649288" lvl="1" indent="-34290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limitations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763588" lvl="1" indent="-457200"/>
            <a:r>
              <a:rPr lang="en-US" sz="2400" dirty="0"/>
              <a:t>Local cluster availability limited by replica count</a:t>
            </a:r>
          </a:p>
          <a:p>
            <a:pPr marL="763588" lvl="1" indent="-457200"/>
            <a:r>
              <a:rPr lang="en-US" sz="2400" dirty="0"/>
              <a:t>Write latency during failure depends on auto-failover timeout</a:t>
            </a:r>
          </a:p>
          <a:p>
            <a:pPr marL="763588" lvl="1" indent="-457200"/>
            <a:r>
              <a:rPr lang="en-US" sz="2400" dirty="0"/>
              <a:t>Cannot address failures between client and server</a:t>
            </a:r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306388" lvl="1" indent="0">
              <a:buNone/>
            </a:pPr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649288" lvl="1" indent="-34290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7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06388" lvl="1" indent="0">
              <a:buNone/>
            </a:pPr>
            <a:r>
              <a:rPr lang="en-US" sz="2400" dirty="0"/>
              <a:t>Server-side:</a:t>
            </a:r>
          </a:p>
          <a:p>
            <a:pPr marL="923925" lvl="2" indent="-342900"/>
            <a:r>
              <a:rPr lang="en-US" sz="2200" dirty="0"/>
              <a:t>Use XDCR to provide low latency active/active replication.</a:t>
            </a:r>
          </a:p>
          <a:p>
            <a:pPr marL="306388" lvl="1" indent="0">
              <a:buNone/>
            </a:pPr>
            <a:r>
              <a:rPr lang="en-US" sz="2400" dirty="0"/>
              <a:t>Client-side:</a:t>
            </a:r>
          </a:p>
          <a:p>
            <a:pPr marL="923925" lvl="2" indent="-342900"/>
            <a:r>
              <a:rPr lang="en-US" sz="2200" dirty="0"/>
              <a:t>Implement local fault detectors</a:t>
            </a:r>
          </a:p>
          <a:p>
            <a:pPr marL="923925" lvl="2" indent="-342900"/>
            <a:r>
              <a:rPr lang="en-US" sz="2200" dirty="0"/>
              <a:t>Expose API for defining failure conditions</a:t>
            </a:r>
          </a:p>
          <a:p>
            <a:pPr marL="923925" lvl="2" indent="-342900"/>
            <a:r>
              <a:rPr lang="en-US" sz="2200" dirty="0"/>
              <a:t>Provide rule-based automated failure coordination</a:t>
            </a:r>
          </a:p>
          <a:p>
            <a:pPr marL="923925" lvl="2" indent="-342900"/>
            <a:r>
              <a:rPr lang="en-US" sz="2200" dirty="0"/>
              <a:t>Provide facilities for failback</a:t>
            </a:r>
          </a:p>
          <a:p>
            <a:pPr marL="923925" lvl="2" indent="-342900"/>
            <a:endParaRPr lang="en-US" sz="2200" dirty="0"/>
          </a:p>
          <a:p>
            <a:pPr marL="923925" lvl="2" indent="-342900"/>
            <a:endParaRPr lang="en-US" sz="22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306388" lvl="1" indent="0">
              <a:buNone/>
            </a:pPr>
            <a:endParaRPr lang="en-US" sz="2400" dirty="0"/>
          </a:p>
          <a:p>
            <a:pPr marL="763588" lvl="1" indent="-457200"/>
            <a:endParaRPr lang="en-US" sz="2400" dirty="0"/>
          </a:p>
          <a:p>
            <a:pPr marL="763588" lvl="1" indent="-457200"/>
            <a:endParaRPr lang="en-US" sz="2400" dirty="0"/>
          </a:p>
          <a:p>
            <a:pPr marL="649288" lvl="1" indent="-34290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01" y="2808653"/>
            <a:ext cx="5727028" cy="1325563"/>
          </a:xfrm>
        </p:spPr>
        <p:txBody>
          <a:bodyPr/>
          <a:lstStyle/>
          <a:p>
            <a:r>
              <a:rPr lang="en-US" dirty="0"/>
              <a:t>Application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8948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considerations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98322" y="1550678"/>
            <a:ext cx="11260277" cy="4547258"/>
          </a:xfrm>
        </p:spPr>
        <p:txBody>
          <a:bodyPr/>
          <a:lstStyle/>
          <a:p>
            <a:pPr marL="342900" indent="-342900"/>
            <a:r>
              <a:rPr lang="en-US" sz="2200" dirty="0"/>
              <a:t>XDCR is </a:t>
            </a:r>
            <a:r>
              <a:rPr lang="en-US" sz="2200" b="1" dirty="0"/>
              <a:t>asynchronous</a:t>
            </a:r>
            <a:r>
              <a:rPr lang="en-US" sz="2200" dirty="0"/>
              <a:t> and provides </a:t>
            </a:r>
            <a:r>
              <a:rPr lang="en-US" sz="2200" b="1" dirty="0"/>
              <a:t>eventual consistency</a:t>
            </a:r>
            <a:r>
              <a:rPr lang="en-US" sz="2200" dirty="0"/>
              <a:t> between clusters.</a:t>
            </a:r>
          </a:p>
          <a:p>
            <a:pPr marL="342900" indent="-342900"/>
            <a:r>
              <a:rPr lang="en-US" sz="2200" dirty="0"/>
              <a:t>Couchbase does not provide write-time XDCR replication guarantees.</a:t>
            </a:r>
          </a:p>
          <a:p>
            <a:pPr marL="342900" indent="-342900"/>
            <a:r>
              <a:rPr lang="en-US" sz="2200" dirty="0"/>
              <a:t>Active/active XDCR can result in </a:t>
            </a:r>
            <a:r>
              <a:rPr lang="en-US" sz="2200" b="1" dirty="0"/>
              <a:t>point-in-time inconsistency</a:t>
            </a:r>
            <a:r>
              <a:rPr lang="en-US" sz="2200" dirty="0"/>
              <a:t> and </a:t>
            </a:r>
            <a:r>
              <a:rPr lang="en-US" sz="2200" b="1" dirty="0"/>
              <a:t>conflicts</a:t>
            </a:r>
            <a:r>
              <a:rPr lang="en-US" sz="2200" dirty="0"/>
              <a:t>.</a:t>
            </a:r>
          </a:p>
          <a:p>
            <a:pPr marL="342900" indent="-342900"/>
            <a:r>
              <a:rPr lang="en-US" sz="2200" dirty="0"/>
              <a:t>Couchbase will resolve conflicts using </a:t>
            </a:r>
            <a:r>
              <a:rPr lang="en-US" sz="2200" b="1" dirty="0"/>
              <a:t>last-write-wins</a:t>
            </a:r>
            <a:r>
              <a:rPr lang="en-US" sz="2200" dirty="0"/>
              <a:t> semantics.</a:t>
            </a:r>
          </a:p>
          <a:p>
            <a:pPr marL="342900" indent="-342900"/>
            <a:r>
              <a:rPr lang="en-US" sz="2200" dirty="0"/>
              <a:t>For some applications, conflict resolution can result in </a:t>
            </a:r>
            <a:r>
              <a:rPr lang="en-US" sz="2200" b="1" dirty="0"/>
              <a:t>data loss</a:t>
            </a:r>
            <a:r>
              <a:rPr lang="en-US" sz="2200" dirty="0"/>
              <a:t>.</a:t>
            </a:r>
          </a:p>
          <a:p>
            <a:pPr marL="342900" indent="-342900"/>
            <a:endParaRPr lang="en-US" sz="2200" dirty="0"/>
          </a:p>
          <a:p>
            <a:pPr marL="763588" lvl="1" indent="-457200"/>
            <a:endParaRPr lang="en-US" sz="2200" dirty="0"/>
          </a:p>
          <a:p>
            <a:pPr marL="763588" lvl="1" indent="-457200"/>
            <a:endParaRPr lang="en-US" sz="2200" dirty="0"/>
          </a:p>
          <a:p>
            <a:pPr marL="306388" lvl="1" indent="0">
              <a:buNone/>
            </a:pPr>
            <a:endParaRPr lang="en-US" sz="2200" dirty="0"/>
          </a:p>
          <a:p>
            <a:pPr marL="763588" lvl="1" indent="-457200"/>
            <a:endParaRPr lang="en-US" sz="2200" dirty="0"/>
          </a:p>
          <a:p>
            <a:pPr marL="763588" lvl="1" indent="-457200"/>
            <a:endParaRPr lang="en-US" sz="2200" dirty="0"/>
          </a:p>
          <a:p>
            <a:pPr marL="649288" lvl="1" indent="-342900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41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uchbase Master Template WHITE">
  <a:themeElements>
    <a:clrScheme name="Couchbase Colors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ACE0"/>
      </a:accent1>
      <a:accent2>
        <a:srgbClr val="EA2328"/>
      </a:accent2>
      <a:accent3>
        <a:srgbClr val="FC9C0C"/>
      </a:accent3>
      <a:accent4>
        <a:srgbClr val="EB4971"/>
      </a:accent4>
      <a:accent5>
        <a:srgbClr val="B36CDC"/>
      </a:accent5>
      <a:accent6>
        <a:srgbClr val="00B9BE"/>
      </a:accent6>
      <a:hlink>
        <a:srgbClr val="666666"/>
      </a:hlink>
      <a:folHlink>
        <a:srgbClr val="CCCCCC"/>
      </a:folHlink>
    </a:clrScheme>
    <a:fontScheme name="Couchbase">
      <a:majorFont>
        <a:latin typeface="Gotham-Bold"/>
        <a:ea typeface=""/>
        <a:cs typeface=""/>
      </a:majorFont>
      <a:minorFont>
        <a:latin typeface="Gotham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Couchbase-PPT-Combined-Gotham_V2" id="{9C85BD78-3196-F440-A9E5-13CB68C481C4}" vid="{B613ABC4-CC0E-BA4F-BD83-DA5DF9352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23312</TotalTime>
  <Words>1643</Words>
  <Application>Microsoft Office PowerPoint</Application>
  <PresentationFormat>Widescreen</PresentationFormat>
  <Paragraphs>440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ＭＳ Ｐゴシック</vt:lpstr>
      <vt:lpstr>Arial</vt:lpstr>
      <vt:lpstr>Calibri</vt:lpstr>
      <vt:lpstr>Consolas</vt:lpstr>
      <vt:lpstr>Corbel</vt:lpstr>
      <vt:lpstr>Gotham</vt:lpstr>
      <vt:lpstr>Gotham Book</vt:lpstr>
      <vt:lpstr>Gotham-Bold</vt:lpstr>
      <vt:lpstr>Gotham-Book</vt:lpstr>
      <vt:lpstr>Noto Serif</vt:lpstr>
      <vt:lpstr>Wingdings</vt:lpstr>
      <vt:lpstr>Couchbase Master Template WHITE</vt:lpstr>
      <vt:lpstr>Multi-Cluster AwarE SDK Overview</vt:lpstr>
      <vt:lpstr>AGENDA</vt:lpstr>
      <vt:lpstr>MCA SDK Motivations</vt:lpstr>
      <vt:lpstr>Objectives</vt:lpstr>
      <vt:lpstr>Server-side high availability features</vt:lpstr>
      <vt:lpstr>Server-side limitations</vt:lpstr>
      <vt:lpstr>Solution</vt:lpstr>
      <vt:lpstr>Application Considerations</vt:lpstr>
      <vt:lpstr>Application considerations</vt:lpstr>
      <vt:lpstr>Risk factors for inconsistency and conflict</vt:lpstr>
      <vt:lpstr>Limiting inconsistency and conflict</vt:lpstr>
      <vt:lpstr>Features and Functionality</vt:lpstr>
      <vt:lpstr>Components</vt:lpstr>
      <vt:lpstr>Coordinators</vt:lpstr>
      <vt:lpstr>ClusterSpec instantiation</vt:lpstr>
      <vt:lpstr>Coordinator instantiation</vt:lpstr>
      <vt:lpstr>Coordinator Options</vt:lpstr>
      <vt:lpstr>Failure Detectors</vt:lpstr>
      <vt:lpstr>Failure Detectors</vt:lpstr>
      <vt:lpstr>NodeHealthFailureDetector</vt:lpstr>
      <vt:lpstr>TrafficMonitoringFailureDetector</vt:lpstr>
      <vt:lpstr>The Multi Cluster Client</vt:lpstr>
      <vt:lpstr>Topology Administration</vt:lpstr>
      <vt:lpstr>Programmatic Access</vt:lpstr>
      <vt:lpstr>SimpleTopologyAdmin Example</vt:lpstr>
      <vt:lpstr>JMXTopologyAdmin</vt:lpstr>
      <vt:lpstr>JMX Attributes</vt:lpstr>
      <vt:lpstr>JMX Operation</vt:lpstr>
      <vt:lpstr>Use Case Review</vt:lpstr>
      <vt:lpstr>Define MCA SDK Configuration</vt:lpstr>
      <vt:lpstr>Add the MCA SDK to your application</vt:lpstr>
      <vt:lpstr>Add the MCA SDK to your application</vt:lpstr>
      <vt:lpstr>Update the application</vt:lpstr>
      <vt:lpstr>DEFINE SUCCESS CRITERIA</vt:lpstr>
      <vt:lpstr>Demo</vt:lpstr>
      <vt:lpstr>Requirements</vt:lpstr>
      <vt:lpstr>Framework used</vt:lpstr>
      <vt:lpstr>Dependencies</vt:lpstr>
      <vt:lpstr>Dependencies</vt:lpstr>
      <vt:lpstr>Architecture</vt:lpstr>
      <vt:lpstr>Architecture – Failure of a Node in DC1 (KV)</vt:lpstr>
      <vt:lpstr>Architecture – REST request switch to the other DC2</vt:lpstr>
      <vt:lpstr>Architecture – Bring back the node failed on DC1</vt:lpstr>
      <vt:lpstr>Architecture - Failure of a Node in DC2 (KV)</vt:lpstr>
      <vt:lpstr>Architecture – REST Failure</vt:lpstr>
      <vt:lpstr>Architecture – Bring to DC1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Heldiney Pereira</dc:creator>
  <cp:lastModifiedBy>bruno guedes</cp:lastModifiedBy>
  <cp:revision>284</cp:revision>
  <dcterms:created xsi:type="dcterms:W3CDTF">2017-05-26T09:04:00Z</dcterms:created>
  <dcterms:modified xsi:type="dcterms:W3CDTF">2018-10-18T06:40:38Z</dcterms:modified>
</cp:coreProperties>
</file>