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Default Extension="gif" ContentType="image/gif"/>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76" r:id="rId2"/>
    <p:sldMasterId id="2147483663" r:id="rId3"/>
  </p:sldMasterIdLst>
  <p:notesMasterIdLst>
    <p:notesMasterId r:id="rId28"/>
  </p:notesMasterIdLst>
  <p:handoutMasterIdLst>
    <p:handoutMasterId r:id="rId29"/>
  </p:handoutMasterIdLst>
  <p:sldIdLst>
    <p:sldId id="265" r:id="rId4"/>
    <p:sldId id="274" r:id="rId5"/>
    <p:sldId id="276" r:id="rId6"/>
    <p:sldId id="277" r:id="rId7"/>
    <p:sldId id="268" r:id="rId8"/>
    <p:sldId id="270" r:id="rId9"/>
    <p:sldId id="279" r:id="rId10"/>
    <p:sldId id="283" r:id="rId11"/>
    <p:sldId id="280" r:id="rId12"/>
    <p:sldId id="282" r:id="rId13"/>
    <p:sldId id="284" r:id="rId14"/>
    <p:sldId id="285" r:id="rId15"/>
    <p:sldId id="286" r:id="rId16"/>
    <p:sldId id="287" r:id="rId17"/>
    <p:sldId id="288" r:id="rId18"/>
    <p:sldId id="289" r:id="rId19"/>
    <p:sldId id="291" r:id="rId20"/>
    <p:sldId id="290" r:id="rId21"/>
    <p:sldId id="292" r:id="rId22"/>
    <p:sldId id="293" r:id="rId23"/>
    <p:sldId id="294" r:id="rId24"/>
    <p:sldId id="295" r:id="rId25"/>
    <p:sldId id="296" r:id="rId26"/>
    <p:sldId id="281" r:id="rId2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9282"/>
    <a:srgbClr val="304D8D"/>
    <a:srgbClr val="AB7D04"/>
    <a:srgbClr val="4C593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33" autoAdjust="0"/>
    <p:restoredTop sz="94706" autoAdjust="0"/>
  </p:normalViewPr>
  <p:slideViewPr>
    <p:cSldViewPr snapToGrid="0">
      <p:cViewPr>
        <p:scale>
          <a:sx n="90" d="100"/>
          <a:sy n="90" d="100"/>
        </p:scale>
        <p:origin x="-1338" y="-288"/>
      </p:cViewPr>
      <p:guideLst>
        <p:guide orient="horz" pos="2160"/>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79875" name="Rectangle 3"/>
          <p:cNvSpPr>
            <a:spLocks noGrp="1" noChangeArrowheads="1"/>
          </p:cNvSpPr>
          <p:nvPr>
            <p:ph type="dt" sz="quarter"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79876" name="Rectangle 4"/>
          <p:cNvSpPr>
            <a:spLocks noGrp="1" noChangeArrowheads="1"/>
          </p:cNvSpPr>
          <p:nvPr>
            <p:ph type="ftr" sz="quarter" idx="2"/>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7987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4DDAB783-8189-48D7-A033-8536AE944319}"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77827"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778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77829"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30"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77831"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EF8277BF-419E-4C38-B364-20C02C20DD9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9"/>
          <p:cNvSpPr>
            <a:spLocks noChangeArrowheads="1"/>
          </p:cNvSpPr>
          <p:nvPr userDrawn="1"/>
        </p:nvSpPr>
        <p:spPr bwMode="auto">
          <a:xfrm>
            <a:off x="4668838" y="4914900"/>
            <a:ext cx="4341812" cy="647700"/>
          </a:xfrm>
          <a:prstGeom prst="rect">
            <a:avLst/>
          </a:prstGeom>
          <a:noFill/>
          <a:ln w="9525">
            <a:solidFill>
              <a:schemeClr val="tx1"/>
            </a:solidFill>
            <a:miter lim="800000"/>
            <a:headEnd/>
            <a:tailEnd/>
          </a:ln>
          <a:effectLst/>
        </p:spPr>
        <p:txBody>
          <a:bodyPr/>
          <a:lstStyle/>
          <a:p>
            <a:pPr algn="ctr"/>
            <a:r>
              <a:rPr lang="en-US" sz="600" b="1" dirty="0"/>
              <a:t>PROPRIETARY INFORMATION</a:t>
            </a:r>
            <a:r>
              <a:rPr lang="en-US" sz="600" dirty="0"/>
              <a:t>  </a:t>
            </a:r>
          </a:p>
          <a:p>
            <a:r>
              <a:rPr lang="en-US" sz="600" dirty="0"/>
              <a:t>The information contained herein is proprietary to Alliant Techsystems and shall not be reproduced or disclosed in whole or in part, nor used for any reason whatsoever including research, development, design, and manufacture, except when such user possesses direct, written authorization from Alliant Techsystems.  Information contained herein is exempt from disclosure under the freedom of information act (5 U.S.C. Sec. 552). </a:t>
            </a:r>
            <a:r>
              <a:rPr lang="en-US" sz="600" dirty="0" smtClean="0"/>
              <a:t>The ATK logo is a registered trademark of Alliant Techsystems Inc. </a:t>
            </a:r>
            <a:endParaRPr lang="en-US" sz="600" dirty="0"/>
          </a:p>
        </p:txBody>
      </p:sp>
      <p:sp>
        <p:nvSpPr>
          <p:cNvPr id="6" name="Text Box 50"/>
          <p:cNvSpPr txBox="1">
            <a:spLocks noChangeArrowheads="1"/>
          </p:cNvSpPr>
          <p:nvPr userDrawn="1"/>
        </p:nvSpPr>
        <p:spPr bwMode="auto">
          <a:xfrm>
            <a:off x="276225" y="4910138"/>
            <a:ext cx="4341813" cy="650875"/>
          </a:xfrm>
          <a:prstGeom prst="rect">
            <a:avLst/>
          </a:prstGeom>
          <a:noFill/>
          <a:ln w="9525" algn="ctr">
            <a:solidFill>
              <a:schemeClr val="tx1"/>
            </a:solidFill>
            <a:miter lim="800000"/>
            <a:headEnd type="none" w="sm" len="sm"/>
            <a:tailEnd type="none" w="sm" len="sm"/>
          </a:ln>
          <a:effectLst/>
        </p:spPr>
        <p:txBody>
          <a:bodyPr/>
          <a:lstStyle/>
          <a:p>
            <a:pPr algn="ctr" eaLnBrk="0" hangingPunct="0"/>
            <a:r>
              <a:rPr lang="en-US" sz="600" b="1" dirty="0" smtClean="0"/>
              <a:t>EXPORT CONTROLLED WARNING</a:t>
            </a:r>
            <a:endParaRPr lang="en-US" sz="600" dirty="0"/>
          </a:p>
          <a:p>
            <a:pPr eaLnBrk="0" hangingPunct="0"/>
            <a:r>
              <a:rPr lang="en-US" sz="600" dirty="0" smtClean="0"/>
              <a:t>This information may be controlled for export by the Arms Export Control Act (Title 22, U.S.C., App. 2751 et seq.) or the Export Administration Act of 1979, as amended, Title 50, U.S.C., App. 2401 et seq. Export of this information to a foreign person inside or outside the United States must be in accordance with the International Traffic in Arms Regulations (ITAR) or Export Administration Regulations (EAR). </a:t>
            </a:r>
          </a:p>
          <a:p>
            <a:pPr eaLnBrk="0" hangingPunct="0"/>
            <a:endParaRPr lang="en-US" sz="600" dirty="0"/>
          </a:p>
        </p:txBody>
      </p:sp>
      <p:sp>
        <p:nvSpPr>
          <p:cNvPr id="16" name="Text Placeholder 15"/>
          <p:cNvSpPr>
            <a:spLocks noGrp="1"/>
          </p:cNvSpPr>
          <p:nvPr>
            <p:ph type="body" sz="quarter" idx="10" hasCustomPrompt="1"/>
          </p:nvPr>
        </p:nvSpPr>
        <p:spPr>
          <a:xfrm>
            <a:off x="276225"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76225" y="2114550"/>
            <a:ext cx="8191500" cy="647700"/>
          </a:xfrm>
        </p:spPr>
        <p:txBody>
          <a:bodyPr anchor="b"/>
          <a:lstStyle>
            <a:lvl1pPr>
              <a:defRPr sz="3200"/>
            </a:lvl1pPr>
          </a:lstStyle>
          <a:p>
            <a:pPr lvl="0"/>
            <a:r>
              <a:rPr lang="en-US" smtClean="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9"/>
          <p:cNvSpPr>
            <a:spLocks noChangeArrowheads="1"/>
          </p:cNvSpPr>
          <p:nvPr userDrawn="1"/>
        </p:nvSpPr>
        <p:spPr bwMode="auto">
          <a:xfrm>
            <a:off x="269366" y="4914900"/>
            <a:ext cx="4341812" cy="647700"/>
          </a:xfrm>
          <a:prstGeom prst="rect">
            <a:avLst/>
          </a:prstGeom>
          <a:noFill/>
          <a:ln w="9525">
            <a:solidFill>
              <a:schemeClr val="tx1"/>
            </a:solidFill>
            <a:miter lim="800000"/>
            <a:headEnd/>
            <a:tailEnd/>
          </a:ln>
          <a:effectLst/>
        </p:spPr>
        <p:txBody>
          <a:bodyPr/>
          <a:lstStyle/>
          <a:p>
            <a:pPr algn="ctr"/>
            <a:r>
              <a:rPr lang="en-US" sz="600" b="1" dirty="0"/>
              <a:t>PROPRIETARY INFORMATION</a:t>
            </a:r>
            <a:r>
              <a:rPr lang="en-US" sz="600" dirty="0"/>
              <a:t>  </a:t>
            </a:r>
          </a:p>
          <a:p>
            <a:r>
              <a:rPr lang="en-US" sz="600" dirty="0"/>
              <a:t>The information contained herein is proprietary to Alliant Techsystems and shall not be reproduced or disclosed in whole or in part, nor used for any reason whatsoever including research, development, design, and manufacture, except when such user possesses direct, written authorization from Alliant Techsystems.  Information contained herein is exempt from disclosure under the freedom of information act (5 U.S.C. Sec. 552). </a:t>
            </a:r>
            <a:r>
              <a:rPr lang="en-US" sz="600" dirty="0" smtClean="0"/>
              <a:t>The ATK logo is a registered trademark of Alliant Techsystems Inc. </a:t>
            </a:r>
            <a:endParaRPr lang="en-US" sz="600" dirty="0"/>
          </a:p>
        </p:txBody>
      </p:sp>
      <p:sp>
        <p:nvSpPr>
          <p:cNvPr id="16" name="Text Placeholder 15"/>
          <p:cNvSpPr>
            <a:spLocks noGrp="1"/>
          </p:cNvSpPr>
          <p:nvPr>
            <p:ph type="body" sz="quarter" idx="10" hasCustomPrompt="1"/>
          </p:nvPr>
        </p:nvSpPr>
        <p:spPr>
          <a:xfrm>
            <a:off x="269366"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69366" y="2114550"/>
            <a:ext cx="8191500" cy="647700"/>
          </a:xfrm>
        </p:spPr>
        <p:txBody>
          <a:bodyPr anchor="b"/>
          <a:lstStyle>
            <a:lvl1pPr>
              <a:defRPr sz="3200"/>
            </a:lvl1pPr>
          </a:lstStyle>
          <a:p>
            <a:pPr lvl="0"/>
            <a:r>
              <a:rPr lang="en-US" dirty="0"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Use promote/demote arrow for first level bullet (green arrows on toolbar)</a:t>
            </a:r>
          </a:p>
          <a:p>
            <a:pPr lvl="2"/>
            <a:r>
              <a:rPr lang="en-US" dirty="0" smtClean="0"/>
              <a:t>Use promote/demote arrow for second level </a:t>
            </a:r>
            <a:r>
              <a:rPr lang="en-US" dirty="0" err="1" smtClean="0"/>
              <a:t>endash</a:t>
            </a:r>
            <a:r>
              <a:rPr lang="en-US" dirty="0" smtClean="0"/>
              <a:t> </a:t>
            </a:r>
          </a:p>
          <a:p>
            <a:pPr lvl="3"/>
            <a:r>
              <a:rPr lang="en-US" dirty="0" smtClean="0"/>
              <a:t>Use promote/demote arrow for third level hyphen</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Text Placeholder 15"/>
          <p:cNvSpPr>
            <a:spLocks noGrp="1"/>
          </p:cNvSpPr>
          <p:nvPr>
            <p:ph type="body" sz="quarter" idx="10" hasCustomPrompt="1"/>
          </p:nvPr>
        </p:nvSpPr>
        <p:spPr>
          <a:xfrm>
            <a:off x="276225"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76225" y="2114550"/>
            <a:ext cx="8191500" cy="647700"/>
          </a:xfrm>
        </p:spPr>
        <p:txBody>
          <a:bodyPr anchor="b"/>
          <a:lstStyle>
            <a:lvl1pPr>
              <a:defRPr sz="3200"/>
            </a:lvl1pPr>
          </a:lstStyle>
          <a:p>
            <a:pPr lvl="0"/>
            <a:r>
              <a:rPr lang="en-US" dirty="0"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Use promote/demote arrow for first level bullet (green arrows on toolbar)</a:t>
            </a:r>
          </a:p>
          <a:p>
            <a:pPr lvl="2"/>
            <a:r>
              <a:rPr lang="en-US" dirty="0" smtClean="0"/>
              <a:t>Use promote/demote arrow for second level </a:t>
            </a:r>
            <a:r>
              <a:rPr lang="en-US" dirty="0" err="1" smtClean="0"/>
              <a:t>endash</a:t>
            </a:r>
            <a:r>
              <a:rPr lang="en-US" dirty="0" smtClean="0"/>
              <a:t> </a:t>
            </a:r>
          </a:p>
          <a:p>
            <a:pPr lvl="3"/>
            <a:r>
              <a:rPr lang="en-US" dirty="0" smtClean="0"/>
              <a:t>Use promote/demote arrow for third level hyphen</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r>
              <a:rPr lang="en-US" smtClean="0"/>
              <a:t>Click icon to add chart</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r>
              <a:rPr lang="en-US" smtClean="0"/>
              <a:t>Click icon to add chart</a:t>
            </a:r>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274A98E2-FEC5-4347-9105-B096142D0BE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image" Target="../media/image1.gif"/><Relationship Id="rId4" Type="http://schemas.openxmlformats.org/officeDocument/2006/relationships/slideLayout" Target="../slideLayouts/slideLayout13.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1.gif"/><Relationship Id="rId4" Type="http://schemas.openxmlformats.org/officeDocument/2006/relationships/slideLayout" Target="../slideLayouts/slideLayout21.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07"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algn="ctr"/>
            <a:endParaRPr lang="en-US"/>
          </a:p>
        </p:txBody>
      </p:sp>
      <p:sp>
        <p:nvSpPr>
          <p:cNvPr id="12305" name="Rectangle 17"/>
          <p:cNvSpPr>
            <a:spLocks noChangeArrowheads="1"/>
          </p:cNvSpPr>
          <p:nvPr/>
        </p:nvSpPr>
        <p:spPr bwMode="auto">
          <a:xfrm>
            <a:off x="0" y="0"/>
            <a:ext cx="9144000" cy="639763"/>
          </a:xfrm>
          <a:prstGeom prst="rect">
            <a:avLst/>
          </a:prstGeom>
          <a:solidFill>
            <a:schemeClr val="tx1"/>
          </a:solidFill>
          <a:ln w="9525">
            <a:noFill/>
            <a:miter lim="800000"/>
            <a:headEnd/>
            <a:tailEnd/>
          </a:ln>
          <a:effectLst/>
        </p:spPr>
        <p:txBody>
          <a:bodyPr wrap="none" anchor="ctr"/>
          <a:lstStyle/>
          <a:p>
            <a:endParaRPr lang="en-US"/>
          </a:p>
        </p:txBody>
      </p:sp>
      <p:sp>
        <p:nvSpPr>
          <p:cNvPr id="12304"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fld id="{EAC82D96-DDCE-47F4-BA96-C117AE5F21BA}" type="slidenum">
              <a:rPr lang="en-US" sz="800"/>
              <a:pPr/>
              <a:t>‹#›</a:t>
            </a:fld>
            <a:endParaRPr lang="en-US" sz="800" dirty="0"/>
          </a:p>
        </p:txBody>
      </p:sp>
      <p:sp>
        <p:nvSpPr>
          <p:cNvPr id="1229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smtClean="0"/>
              <a:t>Click to edit Master title style</a:t>
            </a:r>
            <a:endParaRPr lang="en-US" dirty="0" smtClean="0"/>
          </a:p>
        </p:txBody>
      </p:sp>
      <p:sp>
        <p:nvSpPr>
          <p:cNvPr id="12291" name="Rectangle 3"/>
          <p:cNvSpPr>
            <a:spLocks noGrp="1" noChangeArrowheads="1"/>
          </p:cNvSpPr>
          <p:nvPr>
            <p:ph type="body" idx="1"/>
          </p:nvPr>
        </p:nvSpPr>
        <p:spPr bwMode="auto">
          <a:xfrm>
            <a:off x="455613" y="1160463"/>
            <a:ext cx="8229600" cy="5119687"/>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pic>
        <p:nvPicPr>
          <p:cNvPr id="9" name="Picture 1" descr="C:\Users\e52291\Desktop\atklogoR_rev.gif"/>
          <p:cNvPicPr>
            <a:picLocks noChangeAspect="1" noChangeArrowheads="1"/>
          </p:cNvPicPr>
          <p:nvPr/>
        </p:nvPicPr>
        <p:blipFill>
          <a:blip r:embed="rId11" cstate="print"/>
          <a:srcRect/>
          <a:stretch>
            <a:fillRect/>
          </a:stretch>
        </p:blipFill>
        <p:spPr bwMode="auto">
          <a:xfrm>
            <a:off x="7953376" y="133352"/>
            <a:ext cx="1022413" cy="352423"/>
          </a:xfrm>
          <a:prstGeom prst="rect">
            <a:avLst/>
          </a:prstGeom>
          <a:noFill/>
        </p:spPr>
      </p:pic>
      <p:sp>
        <p:nvSpPr>
          <p:cNvPr id="8" name="Text Box 16"/>
          <p:cNvSpPr txBox="1">
            <a:spLocks noChangeArrowheads="1"/>
          </p:cNvSpPr>
          <p:nvPr/>
        </p:nvSpPr>
        <p:spPr bwMode="auto">
          <a:xfrm>
            <a:off x="3562351" y="6556375"/>
            <a:ext cx="2019299" cy="215444"/>
          </a:xfrm>
          <a:prstGeom prst="rect">
            <a:avLst/>
          </a:prstGeom>
          <a:noFill/>
          <a:ln w="9525">
            <a:noFill/>
            <a:miter lim="800000"/>
            <a:headEnd/>
            <a:tailEnd/>
          </a:ln>
          <a:effectLst/>
        </p:spPr>
        <p:txBody>
          <a:bodyPr wrap="square">
            <a:spAutoFit/>
          </a:bodyPr>
          <a:lstStyle/>
          <a:p>
            <a:pPr algn="ctr"/>
            <a:r>
              <a:rPr lang="en-US" sz="800" b="0" baseline="0" dirty="0" smtClean="0"/>
              <a:t>ITAR Restricted – ATK Proprietary</a:t>
            </a:r>
            <a:endParaRPr lang="en-US" sz="800" b="0"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9" r:id="rId3"/>
    <p:sldLayoutId id="2147483656" r:id="rId4"/>
    <p:sldLayoutId id="2147483657" r:id="rId5"/>
    <p:sldLayoutId id="2147483658" r:id="rId6"/>
    <p:sldLayoutId id="2147483660" r:id="rId7"/>
    <p:sldLayoutId id="2147483661" r:id="rId8"/>
    <p:sldLayoutId id="2147483685" r:id="rId9"/>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500" b="1">
          <a:solidFill>
            <a:schemeClr val="bg1"/>
          </a:solidFill>
          <a:latin typeface="Arial" charset="0"/>
          <a:cs typeface="Arial" charset="0"/>
        </a:defRPr>
      </a:lvl2pPr>
      <a:lvl3pPr algn="l" rtl="0" eaLnBrk="1" fontAlgn="base" hangingPunct="1">
        <a:spcBef>
          <a:spcPct val="0"/>
        </a:spcBef>
        <a:spcAft>
          <a:spcPct val="0"/>
        </a:spcAft>
        <a:defRPr sz="2500" b="1">
          <a:solidFill>
            <a:schemeClr val="bg1"/>
          </a:solidFill>
          <a:latin typeface="Arial" charset="0"/>
          <a:cs typeface="Arial" charset="0"/>
        </a:defRPr>
      </a:lvl3pPr>
      <a:lvl4pPr algn="l" rtl="0" eaLnBrk="1" fontAlgn="base" hangingPunct="1">
        <a:spcBef>
          <a:spcPct val="0"/>
        </a:spcBef>
        <a:spcAft>
          <a:spcPct val="0"/>
        </a:spcAft>
        <a:defRPr sz="2500" b="1">
          <a:solidFill>
            <a:schemeClr val="bg1"/>
          </a:solidFill>
          <a:latin typeface="Arial" charset="0"/>
          <a:cs typeface="Arial" charset="0"/>
        </a:defRPr>
      </a:lvl4pPr>
      <a:lvl5pPr algn="l" rtl="0" eaLnBrk="1" fontAlgn="base" hangingPunct="1">
        <a:spcBef>
          <a:spcPct val="0"/>
        </a:spcBef>
        <a:spcAft>
          <a:spcPct val="0"/>
        </a:spcAft>
        <a:defRPr sz="2500" b="1">
          <a:solidFill>
            <a:schemeClr val="bg1"/>
          </a:solidFill>
          <a:latin typeface="Arial" charset="0"/>
          <a:cs typeface="Arial" charset="0"/>
        </a:defRPr>
      </a:lvl5pPr>
      <a:lvl6pPr marL="457200" algn="l" rtl="0" eaLnBrk="1" fontAlgn="base" hangingPunct="1">
        <a:spcBef>
          <a:spcPct val="0"/>
        </a:spcBef>
        <a:spcAft>
          <a:spcPct val="0"/>
        </a:spcAft>
        <a:defRPr sz="2500" b="1">
          <a:solidFill>
            <a:schemeClr val="bg1"/>
          </a:solidFill>
          <a:latin typeface="Arial" charset="0"/>
          <a:cs typeface="Arial" charset="0"/>
        </a:defRPr>
      </a:lvl6pPr>
      <a:lvl7pPr marL="914400" algn="l" rtl="0" eaLnBrk="1" fontAlgn="base" hangingPunct="1">
        <a:spcBef>
          <a:spcPct val="0"/>
        </a:spcBef>
        <a:spcAft>
          <a:spcPct val="0"/>
        </a:spcAft>
        <a:defRPr sz="2500" b="1">
          <a:solidFill>
            <a:schemeClr val="bg1"/>
          </a:solidFill>
          <a:latin typeface="Arial" charset="0"/>
          <a:cs typeface="Arial" charset="0"/>
        </a:defRPr>
      </a:lvl7pPr>
      <a:lvl8pPr marL="1371600" algn="l" rtl="0" eaLnBrk="1" fontAlgn="base" hangingPunct="1">
        <a:spcBef>
          <a:spcPct val="0"/>
        </a:spcBef>
        <a:spcAft>
          <a:spcPct val="0"/>
        </a:spcAft>
        <a:defRPr sz="2500" b="1">
          <a:solidFill>
            <a:schemeClr val="bg1"/>
          </a:solidFill>
          <a:latin typeface="Arial" charset="0"/>
          <a:cs typeface="Arial" charset="0"/>
        </a:defRPr>
      </a:lvl8pPr>
      <a:lvl9pPr marL="1828800" algn="l" rtl="0" eaLnBrk="1" fontAlgn="base" hangingPunct="1">
        <a:spcBef>
          <a:spcPct val="0"/>
        </a:spcBef>
        <a:spcAft>
          <a:spcPct val="0"/>
        </a:spcAft>
        <a:defRPr sz="2500" b="1">
          <a:solidFill>
            <a:schemeClr val="bg1"/>
          </a:solidFill>
          <a:latin typeface="Arial" charset="0"/>
          <a:cs typeface="Arial" charset="0"/>
        </a:defRPr>
      </a:lvl9pPr>
    </p:titleStyle>
    <p:bodyStyle>
      <a:lvl1pPr algn="l" rtl="0" eaLnBrk="1" fontAlgn="base" hangingPunct="1">
        <a:spcBef>
          <a:spcPct val="75000"/>
        </a:spcBef>
        <a:spcAft>
          <a:spcPct val="0"/>
        </a:spcAft>
        <a:defRPr sz="1600" b="1">
          <a:solidFill>
            <a:schemeClr val="tx1"/>
          </a:solidFill>
          <a:latin typeface="+mn-lt"/>
          <a:ea typeface="+mn-ea"/>
          <a:cs typeface="+mn-cs"/>
        </a:defRPr>
      </a:lvl1pPr>
      <a:lvl2pPr marL="285750" indent="-284163" algn="l" rtl="0" eaLnBrk="1" fontAlgn="base" hangingPunct="1">
        <a:spcBef>
          <a:spcPct val="75000"/>
        </a:spcBef>
        <a:spcAft>
          <a:spcPct val="0"/>
        </a:spcAft>
        <a:buChar char="•"/>
        <a:defRPr sz="1600">
          <a:solidFill>
            <a:schemeClr val="tx1"/>
          </a:solidFill>
          <a:latin typeface="+mn-lt"/>
          <a:cs typeface="+mn-cs"/>
        </a:defRPr>
      </a:lvl2pPr>
      <a:lvl3pPr marL="512763" indent="-225425" algn="l" rtl="0" eaLnBrk="1" fontAlgn="base" hangingPunct="1">
        <a:spcBef>
          <a:spcPct val="75000"/>
        </a:spcBef>
        <a:spcAft>
          <a:spcPct val="0"/>
        </a:spcAft>
        <a:buChar char="–"/>
        <a:defRPr sz="1600">
          <a:solidFill>
            <a:schemeClr val="tx1"/>
          </a:solidFill>
          <a:latin typeface="+mn-lt"/>
          <a:cs typeface="+mn-cs"/>
        </a:defRPr>
      </a:lvl3pPr>
      <a:lvl4pPr marL="685800" indent="-171450" algn="l" rtl="0" eaLnBrk="1" fontAlgn="base" hangingPunct="1">
        <a:spcBef>
          <a:spcPct val="75000"/>
        </a:spcBef>
        <a:spcAft>
          <a:spcPct val="0"/>
        </a:spcAft>
        <a:buChar char="-"/>
        <a:defRPr sz="1600">
          <a:solidFill>
            <a:schemeClr val="tx1"/>
          </a:solidFill>
          <a:latin typeface="+mn-lt"/>
          <a:cs typeface="+mn-cs"/>
        </a:defRPr>
      </a:lvl4pPr>
      <a:lvl5pPr marL="860425" indent="-173038" algn="l" rtl="0" eaLnBrk="1" fontAlgn="base" hangingPunct="1">
        <a:spcBef>
          <a:spcPct val="75000"/>
        </a:spcBef>
        <a:spcAft>
          <a:spcPct val="0"/>
        </a:spcAft>
        <a:buChar char="»"/>
        <a:defRPr sz="1600">
          <a:solidFill>
            <a:schemeClr val="tx1"/>
          </a:solidFill>
          <a:latin typeface="+mn-lt"/>
          <a:cs typeface="+mn-cs"/>
        </a:defRPr>
      </a:lvl5pPr>
      <a:lvl6pPr marL="1317625" indent="-173038" algn="l" rtl="0" eaLnBrk="1" fontAlgn="base" hangingPunct="1">
        <a:spcBef>
          <a:spcPct val="75000"/>
        </a:spcBef>
        <a:spcAft>
          <a:spcPct val="0"/>
        </a:spcAft>
        <a:buChar char="»"/>
        <a:defRPr sz="1600">
          <a:solidFill>
            <a:schemeClr val="tx1"/>
          </a:solidFill>
          <a:latin typeface="+mn-lt"/>
          <a:cs typeface="+mn-cs"/>
        </a:defRPr>
      </a:lvl6pPr>
      <a:lvl7pPr marL="1774825" indent="-173038" algn="l" rtl="0" eaLnBrk="1" fontAlgn="base" hangingPunct="1">
        <a:spcBef>
          <a:spcPct val="75000"/>
        </a:spcBef>
        <a:spcAft>
          <a:spcPct val="0"/>
        </a:spcAft>
        <a:buChar char="»"/>
        <a:defRPr sz="1600">
          <a:solidFill>
            <a:schemeClr val="tx1"/>
          </a:solidFill>
          <a:latin typeface="+mn-lt"/>
          <a:cs typeface="+mn-cs"/>
        </a:defRPr>
      </a:lvl7pPr>
      <a:lvl8pPr marL="2232025" indent="-173038" algn="l" rtl="0" eaLnBrk="1" fontAlgn="base" hangingPunct="1">
        <a:spcBef>
          <a:spcPct val="75000"/>
        </a:spcBef>
        <a:spcAft>
          <a:spcPct val="0"/>
        </a:spcAft>
        <a:buChar char="»"/>
        <a:defRPr sz="1600">
          <a:solidFill>
            <a:schemeClr val="tx1"/>
          </a:solidFill>
          <a:latin typeface="+mn-lt"/>
          <a:cs typeface="+mn-cs"/>
        </a:defRPr>
      </a:lvl8pPr>
      <a:lvl9pPr marL="2689225" indent="-173038" algn="l" rtl="0" eaLnBrk="1" fontAlgn="base" hangingPunct="1">
        <a:spcBef>
          <a:spcPct val="75000"/>
        </a:spcBef>
        <a:spcAft>
          <a:spcPct val="0"/>
        </a:spcAft>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307"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algn="ctr"/>
            <a:endParaRPr lang="en-US"/>
          </a:p>
        </p:txBody>
      </p:sp>
      <p:sp>
        <p:nvSpPr>
          <p:cNvPr id="12305" name="Rectangle 17"/>
          <p:cNvSpPr>
            <a:spLocks noChangeArrowheads="1"/>
          </p:cNvSpPr>
          <p:nvPr/>
        </p:nvSpPr>
        <p:spPr bwMode="auto">
          <a:xfrm>
            <a:off x="0" y="0"/>
            <a:ext cx="9144000" cy="639763"/>
          </a:xfrm>
          <a:prstGeom prst="rect">
            <a:avLst/>
          </a:prstGeom>
          <a:solidFill>
            <a:schemeClr val="tx1"/>
          </a:solidFill>
          <a:ln w="9525">
            <a:noFill/>
            <a:miter lim="800000"/>
            <a:headEnd/>
            <a:tailEnd/>
          </a:ln>
          <a:effectLst/>
        </p:spPr>
        <p:txBody>
          <a:bodyPr wrap="none" anchor="ctr"/>
          <a:lstStyle/>
          <a:p>
            <a:endParaRPr lang="en-US"/>
          </a:p>
        </p:txBody>
      </p:sp>
      <p:sp>
        <p:nvSpPr>
          <p:cNvPr id="12304"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fld id="{EAC82D96-DDCE-47F4-BA96-C117AE5F21BA}" type="slidenum">
              <a:rPr lang="en-US" sz="800"/>
              <a:pPr/>
              <a:t>‹#›</a:t>
            </a:fld>
            <a:endParaRPr lang="en-US" sz="800" dirty="0"/>
          </a:p>
        </p:txBody>
      </p:sp>
      <p:sp>
        <p:nvSpPr>
          <p:cNvPr id="1229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dirty="0" smtClean="0"/>
              <a:t>Click to edit Master title style</a:t>
            </a:r>
          </a:p>
        </p:txBody>
      </p:sp>
      <p:sp>
        <p:nvSpPr>
          <p:cNvPr id="12291" name="Rectangle 3"/>
          <p:cNvSpPr>
            <a:spLocks noGrp="1" noChangeArrowheads="1"/>
          </p:cNvSpPr>
          <p:nvPr>
            <p:ph type="body" idx="1"/>
          </p:nvPr>
        </p:nvSpPr>
        <p:spPr bwMode="auto">
          <a:xfrm>
            <a:off x="455613" y="1160463"/>
            <a:ext cx="8229600" cy="5119687"/>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pic>
        <p:nvPicPr>
          <p:cNvPr id="9" name="Picture 1" descr="C:\Users\e52291\Desktop\atklogoR_rev.gif"/>
          <p:cNvPicPr>
            <a:picLocks noChangeAspect="1" noChangeArrowheads="1"/>
          </p:cNvPicPr>
          <p:nvPr/>
        </p:nvPicPr>
        <p:blipFill>
          <a:blip r:embed="rId10" cstate="print"/>
          <a:srcRect/>
          <a:stretch>
            <a:fillRect/>
          </a:stretch>
        </p:blipFill>
        <p:spPr bwMode="auto">
          <a:xfrm>
            <a:off x="7953376" y="133352"/>
            <a:ext cx="1022413" cy="352423"/>
          </a:xfrm>
          <a:prstGeom prst="rect">
            <a:avLst/>
          </a:prstGeom>
          <a:noFill/>
        </p:spPr>
      </p:pic>
      <p:sp>
        <p:nvSpPr>
          <p:cNvPr id="8" name="Text Box 16"/>
          <p:cNvSpPr txBox="1">
            <a:spLocks noChangeArrowheads="1"/>
          </p:cNvSpPr>
          <p:nvPr/>
        </p:nvSpPr>
        <p:spPr bwMode="auto">
          <a:xfrm>
            <a:off x="3562351" y="6556375"/>
            <a:ext cx="2019299" cy="215444"/>
          </a:xfrm>
          <a:prstGeom prst="rect">
            <a:avLst/>
          </a:prstGeom>
          <a:noFill/>
          <a:ln w="9525">
            <a:noFill/>
            <a:miter lim="800000"/>
            <a:headEnd/>
            <a:tailEnd/>
          </a:ln>
          <a:effectLst/>
        </p:spPr>
        <p:txBody>
          <a:bodyPr wrap="square">
            <a:spAutoFit/>
          </a:bodyPr>
          <a:lstStyle/>
          <a:p>
            <a:pPr algn="ctr"/>
            <a:r>
              <a:rPr lang="en-US" sz="800" b="0" baseline="0" dirty="0" smtClean="0"/>
              <a:t>ATK Proprietary</a:t>
            </a:r>
            <a:endParaRPr lang="en-US" sz="800" b="0" dirty="0"/>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500" b="1">
          <a:solidFill>
            <a:schemeClr val="bg1"/>
          </a:solidFill>
          <a:latin typeface="Arial" charset="0"/>
          <a:cs typeface="Arial" charset="0"/>
        </a:defRPr>
      </a:lvl2pPr>
      <a:lvl3pPr algn="l" rtl="0" eaLnBrk="1" fontAlgn="base" hangingPunct="1">
        <a:spcBef>
          <a:spcPct val="0"/>
        </a:spcBef>
        <a:spcAft>
          <a:spcPct val="0"/>
        </a:spcAft>
        <a:defRPr sz="2500" b="1">
          <a:solidFill>
            <a:schemeClr val="bg1"/>
          </a:solidFill>
          <a:latin typeface="Arial" charset="0"/>
          <a:cs typeface="Arial" charset="0"/>
        </a:defRPr>
      </a:lvl3pPr>
      <a:lvl4pPr algn="l" rtl="0" eaLnBrk="1" fontAlgn="base" hangingPunct="1">
        <a:spcBef>
          <a:spcPct val="0"/>
        </a:spcBef>
        <a:spcAft>
          <a:spcPct val="0"/>
        </a:spcAft>
        <a:defRPr sz="2500" b="1">
          <a:solidFill>
            <a:schemeClr val="bg1"/>
          </a:solidFill>
          <a:latin typeface="Arial" charset="0"/>
          <a:cs typeface="Arial" charset="0"/>
        </a:defRPr>
      </a:lvl4pPr>
      <a:lvl5pPr algn="l" rtl="0" eaLnBrk="1" fontAlgn="base" hangingPunct="1">
        <a:spcBef>
          <a:spcPct val="0"/>
        </a:spcBef>
        <a:spcAft>
          <a:spcPct val="0"/>
        </a:spcAft>
        <a:defRPr sz="2500" b="1">
          <a:solidFill>
            <a:schemeClr val="bg1"/>
          </a:solidFill>
          <a:latin typeface="Arial" charset="0"/>
          <a:cs typeface="Arial" charset="0"/>
        </a:defRPr>
      </a:lvl5pPr>
      <a:lvl6pPr marL="457200" algn="l" rtl="0" eaLnBrk="1" fontAlgn="base" hangingPunct="1">
        <a:spcBef>
          <a:spcPct val="0"/>
        </a:spcBef>
        <a:spcAft>
          <a:spcPct val="0"/>
        </a:spcAft>
        <a:defRPr sz="2500" b="1">
          <a:solidFill>
            <a:schemeClr val="bg1"/>
          </a:solidFill>
          <a:latin typeface="Arial" charset="0"/>
          <a:cs typeface="Arial" charset="0"/>
        </a:defRPr>
      </a:lvl6pPr>
      <a:lvl7pPr marL="914400" algn="l" rtl="0" eaLnBrk="1" fontAlgn="base" hangingPunct="1">
        <a:spcBef>
          <a:spcPct val="0"/>
        </a:spcBef>
        <a:spcAft>
          <a:spcPct val="0"/>
        </a:spcAft>
        <a:defRPr sz="2500" b="1">
          <a:solidFill>
            <a:schemeClr val="bg1"/>
          </a:solidFill>
          <a:latin typeface="Arial" charset="0"/>
          <a:cs typeface="Arial" charset="0"/>
        </a:defRPr>
      </a:lvl7pPr>
      <a:lvl8pPr marL="1371600" algn="l" rtl="0" eaLnBrk="1" fontAlgn="base" hangingPunct="1">
        <a:spcBef>
          <a:spcPct val="0"/>
        </a:spcBef>
        <a:spcAft>
          <a:spcPct val="0"/>
        </a:spcAft>
        <a:defRPr sz="2500" b="1">
          <a:solidFill>
            <a:schemeClr val="bg1"/>
          </a:solidFill>
          <a:latin typeface="Arial" charset="0"/>
          <a:cs typeface="Arial" charset="0"/>
        </a:defRPr>
      </a:lvl8pPr>
      <a:lvl9pPr marL="1828800" algn="l" rtl="0" eaLnBrk="1" fontAlgn="base" hangingPunct="1">
        <a:spcBef>
          <a:spcPct val="0"/>
        </a:spcBef>
        <a:spcAft>
          <a:spcPct val="0"/>
        </a:spcAft>
        <a:defRPr sz="2500" b="1">
          <a:solidFill>
            <a:schemeClr val="bg1"/>
          </a:solidFill>
          <a:latin typeface="Arial" charset="0"/>
          <a:cs typeface="Arial" charset="0"/>
        </a:defRPr>
      </a:lvl9pPr>
    </p:titleStyle>
    <p:bodyStyle>
      <a:lvl1pPr algn="l" rtl="0" eaLnBrk="1" fontAlgn="base" hangingPunct="1">
        <a:spcBef>
          <a:spcPct val="75000"/>
        </a:spcBef>
        <a:spcAft>
          <a:spcPct val="0"/>
        </a:spcAft>
        <a:defRPr sz="1600" b="1">
          <a:solidFill>
            <a:schemeClr val="tx1"/>
          </a:solidFill>
          <a:latin typeface="+mn-lt"/>
          <a:ea typeface="+mn-ea"/>
          <a:cs typeface="+mn-cs"/>
        </a:defRPr>
      </a:lvl1pPr>
      <a:lvl2pPr marL="285750" indent="-284163" algn="l" rtl="0" eaLnBrk="1" fontAlgn="base" hangingPunct="1">
        <a:spcBef>
          <a:spcPct val="75000"/>
        </a:spcBef>
        <a:spcAft>
          <a:spcPct val="0"/>
        </a:spcAft>
        <a:buChar char="•"/>
        <a:defRPr sz="1600">
          <a:solidFill>
            <a:schemeClr val="tx1"/>
          </a:solidFill>
          <a:latin typeface="+mn-lt"/>
          <a:cs typeface="+mn-cs"/>
        </a:defRPr>
      </a:lvl2pPr>
      <a:lvl3pPr marL="512763" indent="-225425" algn="l" rtl="0" eaLnBrk="1" fontAlgn="base" hangingPunct="1">
        <a:spcBef>
          <a:spcPct val="75000"/>
        </a:spcBef>
        <a:spcAft>
          <a:spcPct val="0"/>
        </a:spcAft>
        <a:buChar char="–"/>
        <a:defRPr sz="1600">
          <a:solidFill>
            <a:schemeClr val="tx1"/>
          </a:solidFill>
          <a:latin typeface="+mn-lt"/>
          <a:cs typeface="+mn-cs"/>
        </a:defRPr>
      </a:lvl3pPr>
      <a:lvl4pPr marL="685800" indent="-171450" algn="l" rtl="0" eaLnBrk="1" fontAlgn="base" hangingPunct="1">
        <a:spcBef>
          <a:spcPct val="75000"/>
        </a:spcBef>
        <a:spcAft>
          <a:spcPct val="0"/>
        </a:spcAft>
        <a:buChar char="-"/>
        <a:defRPr sz="1600">
          <a:solidFill>
            <a:schemeClr val="tx1"/>
          </a:solidFill>
          <a:latin typeface="+mn-lt"/>
          <a:cs typeface="+mn-cs"/>
        </a:defRPr>
      </a:lvl4pPr>
      <a:lvl5pPr marL="860425" indent="-173038" algn="l" rtl="0" eaLnBrk="1" fontAlgn="base" hangingPunct="1">
        <a:spcBef>
          <a:spcPct val="75000"/>
        </a:spcBef>
        <a:spcAft>
          <a:spcPct val="0"/>
        </a:spcAft>
        <a:buChar char="»"/>
        <a:defRPr sz="1600">
          <a:solidFill>
            <a:schemeClr val="tx1"/>
          </a:solidFill>
          <a:latin typeface="+mn-lt"/>
          <a:cs typeface="+mn-cs"/>
        </a:defRPr>
      </a:lvl5pPr>
      <a:lvl6pPr marL="1317625" indent="-173038" algn="l" rtl="0" eaLnBrk="1" fontAlgn="base" hangingPunct="1">
        <a:spcBef>
          <a:spcPct val="75000"/>
        </a:spcBef>
        <a:spcAft>
          <a:spcPct val="0"/>
        </a:spcAft>
        <a:buChar char="»"/>
        <a:defRPr sz="1600">
          <a:solidFill>
            <a:schemeClr val="tx1"/>
          </a:solidFill>
          <a:latin typeface="+mn-lt"/>
          <a:cs typeface="+mn-cs"/>
        </a:defRPr>
      </a:lvl6pPr>
      <a:lvl7pPr marL="1774825" indent="-173038" algn="l" rtl="0" eaLnBrk="1" fontAlgn="base" hangingPunct="1">
        <a:spcBef>
          <a:spcPct val="75000"/>
        </a:spcBef>
        <a:spcAft>
          <a:spcPct val="0"/>
        </a:spcAft>
        <a:buChar char="»"/>
        <a:defRPr sz="1600">
          <a:solidFill>
            <a:schemeClr val="tx1"/>
          </a:solidFill>
          <a:latin typeface="+mn-lt"/>
          <a:cs typeface="+mn-cs"/>
        </a:defRPr>
      </a:lvl7pPr>
      <a:lvl8pPr marL="2232025" indent="-173038" algn="l" rtl="0" eaLnBrk="1" fontAlgn="base" hangingPunct="1">
        <a:spcBef>
          <a:spcPct val="75000"/>
        </a:spcBef>
        <a:spcAft>
          <a:spcPct val="0"/>
        </a:spcAft>
        <a:buChar char="»"/>
        <a:defRPr sz="1600">
          <a:solidFill>
            <a:schemeClr val="tx1"/>
          </a:solidFill>
          <a:latin typeface="+mn-lt"/>
          <a:cs typeface="+mn-cs"/>
        </a:defRPr>
      </a:lvl8pPr>
      <a:lvl9pPr marL="2689225" indent="-173038" algn="l" rtl="0" eaLnBrk="1" fontAlgn="base" hangingPunct="1">
        <a:spcBef>
          <a:spcPct val="75000"/>
        </a:spcBef>
        <a:spcAft>
          <a:spcPct val="0"/>
        </a:spcAft>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4"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 name="Rectangle 17"/>
          <p:cNvSpPr>
            <a:spLocks noChangeArrowheads="1"/>
          </p:cNvSpPr>
          <p:nvPr/>
        </p:nvSpPr>
        <p:spPr bwMode="auto">
          <a:xfrm>
            <a:off x="0" y="0"/>
            <a:ext cx="9144000" cy="639763"/>
          </a:xfrm>
          <a:prstGeom prst="rect">
            <a:avLst/>
          </a:prstGeom>
          <a:solidFill>
            <a:srgbClr val="000000"/>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fld id="{EAC82D96-DDCE-47F4-BA96-C117AE5F21BA}" type="slidenum">
              <a:rPr kumimoji="0" lang="en-US" sz="800" b="0" i="0" u="none" strike="noStrike" kern="0" cap="none" spc="0" normalizeH="0" baseline="0" noProof="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800" b="0" i="0" u="none" strike="noStrike" kern="0" cap="none" spc="0" normalizeH="0" baseline="0" noProof="0" dirty="0">
              <a:ln>
                <a:noFill/>
              </a:ln>
              <a:solidFill>
                <a:sysClr val="windowText" lastClr="000000"/>
              </a:solidFill>
              <a:effectLst/>
              <a:uLnTx/>
              <a:uFillTx/>
            </a:endParaRPr>
          </a:p>
        </p:txBody>
      </p:sp>
      <p:pic>
        <p:nvPicPr>
          <p:cNvPr id="29" name="Picture 1" descr="C:\Users\e52291\Desktop\atklogoR_rev.gif"/>
          <p:cNvPicPr>
            <a:picLocks noChangeAspect="1" noChangeArrowheads="1"/>
          </p:cNvPicPr>
          <p:nvPr/>
        </p:nvPicPr>
        <p:blipFill>
          <a:blip r:embed="rId10" cstate="print"/>
          <a:srcRect/>
          <a:stretch>
            <a:fillRect/>
          </a:stretch>
        </p:blipFill>
        <p:spPr bwMode="auto">
          <a:xfrm>
            <a:off x="7953376" y="133352"/>
            <a:ext cx="1022413" cy="352423"/>
          </a:xfrm>
          <a:prstGeom prst="rect">
            <a:avLst/>
          </a:prstGeom>
          <a:noFill/>
        </p:spPr>
      </p:pic>
      <p:sp>
        <p:nvSpPr>
          <p:cNvPr id="4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dirty="0" smtClean="0"/>
              <a:t>Click to edit Master title style</a:t>
            </a:r>
          </a:p>
        </p:txBody>
      </p:sp>
      <p:sp>
        <p:nvSpPr>
          <p:cNvPr id="9" name="Text Placeholder 8"/>
          <p:cNvSpPr>
            <a:spLocks noGrp="1"/>
          </p:cNvSpPr>
          <p:nvPr>
            <p:ph type="body" idx="1"/>
          </p:nvPr>
        </p:nvSpPr>
        <p:spPr>
          <a:xfrm>
            <a:off x="457200" y="1160463"/>
            <a:ext cx="8229600" cy="5105400"/>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Lst>
  <p:txStyles>
    <p:titleStyle>
      <a:lvl1pPr algn="l" defTabSz="914400" rtl="0" eaLnBrk="1" latinLnBrk="0" hangingPunct="1">
        <a:spcBef>
          <a:spcPct val="0"/>
        </a:spcBef>
        <a:buNone/>
        <a:defRPr sz="2400" b="1" kern="1200">
          <a:solidFill>
            <a:schemeClr val="bg1"/>
          </a:solidFill>
          <a:latin typeface="Arial" pitchFamily="34" charset="0"/>
          <a:ea typeface="+mj-ea"/>
          <a:cs typeface="Arial" pitchFamily="34" charset="0"/>
        </a:defRPr>
      </a:lvl1pPr>
    </p:titleStyle>
    <p:bodyStyle>
      <a:lvl1pPr marL="0" indent="0" algn="l" defTabSz="914400" rtl="0" eaLnBrk="1" latinLnBrk="0" hangingPunct="1">
        <a:spcBef>
          <a:spcPts val="1440"/>
        </a:spcBef>
        <a:buFont typeface="Arial" pitchFamily="34" charset="0"/>
        <a:buNone/>
        <a:defRPr sz="1600" b="1" kern="1200">
          <a:solidFill>
            <a:schemeClr val="tx1"/>
          </a:solidFill>
          <a:latin typeface="Arial" pitchFamily="34" charset="0"/>
          <a:ea typeface="+mn-ea"/>
          <a:cs typeface="Arial" pitchFamily="34" charset="0"/>
        </a:defRPr>
      </a:lvl1pPr>
      <a:lvl2pPr marL="285750" indent="-285750" algn="l" defTabSz="914400" rtl="0" eaLnBrk="1" latinLnBrk="0" hangingPunct="1">
        <a:spcBef>
          <a:spcPts val="1440"/>
        </a:spcBef>
        <a:buFont typeface="Arial" pitchFamily="34" charset="0"/>
        <a:buChar char="•"/>
        <a:defRPr sz="1600" kern="1200">
          <a:solidFill>
            <a:schemeClr val="tx1"/>
          </a:solidFill>
          <a:latin typeface="Arial" pitchFamily="34" charset="0"/>
          <a:ea typeface="+mn-ea"/>
          <a:cs typeface="Arial" pitchFamily="34" charset="0"/>
        </a:defRPr>
      </a:lvl2pPr>
      <a:lvl3pPr marL="514350" indent="-228600" algn="l" defTabSz="914400" rtl="0" eaLnBrk="1" latinLnBrk="0" hangingPunct="1">
        <a:spcBef>
          <a:spcPts val="1440"/>
        </a:spcBef>
        <a:buFont typeface="Arial" pitchFamily="34" charset="0"/>
        <a:buChar char="–"/>
        <a:defRPr sz="1600" kern="1200">
          <a:solidFill>
            <a:schemeClr val="tx1"/>
          </a:solidFill>
          <a:latin typeface="Arial" pitchFamily="34" charset="0"/>
          <a:ea typeface="+mn-ea"/>
          <a:cs typeface="Arial" pitchFamily="34" charset="0"/>
        </a:defRPr>
      </a:lvl3pPr>
      <a:lvl4pPr marL="685800" indent="-171450" algn="l" defTabSz="914400" rtl="0" eaLnBrk="1" latinLnBrk="0" hangingPunct="1">
        <a:spcBef>
          <a:spcPts val="1440"/>
        </a:spcBef>
        <a:buFont typeface="Arial" pitchFamily="34" charset="0"/>
        <a:buChar char="-"/>
        <a:defRPr sz="1600" kern="1200" baseline="0">
          <a:solidFill>
            <a:schemeClr val="tx1"/>
          </a:solidFill>
          <a:latin typeface="Arial" pitchFamily="34" charset="0"/>
          <a:ea typeface="+mn-ea"/>
          <a:cs typeface="Arial" pitchFamily="34" charset="0"/>
        </a:defRPr>
      </a:lvl4pPr>
      <a:lvl5pPr marL="914400" marR="0" indent="-228600" algn="l" defTabSz="914400" rtl="0" eaLnBrk="1" fontAlgn="auto" latinLnBrk="0" hangingPunct="1">
        <a:lnSpc>
          <a:spcPct val="100000"/>
        </a:lnSpc>
        <a:spcBef>
          <a:spcPts val="144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0.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0.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0.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0.xml"/><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0.xml"/><Relationship Id="rId5" Type="http://schemas.openxmlformats.org/officeDocument/2006/relationships/image" Target="../media/image46.pn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3.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3298" y="2801249"/>
            <a:ext cx="5555411" cy="1333500"/>
          </a:xfrm>
        </p:spPr>
        <p:txBody>
          <a:bodyPr/>
          <a:lstStyle/>
          <a:p>
            <a:endParaRPr lang="en-US" dirty="0" smtClean="0"/>
          </a:p>
          <a:p>
            <a:r>
              <a:rPr lang="en-US" dirty="0" smtClean="0"/>
              <a:t>Benjamin Guest</a:t>
            </a:r>
            <a:endParaRPr lang="en-US" dirty="0"/>
          </a:p>
        </p:txBody>
      </p:sp>
      <p:sp>
        <p:nvSpPr>
          <p:cNvPr id="3" name="Text Placeholder 2"/>
          <p:cNvSpPr>
            <a:spLocks noGrp="1"/>
          </p:cNvSpPr>
          <p:nvPr>
            <p:ph type="body" sz="quarter" idx="11"/>
          </p:nvPr>
        </p:nvSpPr>
        <p:spPr/>
        <p:txBody>
          <a:bodyPr/>
          <a:lstStyle/>
          <a:p>
            <a:r>
              <a:rPr lang="en-US" dirty="0" err="1" smtClean="0"/>
              <a:t>ANSYS</a:t>
            </a:r>
            <a:r>
              <a:rPr lang="en-US" dirty="0" smtClean="0"/>
              <a:t> Macro Mania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Can They Do? – _UNDO.mac</a:t>
            </a:r>
            <a:endParaRPr lang="en-US" dirty="0"/>
          </a:p>
        </p:txBody>
      </p:sp>
      <p:sp>
        <p:nvSpPr>
          <p:cNvPr id="6" name="TextBox 5"/>
          <p:cNvSpPr txBox="1"/>
          <p:nvPr/>
        </p:nvSpPr>
        <p:spPr>
          <a:xfrm>
            <a:off x="155275" y="888521"/>
            <a:ext cx="5106837" cy="1015663"/>
          </a:xfrm>
          <a:prstGeom prst="rect">
            <a:avLst/>
          </a:prstGeom>
          <a:noFill/>
        </p:spPr>
        <p:txBody>
          <a:bodyPr wrap="square" rtlCol="0">
            <a:spAutoFit/>
          </a:bodyPr>
          <a:lstStyle/>
          <a:p>
            <a:r>
              <a:rPr lang="en-US" sz="6000" dirty="0" smtClean="0"/>
              <a:t>_UNDO, </a:t>
            </a:r>
            <a:r>
              <a:rPr lang="en-US" sz="3200" dirty="0" smtClean="0"/>
              <a:t>&lt;redo?&gt;</a:t>
            </a:r>
            <a:endParaRPr lang="en-US" sz="6000" dirty="0"/>
          </a:p>
        </p:txBody>
      </p:sp>
      <p:sp>
        <p:nvSpPr>
          <p:cNvPr id="7" name="TextBox 6"/>
          <p:cNvSpPr txBox="1"/>
          <p:nvPr/>
        </p:nvSpPr>
        <p:spPr>
          <a:xfrm>
            <a:off x="241539" y="1897811"/>
            <a:ext cx="8678174" cy="830997"/>
          </a:xfrm>
          <a:prstGeom prst="rect">
            <a:avLst/>
          </a:prstGeom>
          <a:noFill/>
        </p:spPr>
        <p:txBody>
          <a:bodyPr wrap="square" rtlCol="0">
            <a:spAutoFit/>
          </a:bodyPr>
          <a:lstStyle/>
          <a:p>
            <a:r>
              <a:rPr lang="en-US" sz="1600" dirty="0" smtClean="0"/>
              <a:t>Certain macros (Destroy_All_Your_Work_If_You_Breath_Wrong.mac, _</a:t>
            </a:r>
            <a:r>
              <a:rPr lang="en-US" sz="1600" dirty="0" err="1" smtClean="0"/>
              <a:t>ADELE.amac</a:t>
            </a:r>
            <a:r>
              <a:rPr lang="en-US" sz="1600" dirty="0" smtClean="0"/>
              <a:t>) could really screw things up for you if you do the wrong thing or you had everything selected but didn’t think you did. So…</a:t>
            </a:r>
            <a:endParaRPr lang="en-US" sz="1600" dirty="0"/>
          </a:p>
        </p:txBody>
      </p:sp>
      <p:pic>
        <p:nvPicPr>
          <p:cNvPr id="8194" name="Picture 2"/>
          <p:cNvPicPr>
            <a:picLocks noChangeAspect="1" noChangeArrowheads="1"/>
          </p:cNvPicPr>
          <p:nvPr/>
        </p:nvPicPr>
        <p:blipFill>
          <a:blip r:embed="rId2" cstate="print"/>
          <a:srcRect/>
          <a:stretch>
            <a:fillRect/>
          </a:stretch>
        </p:blipFill>
        <p:spPr bwMode="auto">
          <a:xfrm>
            <a:off x="2108890" y="2994550"/>
            <a:ext cx="4125421" cy="982243"/>
          </a:xfrm>
          <a:prstGeom prst="rect">
            <a:avLst/>
          </a:prstGeom>
          <a:noFill/>
          <a:ln w="9525">
            <a:noFill/>
            <a:miter lim="800000"/>
            <a:headEnd/>
            <a:tailEnd/>
          </a:ln>
        </p:spPr>
      </p:pic>
      <p:sp>
        <p:nvSpPr>
          <p:cNvPr id="9" name="TextBox 8"/>
          <p:cNvSpPr txBox="1"/>
          <p:nvPr/>
        </p:nvSpPr>
        <p:spPr>
          <a:xfrm>
            <a:off x="2510287" y="2674203"/>
            <a:ext cx="3502325" cy="370936"/>
          </a:xfrm>
          <a:prstGeom prst="rect">
            <a:avLst/>
          </a:prstGeom>
          <a:noFill/>
        </p:spPr>
        <p:txBody>
          <a:bodyPr wrap="square" rtlCol="0">
            <a:spAutoFit/>
          </a:bodyPr>
          <a:lstStyle/>
          <a:p>
            <a:r>
              <a:rPr lang="en-US" dirty="0" smtClean="0"/>
              <a:t>Lots of macros start with this..</a:t>
            </a:r>
            <a:endParaRPr lang="en-US" dirty="0"/>
          </a:p>
        </p:txBody>
      </p:sp>
      <p:sp>
        <p:nvSpPr>
          <p:cNvPr id="10" name="TextBox 9"/>
          <p:cNvSpPr txBox="1"/>
          <p:nvPr/>
        </p:nvSpPr>
        <p:spPr>
          <a:xfrm>
            <a:off x="155275" y="4011283"/>
            <a:ext cx="8824823" cy="584775"/>
          </a:xfrm>
          <a:prstGeom prst="rect">
            <a:avLst/>
          </a:prstGeom>
          <a:noFill/>
        </p:spPr>
        <p:txBody>
          <a:bodyPr wrap="square" rtlCol="0">
            <a:spAutoFit/>
          </a:bodyPr>
          <a:lstStyle/>
          <a:p>
            <a:r>
              <a:rPr lang="en-US" sz="1600" dirty="0" smtClean="0"/>
              <a:t>This saves you whole database to a file that can be resumed from if the macro does something bad like delete all the lines in your model and replace them with bananas.</a:t>
            </a:r>
            <a:endParaRPr lang="en-US" sz="1600" dirty="0"/>
          </a:p>
        </p:txBody>
      </p:sp>
      <p:sp>
        <p:nvSpPr>
          <p:cNvPr id="12" name="TextBox 11"/>
          <p:cNvSpPr txBox="1"/>
          <p:nvPr/>
        </p:nvSpPr>
        <p:spPr>
          <a:xfrm>
            <a:off x="405443" y="4710022"/>
            <a:ext cx="1708029" cy="369332"/>
          </a:xfrm>
          <a:prstGeom prst="rect">
            <a:avLst/>
          </a:prstGeom>
          <a:noFill/>
        </p:spPr>
        <p:txBody>
          <a:bodyPr wrap="square" rtlCol="0">
            <a:spAutoFit/>
          </a:bodyPr>
          <a:lstStyle/>
          <a:p>
            <a:r>
              <a:rPr lang="en-US" dirty="0" smtClean="0"/>
              <a:t>You could type</a:t>
            </a:r>
            <a:endParaRPr lang="en-US" dirty="0"/>
          </a:p>
        </p:txBody>
      </p:sp>
      <p:sp>
        <p:nvSpPr>
          <p:cNvPr id="13" name="TextBox 12"/>
          <p:cNvSpPr txBox="1"/>
          <p:nvPr/>
        </p:nvSpPr>
        <p:spPr>
          <a:xfrm>
            <a:off x="2078965" y="4701396"/>
            <a:ext cx="2234241" cy="369332"/>
          </a:xfrm>
          <a:prstGeom prst="rect">
            <a:avLst/>
          </a:prstGeom>
          <a:solidFill>
            <a:schemeClr val="tx1"/>
          </a:solidFill>
        </p:spPr>
        <p:txBody>
          <a:bodyPr wrap="square" rtlCol="0">
            <a:spAutoFit/>
          </a:bodyPr>
          <a:lstStyle/>
          <a:p>
            <a:r>
              <a:rPr lang="en-US" dirty="0" smtClean="0">
                <a:solidFill>
                  <a:schemeClr val="tx2">
                    <a:lumMod val="60000"/>
                    <a:lumOff val="40000"/>
                  </a:schemeClr>
                </a:solidFill>
              </a:rPr>
              <a:t>resume</a:t>
            </a:r>
            <a:r>
              <a:rPr lang="en-US" dirty="0" smtClean="0">
                <a:solidFill>
                  <a:schemeClr val="bg1"/>
                </a:solidFill>
              </a:rPr>
              <a:t>,saved,db</a:t>
            </a:r>
            <a:endParaRPr lang="en-US" dirty="0">
              <a:solidFill>
                <a:schemeClr val="bg1"/>
              </a:solidFill>
            </a:endParaRPr>
          </a:p>
        </p:txBody>
      </p:sp>
      <p:sp>
        <p:nvSpPr>
          <p:cNvPr id="14" name="TextBox 13"/>
          <p:cNvSpPr txBox="1"/>
          <p:nvPr/>
        </p:nvSpPr>
        <p:spPr>
          <a:xfrm>
            <a:off x="4399472" y="4710023"/>
            <a:ext cx="802257" cy="369332"/>
          </a:xfrm>
          <a:prstGeom prst="rect">
            <a:avLst/>
          </a:prstGeom>
          <a:noFill/>
        </p:spPr>
        <p:txBody>
          <a:bodyPr wrap="square" rtlCol="0">
            <a:spAutoFit/>
          </a:bodyPr>
          <a:lstStyle/>
          <a:p>
            <a:r>
              <a:rPr lang="en-US" dirty="0" smtClean="0"/>
              <a:t>but</a:t>
            </a:r>
            <a:endParaRPr lang="en-US" dirty="0"/>
          </a:p>
        </p:txBody>
      </p:sp>
      <p:sp>
        <p:nvSpPr>
          <p:cNvPr id="15" name="TextBox 14"/>
          <p:cNvSpPr txBox="1"/>
          <p:nvPr/>
        </p:nvSpPr>
        <p:spPr>
          <a:xfrm>
            <a:off x="4983193" y="4698520"/>
            <a:ext cx="917276" cy="369332"/>
          </a:xfrm>
          <a:prstGeom prst="rect">
            <a:avLst/>
          </a:prstGeom>
          <a:solidFill>
            <a:schemeClr val="tx1"/>
          </a:solidFill>
        </p:spPr>
        <p:txBody>
          <a:bodyPr wrap="square" rtlCol="0">
            <a:spAutoFit/>
          </a:bodyPr>
          <a:lstStyle/>
          <a:p>
            <a:r>
              <a:rPr lang="en-US" dirty="0" smtClean="0">
                <a:solidFill>
                  <a:schemeClr val="accent6"/>
                </a:solidFill>
              </a:rPr>
              <a:t>_undo</a:t>
            </a:r>
            <a:endParaRPr lang="en-US" dirty="0">
              <a:solidFill>
                <a:schemeClr val="accent6"/>
              </a:solidFill>
            </a:endParaRPr>
          </a:p>
        </p:txBody>
      </p:sp>
      <p:sp>
        <p:nvSpPr>
          <p:cNvPr id="16" name="TextBox 15"/>
          <p:cNvSpPr txBox="1"/>
          <p:nvPr/>
        </p:nvSpPr>
        <p:spPr>
          <a:xfrm>
            <a:off x="6038491" y="4718649"/>
            <a:ext cx="2346384" cy="369332"/>
          </a:xfrm>
          <a:prstGeom prst="rect">
            <a:avLst/>
          </a:prstGeom>
          <a:noFill/>
        </p:spPr>
        <p:txBody>
          <a:bodyPr wrap="square" rtlCol="0">
            <a:spAutoFit/>
          </a:bodyPr>
          <a:lstStyle/>
          <a:p>
            <a:r>
              <a:rPr lang="en-US" dirty="0" smtClean="0"/>
              <a:t>is so much shorter</a:t>
            </a:r>
            <a:endParaRPr lang="en-US" dirty="0"/>
          </a:p>
        </p:txBody>
      </p:sp>
      <p:sp>
        <p:nvSpPr>
          <p:cNvPr id="17" name="TextBox 16"/>
          <p:cNvSpPr txBox="1"/>
          <p:nvPr/>
        </p:nvSpPr>
        <p:spPr>
          <a:xfrm>
            <a:off x="267422" y="5193102"/>
            <a:ext cx="3459193" cy="369332"/>
          </a:xfrm>
          <a:prstGeom prst="rect">
            <a:avLst/>
          </a:prstGeom>
          <a:noFill/>
        </p:spPr>
        <p:txBody>
          <a:bodyPr wrap="square" rtlCol="0">
            <a:spAutoFit/>
          </a:bodyPr>
          <a:lstStyle/>
          <a:p>
            <a:r>
              <a:rPr lang="en-US" dirty="0" smtClean="0"/>
              <a:t>Plus it makes sense, and issues</a:t>
            </a:r>
            <a:endParaRPr lang="en-US" dirty="0"/>
          </a:p>
        </p:txBody>
      </p:sp>
      <p:sp>
        <p:nvSpPr>
          <p:cNvPr id="18" name="TextBox 17"/>
          <p:cNvSpPr txBox="1"/>
          <p:nvPr/>
        </p:nvSpPr>
        <p:spPr>
          <a:xfrm>
            <a:off x="3766871" y="5207479"/>
            <a:ext cx="2211239" cy="369332"/>
          </a:xfrm>
          <a:prstGeom prst="rect">
            <a:avLst/>
          </a:prstGeom>
          <a:solidFill>
            <a:schemeClr val="tx1"/>
          </a:solidFill>
        </p:spPr>
        <p:txBody>
          <a:bodyPr wrap="square" rtlCol="0">
            <a:spAutoFit/>
          </a:bodyPr>
          <a:lstStyle/>
          <a:p>
            <a:r>
              <a:rPr lang="en-US" dirty="0" smtClean="0">
                <a:solidFill>
                  <a:schemeClr val="tx2">
                    <a:lumMod val="60000"/>
                    <a:lumOff val="40000"/>
                  </a:schemeClr>
                </a:solidFill>
              </a:rPr>
              <a:t>save</a:t>
            </a:r>
            <a:r>
              <a:rPr lang="en-US" dirty="0" smtClean="0">
                <a:solidFill>
                  <a:schemeClr val="bg1"/>
                </a:solidFill>
              </a:rPr>
              <a:t>,saved1,db,,all</a:t>
            </a:r>
            <a:endParaRPr lang="en-US" dirty="0">
              <a:solidFill>
                <a:schemeClr val="bg1"/>
              </a:solidFill>
            </a:endParaRPr>
          </a:p>
        </p:txBody>
      </p:sp>
      <p:sp>
        <p:nvSpPr>
          <p:cNvPr id="19" name="TextBox 18"/>
          <p:cNvSpPr txBox="1"/>
          <p:nvPr/>
        </p:nvSpPr>
        <p:spPr>
          <a:xfrm>
            <a:off x="2320506" y="5736566"/>
            <a:ext cx="1906438" cy="369332"/>
          </a:xfrm>
          <a:prstGeom prst="rect">
            <a:avLst/>
          </a:prstGeom>
          <a:noFill/>
        </p:spPr>
        <p:txBody>
          <a:bodyPr wrap="square" rtlCol="0">
            <a:spAutoFit/>
          </a:bodyPr>
          <a:lstStyle/>
          <a:p>
            <a:r>
              <a:rPr lang="en-US" dirty="0" smtClean="0"/>
              <a:t>So you can type</a:t>
            </a:r>
            <a:endParaRPr lang="en-US" dirty="0"/>
          </a:p>
        </p:txBody>
      </p:sp>
      <p:sp>
        <p:nvSpPr>
          <p:cNvPr id="20" name="TextBox 19"/>
          <p:cNvSpPr txBox="1"/>
          <p:nvPr/>
        </p:nvSpPr>
        <p:spPr>
          <a:xfrm>
            <a:off x="4186688" y="5722187"/>
            <a:ext cx="1092680" cy="369332"/>
          </a:xfrm>
          <a:prstGeom prst="rect">
            <a:avLst/>
          </a:prstGeom>
          <a:solidFill>
            <a:schemeClr val="tx1"/>
          </a:solidFill>
        </p:spPr>
        <p:txBody>
          <a:bodyPr wrap="square" rtlCol="0">
            <a:spAutoFit/>
          </a:bodyPr>
          <a:lstStyle/>
          <a:p>
            <a:r>
              <a:rPr lang="en-US" dirty="0" smtClean="0">
                <a:solidFill>
                  <a:schemeClr val="accent6"/>
                </a:solidFill>
              </a:rPr>
              <a:t>_undo</a:t>
            </a:r>
            <a:r>
              <a:rPr lang="en-US" dirty="0" smtClean="0">
                <a:solidFill>
                  <a:schemeClr val="bg1"/>
                </a:solidFill>
              </a:rPr>
              <a:t>,1</a:t>
            </a:r>
            <a:endParaRPr lang="en-US" dirty="0">
              <a:solidFill>
                <a:schemeClr val="accent6"/>
              </a:solidFill>
            </a:endParaRPr>
          </a:p>
        </p:txBody>
      </p:sp>
      <p:sp>
        <p:nvSpPr>
          <p:cNvPr id="21" name="TextBox 20"/>
          <p:cNvSpPr txBox="1"/>
          <p:nvPr/>
        </p:nvSpPr>
        <p:spPr>
          <a:xfrm>
            <a:off x="359432" y="6185790"/>
            <a:ext cx="7102417" cy="369332"/>
          </a:xfrm>
          <a:prstGeom prst="rect">
            <a:avLst/>
          </a:prstGeom>
          <a:noFill/>
        </p:spPr>
        <p:txBody>
          <a:bodyPr wrap="square" rtlCol="0">
            <a:spAutoFit/>
          </a:bodyPr>
          <a:lstStyle/>
          <a:p>
            <a:r>
              <a:rPr lang="en-US" dirty="0" smtClean="0"/>
              <a:t>And you’ll be back to where you were before you issued the</a:t>
            </a:r>
            <a:endParaRPr lang="en-US" dirty="0"/>
          </a:p>
        </p:txBody>
      </p:sp>
      <p:sp>
        <p:nvSpPr>
          <p:cNvPr id="22" name="TextBox 21"/>
          <p:cNvSpPr txBox="1"/>
          <p:nvPr/>
        </p:nvSpPr>
        <p:spPr>
          <a:xfrm>
            <a:off x="6584831" y="6162135"/>
            <a:ext cx="917276" cy="369332"/>
          </a:xfrm>
          <a:prstGeom prst="rect">
            <a:avLst/>
          </a:prstGeom>
          <a:solidFill>
            <a:schemeClr val="tx1"/>
          </a:solidFill>
        </p:spPr>
        <p:txBody>
          <a:bodyPr wrap="square" rtlCol="0">
            <a:spAutoFit/>
          </a:bodyPr>
          <a:lstStyle/>
          <a:p>
            <a:r>
              <a:rPr lang="en-US" dirty="0" smtClean="0">
                <a:solidFill>
                  <a:schemeClr val="accent6"/>
                </a:solidFill>
              </a:rPr>
              <a:t>_undo</a:t>
            </a:r>
            <a:endParaRPr lang="en-US" dirty="0">
              <a:solidFill>
                <a:schemeClr val="accent6"/>
              </a:solidFill>
            </a:endParaRPr>
          </a:p>
        </p:txBody>
      </p:sp>
      <p:cxnSp>
        <p:nvCxnSpPr>
          <p:cNvPr id="24" name="Straight Connector 23"/>
          <p:cNvCxnSpPr>
            <a:stCxn id="26" idx="1"/>
            <a:endCxn id="20" idx="3"/>
          </p:cNvCxnSpPr>
          <p:nvPr/>
        </p:nvCxnSpPr>
        <p:spPr>
          <a:xfrm rot="10800000" flipV="1">
            <a:off x="5279368" y="5786937"/>
            <a:ext cx="1293960" cy="119916"/>
          </a:xfrm>
          <a:prstGeom prst="line">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573328" y="5633048"/>
            <a:ext cx="881075" cy="307777"/>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en-US" sz="1400" dirty="0" smtClean="0">
                <a:solidFill>
                  <a:schemeClr val="tx1"/>
                </a:solidFill>
              </a:rPr>
              <a:t>Like Redo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animBg="1"/>
      <p:bldP spid="14" grpId="0"/>
      <p:bldP spid="15" grpId="0" animBg="1"/>
      <p:bldP spid="16" grpId="0"/>
      <p:bldP spid="17" grpId="0"/>
      <p:bldP spid="18" grpId="0" animBg="1"/>
      <p:bldP spid="19" grpId="0"/>
      <p:bldP spid="20" grpId="0" animBg="1"/>
      <p:bldP spid="20" grpId="1" animBg="1"/>
      <p:bldP spid="21" grpId="0"/>
      <p:bldP spid="22"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287368" y="2656937"/>
            <a:ext cx="3662991" cy="309113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What can they Do? - _AGEN_KTK.mac</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AGEN_KTK</a:t>
            </a:r>
            <a:r>
              <a:rPr lang="en-US" sz="5400" dirty="0" smtClean="0"/>
              <a:t>,</a:t>
            </a:r>
            <a:r>
              <a:rPr lang="en-US" sz="2000" dirty="0" smtClean="0"/>
              <a:t> &lt;area&gt;, &lt;from </a:t>
            </a:r>
            <a:r>
              <a:rPr lang="en-US" sz="2000" dirty="0" err="1" smtClean="0"/>
              <a:t>keypoint</a:t>
            </a:r>
            <a:r>
              <a:rPr lang="en-US" sz="2000" dirty="0" smtClean="0"/>
              <a:t>&gt;, &lt;to </a:t>
            </a:r>
            <a:r>
              <a:rPr lang="en-US" sz="2000" dirty="0" err="1" smtClean="0"/>
              <a:t>keypoint</a:t>
            </a:r>
            <a:r>
              <a:rPr lang="en-US" sz="2000" dirty="0" smtClean="0"/>
              <a:t>&gt;</a:t>
            </a:r>
            <a:r>
              <a:rPr lang="en-US" sz="5400" dirty="0" smtClean="0"/>
              <a:t> </a:t>
            </a:r>
            <a:endParaRPr lang="en-US" sz="54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Copies an area or set of selected areas from one </a:t>
            </a:r>
            <a:r>
              <a:rPr lang="en-US" dirty="0" err="1" smtClean="0"/>
              <a:t>keypoint</a:t>
            </a:r>
            <a:r>
              <a:rPr lang="en-US" dirty="0" smtClean="0"/>
              <a:t> to another.*</a:t>
            </a:r>
            <a:endParaRPr lang="en-US" dirty="0"/>
          </a:p>
        </p:txBody>
      </p:sp>
      <p:sp>
        <p:nvSpPr>
          <p:cNvPr id="6" name="TextBox 5"/>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Gen</a:t>
            </a:r>
            <a:r>
              <a:rPr lang="en-US" sz="1600" dirty="0" smtClean="0"/>
              <a:t>erate </a:t>
            </a:r>
            <a:r>
              <a:rPr lang="en-US" sz="1600" dirty="0" err="1" smtClean="0">
                <a:solidFill>
                  <a:schemeClr val="accent6">
                    <a:lumMod val="75000"/>
                  </a:schemeClr>
                </a:solidFill>
              </a:rPr>
              <a:t>K</a:t>
            </a:r>
            <a:r>
              <a:rPr lang="en-US" sz="1600" dirty="0" err="1" smtClean="0"/>
              <a:t>eypoint</a:t>
            </a:r>
            <a:r>
              <a:rPr lang="en-US" sz="1600" dirty="0" smtClean="0"/>
              <a:t> </a:t>
            </a:r>
            <a:r>
              <a:rPr lang="en-US" sz="1600" dirty="0" smtClean="0">
                <a:solidFill>
                  <a:schemeClr val="accent6">
                    <a:lumMod val="75000"/>
                  </a:schemeClr>
                </a:solidFill>
              </a:rPr>
              <a:t>T</a:t>
            </a:r>
            <a:r>
              <a:rPr lang="en-US" sz="1600" dirty="0" smtClean="0"/>
              <a:t>o </a:t>
            </a:r>
            <a:r>
              <a:rPr lang="en-US" sz="1600" dirty="0" err="1" smtClean="0">
                <a:solidFill>
                  <a:schemeClr val="accent6">
                    <a:lumMod val="75000"/>
                  </a:schemeClr>
                </a:solidFill>
              </a:rPr>
              <a:t>K</a:t>
            </a:r>
            <a:r>
              <a:rPr lang="en-US" sz="1600" dirty="0" err="1" smtClean="0"/>
              <a:t>eypoint</a:t>
            </a:r>
            <a:r>
              <a:rPr lang="en-US" sz="1600" dirty="0" smtClean="0"/>
              <a:t>”</a:t>
            </a:r>
            <a:endParaRPr lang="en-US" sz="1600" dirty="0"/>
          </a:p>
        </p:txBody>
      </p:sp>
      <p:sp>
        <p:nvSpPr>
          <p:cNvPr id="7" name="TextBox 6"/>
          <p:cNvSpPr txBox="1"/>
          <p:nvPr/>
        </p:nvSpPr>
        <p:spPr>
          <a:xfrm>
            <a:off x="4183811" y="6334780"/>
            <a:ext cx="4960189" cy="523220"/>
          </a:xfrm>
          <a:prstGeom prst="rect">
            <a:avLst/>
          </a:prstGeom>
          <a:noFill/>
        </p:spPr>
        <p:txBody>
          <a:bodyPr wrap="square" rtlCol="0">
            <a:spAutoFit/>
          </a:bodyPr>
          <a:lstStyle/>
          <a:p>
            <a:r>
              <a:rPr lang="en-US" sz="1400" dirty="0" smtClean="0"/>
              <a:t>*Technically it copies areas, translating them based on the vector from the first key point to the second key point</a:t>
            </a:r>
            <a:endParaRPr lang="en-US" sz="1400" dirty="0"/>
          </a:p>
        </p:txBody>
      </p:sp>
      <p:sp>
        <p:nvSpPr>
          <p:cNvPr id="8" name="TextBox 7"/>
          <p:cNvSpPr txBox="1"/>
          <p:nvPr/>
        </p:nvSpPr>
        <p:spPr>
          <a:xfrm>
            <a:off x="733245" y="4373592"/>
            <a:ext cx="801823" cy="461665"/>
          </a:xfrm>
          <a:prstGeom prst="rect">
            <a:avLst/>
          </a:prstGeom>
          <a:noFill/>
        </p:spPr>
        <p:txBody>
          <a:bodyPr wrap="none" rtlCol="0">
            <a:spAutoFit/>
          </a:bodyPr>
          <a:lstStyle/>
          <a:p>
            <a:r>
              <a:rPr lang="en-US" sz="2400" dirty="0" smtClean="0">
                <a:solidFill>
                  <a:srgbClr val="FF0000"/>
                </a:solidFill>
              </a:rPr>
              <a:t>area</a:t>
            </a:r>
            <a:endParaRPr lang="en-US" dirty="0">
              <a:solidFill>
                <a:srgbClr val="FF0000"/>
              </a:solidFill>
            </a:endParaRPr>
          </a:p>
        </p:txBody>
      </p:sp>
      <p:sp>
        <p:nvSpPr>
          <p:cNvPr id="9" name="Oval 8"/>
          <p:cNvSpPr/>
          <p:nvPr/>
        </p:nvSpPr>
        <p:spPr>
          <a:xfrm>
            <a:off x="1526875" y="5555412"/>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3" idx="1"/>
            <a:endCxn id="9" idx="5"/>
          </p:cNvCxnSpPr>
          <p:nvPr/>
        </p:nvCxnSpPr>
        <p:spPr>
          <a:xfrm rot="10800000">
            <a:off x="1733043" y="5754217"/>
            <a:ext cx="294167" cy="29641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27209" y="5865961"/>
            <a:ext cx="1685077" cy="369332"/>
          </a:xfrm>
          <a:prstGeom prst="rect">
            <a:avLst/>
          </a:prstGeom>
          <a:noFill/>
          <a:ln w="38100">
            <a:solidFill>
              <a:srgbClr val="FF0000"/>
            </a:solidFill>
          </a:ln>
        </p:spPr>
        <p:txBody>
          <a:bodyPr wrap="none" rtlCol="0">
            <a:spAutoFit/>
          </a:bodyPr>
          <a:lstStyle/>
          <a:p>
            <a:r>
              <a:rPr lang="en-US" dirty="0" smtClean="0"/>
              <a:t>From </a:t>
            </a:r>
            <a:r>
              <a:rPr lang="en-US" dirty="0" err="1" smtClean="0"/>
              <a:t>Keypoint</a:t>
            </a:r>
            <a:endParaRPr lang="en-US" dirty="0"/>
          </a:p>
        </p:txBody>
      </p:sp>
      <p:sp>
        <p:nvSpPr>
          <p:cNvPr id="16" name="Oval 15"/>
          <p:cNvSpPr/>
          <p:nvPr/>
        </p:nvSpPr>
        <p:spPr>
          <a:xfrm>
            <a:off x="3654724" y="2688567"/>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8" idx="3"/>
            <a:endCxn id="16" idx="3"/>
          </p:cNvCxnSpPr>
          <p:nvPr/>
        </p:nvCxnSpPr>
        <p:spPr>
          <a:xfrm flipV="1">
            <a:off x="3345511" y="2887371"/>
            <a:ext cx="344586" cy="30503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55322" y="3007742"/>
            <a:ext cx="1390189" cy="369332"/>
          </a:xfrm>
          <a:prstGeom prst="rect">
            <a:avLst/>
          </a:prstGeom>
          <a:noFill/>
          <a:ln w="38100">
            <a:solidFill>
              <a:srgbClr val="FF0000"/>
            </a:solidFill>
          </a:ln>
        </p:spPr>
        <p:txBody>
          <a:bodyPr wrap="none" rtlCol="0">
            <a:spAutoFit/>
          </a:bodyPr>
          <a:lstStyle/>
          <a:p>
            <a:r>
              <a:rPr lang="en-US" dirty="0" smtClean="0"/>
              <a:t>To </a:t>
            </a:r>
            <a:r>
              <a:rPr lang="en-US" dirty="0" err="1" smtClean="0"/>
              <a:t>Keypoint</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4679470" y="2622982"/>
            <a:ext cx="3921065" cy="3354856"/>
          </a:xfrm>
          <a:prstGeom prst="rect">
            <a:avLst/>
          </a:prstGeom>
          <a:noFill/>
          <a:ln w="9525">
            <a:noFill/>
            <a:miter lim="800000"/>
            <a:headEnd/>
            <a:tailEnd/>
          </a:ln>
        </p:spPr>
      </p:pic>
      <p:cxnSp>
        <p:nvCxnSpPr>
          <p:cNvPr id="29" name="Straight Arrow Connector 28"/>
          <p:cNvCxnSpPr/>
          <p:nvPr/>
        </p:nvCxnSpPr>
        <p:spPr>
          <a:xfrm flipV="1">
            <a:off x="3700732" y="4132053"/>
            <a:ext cx="1457864" cy="86264"/>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P spid="13" grpId="0" animBg="1"/>
      <p:bldP spid="16"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anyone read headers?</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a:t>
            </a:r>
            <a:r>
              <a:rPr lang="en-US" sz="6000" dirty="0" err="1" smtClean="0"/>
              <a:t>AREV</a:t>
            </a:r>
            <a:r>
              <a:rPr lang="en-US" sz="6000" dirty="0" smtClean="0"/>
              <a:t>, </a:t>
            </a:r>
            <a:r>
              <a:rPr lang="en-US" sz="2800" dirty="0" smtClean="0"/>
              <a:t>&lt;first area&gt;,&lt;last area&gt;, &lt;increment&gt;</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Rev</a:t>
            </a:r>
            <a:r>
              <a:rPr lang="en-US" sz="1600" dirty="0" smtClean="0"/>
              <a:t>erse”</a:t>
            </a:r>
            <a:endParaRPr lang="en-US" sz="1600" dirty="0"/>
          </a:p>
        </p:txBody>
      </p:sp>
      <p:sp>
        <p:nvSpPr>
          <p:cNvPr id="5" name="TextBox 4"/>
          <p:cNvSpPr txBox="1"/>
          <p:nvPr/>
        </p:nvSpPr>
        <p:spPr>
          <a:xfrm>
            <a:off x="155275" y="1889185"/>
            <a:ext cx="8747185" cy="923330"/>
          </a:xfrm>
          <a:prstGeom prst="rect">
            <a:avLst/>
          </a:prstGeom>
          <a:noFill/>
        </p:spPr>
        <p:txBody>
          <a:bodyPr wrap="square" rtlCol="0">
            <a:spAutoFit/>
          </a:bodyPr>
          <a:lstStyle/>
          <a:p>
            <a:r>
              <a:rPr lang="en-US" dirty="0" smtClean="0"/>
              <a:t>This macro works similar to the </a:t>
            </a:r>
            <a:r>
              <a:rPr lang="en-US" dirty="0" err="1" smtClean="0"/>
              <a:t>AREVERSE</a:t>
            </a:r>
            <a:r>
              <a:rPr lang="en-US" dirty="0" smtClean="0"/>
              <a:t>* command, however if you are making an input deck instead of having to type AREV,1 $ AREV,2 $ AREV,3 … $ Arev,50, you can simply write _AREV,1,50</a:t>
            </a:r>
            <a:endParaRPr lang="en-US" dirty="0"/>
          </a:p>
        </p:txBody>
      </p:sp>
      <p:sp>
        <p:nvSpPr>
          <p:cNvPr id="6" name="TextBox 5"/>
          <p:cNvSpPr txBox="1"/>
          <p:nvPr/>
        </p:nvSpPr>
        <p:spPr>
          <a:xfrm>
            <a:off x="707365" y="6072996"/>
            <a:ext cx="7875917" cy="369332"/>
          </a:xfrm>
          <a:prstGeom prst="rect">
            <a:avLst/>
          </a:prstGeom>
          <a:noFill/>
        </p:spPr>
        <p:txBody>
          <a:bodyPr wrap="square" rtlCol="0">
            <a:spAutoFit/>
          </a:bodyPr>
          <a:lstStyle/>
          <a:p>
            <a:r>
              <a:rPr lang="en-US" dirty="0" smtClean="0"/>
              <a:t>* The </a:t>
            </a:r>
            <a:r>
              <a:rPr lang="en-US" dirty="0" err="1" smtClean="0"/>
              <a:t>AREVERSE</a:t>
            </a:r>
            <a:r>
              <a:rPr lang="en-US" dirty="0" smtClean="0"/>
              <a:t> command flips the area and associated element normal's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69113" y="2939989"/>
            <a:ext cx="4868714" cy="1019033"/>
          </a:xfrm>
          <a:prstGeom prst="rect">
            <a:avLst/>
          </a:prstGeom>
          <a:noFill/>
          <a:ln w="9525">
            <a:noFill/>
            <a:miter lim="800000"/>
            <a:headEnd/>
            <a:tailEnd/>
          </a:ln>
        </p:spPr>
      </p:pic>
      <p:sp>
        <p:nvSpPr>
          <p:cNvPr id="11" name="Right Arrow 10"/>
          <p:cNvSpPr/>
          <p:nvPr/>
        </p:nvSpPr>
        <p:spPr>
          <a:xfrm>
            <a:off x="5193102" y="3114136"/>
            <a:ext cx="828136" cy="612475"/>
          </a:xfrm>
          <a:prstGeom prst="rightArrow">
            <a:avLst/>
          </a:prstGeom>
          <a:solidFill>
            <a:schemeClr val="tx1">
              <a:lumMod val="95000"/>
              <a:lumOff val="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051" name="Picture 3"/>
          <p:cNvPicPr>
            <a:picLocks noChangeAspect="1" noChangeArrowheads="1"/>
          </p:cNvPicPr>
          <p:nvPr/>
        </p:nvPicPr>
        <p:blipFill>
          <a:blip r:embed="rId3" cstate="print"/>
          <a:srcRect/>
          <a:stretch>
            <a:fillRect/>
          </a:stretch>
        </p:blipFill>
        <p:spPr bwMode="auto">
          <a:xfrm>
            <a:off x="6444472" y="3218552"/>
            <a:ext cx="1085850" cy="438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anyone read headers?</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_BACK   </a:t>
            </a:r>
            <a:r>
              <a:rPr lang="en-US" sz="2000" dirty="0" smtClean="0">
                <a:sym typeface="Wingdings" pitchFamily="2" charset="2"/>
              </a:rPr>
              <a:t></a:t>
            </a:r>
            <a:r>
              <a:rPr lang="en-US" sz="2000" dirty="0" smtClean="0"/>
              <a:t> view model from the back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Back</a:t>
            </a:r>
            <a:r>
              <a:rPr lang="en-US" sz="1600" dirty="0" smtClean="0"/>
              <a:t> View”</a:t>
            </a:r>
            <a:endParaRPr lang="en-US" sz="1600" dirty="0"/>
          </a:p>
        </p:txBody>
      </p:sp>
      <p:sp>
        <p:nvSpPr>
          <p:cNvPr id="6" name="TextBox 5"/>
          <p:cNvSpPr txBox="1"/>
          <p:nvPr/>
        </p:nvSpPr>
        <p:spPr>
          <a:xfrm>
            <a:off x="284676" y="1897811"/>
            <a:ext cx="4804913" cy="369332"/>
          </a:xfrm>
          <a:prstGeom prst="rect">
            <a:avLst/>
          </a:prstGeom>
          <a:noFill/>
        </p:spPr>
        <p:txBody>
          <a:bodyPr wrap="square" rtlCol="0">
            <a:spAutoFit/>
          </a:bodyPr>
          <a:lstStyle/>
          <a:p>
            <a:r>
              <a:rPr lang="en-US" dirty="0" smtClean="0"/>
              <a:t>Pretty obvious, but wait there’s MORE!</a:t>
            </a:r>
            <a:endParaRPr lang="en-US" dirty="0"/>
          </a:p>
        </p:txBody>
      </p:sp>
      <p:sp>
        <p:nvSpPr>
          <p:cNvPr id="7" name="TextBox 6"/>
          <p:cNvSpPr txBox="1"/>
          <p:nvPr/>
        </p:nvSpPr>
        <p:spPr>
          <a:xfrm>
            <a:off x="155275" y="2145109"/>
            <a:ext cx="3381555" cy="769441"/>
          </a:xfrm>
          <a:prstGeom prst="rect">
            <a:avLst/>
          </a:prstGeom>
          <a:noFill/>
        </p:spPr>
        <p:txBody>
          <a:bodyPr wrap="square" rtlCol="0">
            <a:spAutoFit/>
          </a:bodyPr>
          <a:lstStyle/>
          <a:p>
            <a:r>
              <a:rPr lang="en-US" sz="4400" dirty="0" smtClean="0"/>
              <a:t>_FRONT</a:t>
            </a:r>
            <a:endParaRPr lang="en-US" sz="4400" dirty="0"/>
          </a:p>
        </p:txBody>
      </p:sp>
      <p:sp>
        <p:nvSpPr>
          <p:cNvPr id="8" name="TextBox 7"/>
          <p:cNvSpPr txBox="1"/>
          <p:nvPr/>
        </p:nvSpPr>
        <p:spPr>
          <a:xfrm>
            <a:off x="181147" y="2858233"/>
            <a:ext cx="2700075" cy="769441"/>
          </a:xfrm>
          <a:prstGeom prst="rect">
            <a:avLst/>
          </a:prstGeom>
          <a:noFill/>
        </p:spPr>
        <p:txBody>
          <a:bodyPr wrap="square" rtlCol="0">
            <a:spAutoFit/>
          </a:bodyPr>
          <a:lstStyle/>
          <a:p>
            <a:r>
              <a:rPr lang="en-US" sz="4400" dirty="0" smtClean="0"/>
              <a:t>_TOP</a:t>
            </a:r>
            <a:endParaRPr lang="en-US" sz="4400" dirty="0"/>
          </a:p>
        </p:txBody>
      </p:sp>
      <p:sp>
        <p:nvSpPr>
          <p:cNvPr id="9" name="TextBox 8"/>
          <p:cNvSpPr txBox="1"/>
          <p:nvPr/>
        </p:nvSpPr>
        <p:spPr>
          <a:xfrm>
            <a:off x="5331123" y="1854684"/>
            <a:ext cx="3355676" cy="523220"/>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1400" dirty="0" smtClean="0">
                <a:solidFill>
                  <a:schemeClr val="bg1"/>
                </a:solidFill>
              </a:rPr>
              <a:t>Someone could implement the missing orientation macros if they felt like it.</a:t>
            </a:r>
            <a:endParaRPr lang="en-US" sz="1400" dirty="0">
              <a:solidFill>
                <a:schemeClr val="bg1"/>
              </a:solidFill>
            </a:endParaRPr>
          </a:p>
        </p:txBody>
      </p:sp>
      <p:sp>
        <p:nvSpPr>
          <p:cNvPr id="10" name="TextBox 9"/>
          <p:cNvSpPr txBox="1"/>
          <p:nvPr/>
        </p:nvSpPr>
        <p:spPr>
          <a:xfrm>
            <a:off x="198408" y="3554102"/>
            <a:ext cx="1854680" cy="769441"/>
          </a:xfrm>
          <a:prstGeom prst="rect">
            <a:avLst/>
          </a:prstGeom>
          <a:noFill/>
        </p:spPr>
        <p:txBody>
          <a:bodyPr wrap="square" rtlCol="0">
            <a:spAutoFit/>
          </a:bodyPr>
          <a:lstStyle/>
          <a:p>
            <a:r>
              <a:rPr lang="en-US" sz="4400" dirty="0" smtClean="0"/>
              <a:t>_FIT</a:t>
            </a:r>
            <a:endParaRPr lang="en-US" sz="4400" dirty="0"/>
          </a:p>
        </p:txBody>
      </p:sp>
      <p:sp>
        <p:nvSpPr>
          <p:cNvPr id="11" name="Rectangle 10"/>
          <p:cNvSpPr/>
          <p:nvPr/>
        </p:nvSpPr>
        <p:spPr>
          <a:xfrm>
            <a:off x="2271513" y="3960342"/>
            <a:ext cx="2501006" cy="369332"/>
          </a:xfrm>
          <a:prstGeom prst="rect">
            <a:avLst/>
          </a:prstGeom>
        </p:spPr>
        <p:txBody>
          <a:bodyPr wrap="none">
            <a:spAutoFit/>
          </a:bodyPr>
          <a:lstStyle/>
          <a:p>
            <a:r>
              <a:rPr lang="en-US" dirty="0" smtClean="0">
                <a:sym typeface="Wingdings" pitchFamily="2" charset="2"/>
              </a:rPr>
              <a:t></a:t>
            </a:r>
            <a:r>
              <a:rPr lang="en-US" dirty="0" smtClean="0"/>
              <a:t> fit model in the view</a:t>
            </a:r>
            <a:endParaRPr lang="en-US" dirty="0"/>
          </a:p>
        </p:txBody>
      </p:sp>
      <p:sp>
        <p:nvSpPr>
          <p:cNvPr id="12" name="Rectangle 11"/>
          <p:cNvSpPr/>
          <p:nvPr/>
        </p:nvSpPr>
        <p:spPr>
          <a:xfrm>
            <a:off x="2271513" y="3227091"/>
            <a:ext cx="2749471" cy="338554"/>
          </a:xfrm>
          <a:prstGeom prst="rect">
            <a:avLst/>
          </a:prstGeom>
        </p:spPr>
        <p:txBody>
          <a:bodyPr wrap="none">
            <a:spAutoFit/>
          </a:bodyPr>
          <a:lstStyle/>
          <a:p>
            <a:r>
              <a:rPr lang="en-US" sz="1600" dirty="0" smtClean="0">
                <a:sym typeface="Wingdings" pitchFamily="2" charset="2"/>
              </a:rPr>
              <a:t></a:t>
            </a:r>
            <a:r>
              <a:rPr lang="en-US" sz="1600" dirty="0" smtClean="0"/>
              <a:t> view model from the front</a:t>
            </a:r>
            <a:endParaRPr lang="en-US" sz="1600" dirty="0"/>
          </a:p>
        </p:txBody>
      </p:sp>
      <p:sp>
        <p:nvSpPr>
          <p:cNvPr id="13" name="Rectangle 12"/>
          <p:cNvSpPr/>
          <p:nvPr/>
        </p:nvSpPr>
        <p:spPr>
          <a:xfrm>
            <a:off x="2271513" y="2493842"/>
            <a:ext cx="2749471" cy="338554"/>
          </a:xfrm>
          <a:prstGeom prst="rect">
            <a:avLst/>
          </a:prstGeom>
        </p:spPr>
        <p:txBody>
          <a:bodyPr wrap="none">
            <a:spAutoFit/>
          </a:bodyPr>
          <a:lstStyle/>
          <a:p>
            <a:r>
              <a:rPr lang="en-US" sz="1600" dirty="0" smtClean="0">
                <a:sym typeface="Wingdings" pitchFamily="2" charset="2"/>
              </a:rPr>
              <a:t></a:t>
            </a:r>
            <a:r>
              <a:rPr lang="en-US" sz="1600" dirty="0" smtClean="0"/>
              <a:t> view model from the front</a:t>
            </a:r>
            <a:endParaRPr lang="en-US" sz="1600" dirty="0"/>
          </a:p>
        </p:txBody>
      </p:sp>
      <p:sp>
        <p:nvSpPr>
          <p:cNvPr id="14" name="TextBox 13"/>
          <p:cNvSpPr txBox="1"/>
          <p:nvPr/>
        </p:nvSpPr>
        <p:spPr>
          <a:xfrm>
            <a:off x="163902" y="5124090"/>
            <a:ext cx="2147977" cy="379563"/>
          </a:xfrm>
          <a:prstGeom prst="rect">
            <a:avLst/>
          </a:prstGeom>
          <a:noFill/>
        </p:spPr>
        <p:txBody>
          <a:bodyPr wrap="square" rtlCol="0">
            <a:spAutoFit/>
          </a:bodyPr>
          <a:lstStyle/>
          <a:p>
            <a:r>
              <a:rPr lang="en-US" dirty="0" smtClean="0"/>
              <a:t>Oh, and one more:</a:t>
            </a:r>
            <a:endParaRPr lang="en-US" dirty="0"/>
          </a:p>
        </p:txBody>
      </p:sp>
      <p:sp>
        <p:nvSpPr>
          <p:cNvPr id="16" name="TextBox 15"/>
          <p:cNvSpPr txBox="1"/>
          <p:nvPr/>
        </p:nvSpPr>
        <p:spPr>
          <a:xfrm>
            <a:off x="2231367" y="4994694"/>
            <a:ext cx="839637" cy="1015663"/>
          </a:xfrm>
          <a:prstGeom prst="rect">
            <a:avLst/>
          </a:prstGeom>
          <a:noFill/>
        </p:spPr>
        <p:txBody>
          <a:bodyPr wrap="square" rtlCol="0">
            <a:spAutoFit/>
          </a:bodyPr>
          <a:lstStyle/>
          <a:p>
            <a:r>
              <a:rPr lang="en-US" sz="6000" dirty="0" smtClean="0"/>
              <a:t>G</a:t>
            </a:r>
            <a:endParaRPr lang="en-US" sz="6000" dirty="0"/>
          </a:p>
        </p:txBody>
      </p:sp>
      <p:sp>
        <p:nvSpPr>
          <p:cNvPr id="17" name="Rectangle 16"/>
          <p:cNvSpPr/>
          <p:nvPr/>
        </p:nvSpPr>
        <p:spPr>
          <a:xfrm>
            <a:off x="2993261" y="5199670"/>
            <a:ext cx="3244799" cy="369332"/>
          </a:xfrm>
          <a:prstGeom prst="rect">
            <a:avLst/>
          </a:prstGeom>
        </p:spPr>
        <p:txBody>
          <a:bodyPr wrap="none">
            <a:spAutoFit/>
          </a:bodyPr>
          <a:lstStyle/>
          <a:p>
            <a:r>
              <a:rPr lang="en-US" dirty="0" smtClean="0">
                <a:sym typeface="Wingdings" pitchFamily="2" charset="2"/>
              </a:rPr>
              <a:t> Exactly the same as /</a:t>
            </a:r>
            <a:r>
              <a:rPr lang="en-US" dirty="0" err="1" smtClean="0">
                <a:sym typeface="Wingdings" pitchFamily="2" charset="2"/>
              </a:rPr>
              <a:t>replot</a:t>
            </a:r>
            <a:endParaRPr lang="en-US" dirty="0"/>
          </a:p>
        </p:txBody>
      </p:sp>
      <p:sp>
        <p:nvSpPr>
          <p:cNvPr id="20" name="Rectangle 19"/>
          <p:cNvSpPr/>
          <p:nvPr/>
        </p:nvSpPr>
        <p:spPr>
          <a:xfrm>
            <a:off x="439948" y="6184032"/>
            <a:ext cx="1035170" cy="253916"/>
          </a:xfrm>
          <a:prstGeom prst="rect">
            <a:avLst/>
          </a:prstGeom>
        </p:spPr>
        <p:txBody>
          <a:bodyPr wrap="square">
            <a:spAutoFit/>
          </a:bodyPr>
          <a:lstStyle/>
          <a:p>
            <a:r>
              <a:rPr lang="en-US" sz="1050" b="1" dirty="0" smtClean="0"/>
              <a:t>Guru Bonus:</a:t>
            </a:r>
            <a:endParaRPr lang="en-US" sz="1050" dirty="0"/>
          </a:p>
        </p:txBody>
      </p:sp>
      <p:sp>
        <p:nvSpPr>
          <p:cNvPr id="21" name="Rectangle 20"/>
          <p:cNvSpPr/>
          <p:nvPr/>
        </p:nvSpPr>
        <p:spPr>
          <a:xfrm>
            <a:off x="1406105" y="6184031"/>
            <a:ext cx="6892505" cy="430887"/>
          </a:xfrm>
          <a:prstGeom prst="rect">
            <a:avLst/>
          </a:prstGeom>
        </p:spPr>
        <p:txBody>
          <a:bodyPr wrap="square">
            <a:spAutoFit/>
          </a:bodyPr>
          <a:lstStyle/>
          <a:p>
            <a:r>
              <a:rPr lang="en-US" sz="1100" dirty="0" smtClean="0"/>
              <a:t>I have one of the extra buttons on my mouse set to “return” that way in order to quickly refresh the screen, all I have to do is type “g” and press a button, Horary </a:t>
            </a:r>
            <a:r>
              <a:rPr lang="en-US" sz="1100" dirty="0" err="1" smtClean="0"/>
              <a:t>Lazyness</a:t>
            </a:r>
            <a:r>
              <a:rPr lang="en-US" sz="1100" dirty="0" smtClean="0"/>
              <a:t>!</a:t>
            </a:r>
            <a:endParaRPr lang="en-US" sz="1100" dirty="0"/>
          </a:p>
        </p:txBody>
      </p:sp>
      <p:sp>
        <p:nvSpPr>
          <p:cNvPr id="22" name="Rectangle 21"/>
          <p:cNvSpPr/>
          <p:nvPr/>
        </p:nvSpPr>
        <p:spPr>
          <a:xfrm>
            <a:off x="3286664" y="5528904"/>
            <a:ext cx="4572000" cy="600164"/>
          </a:xfrm>
          <a:prstGeom prst="rect">
            <a:avLst/>
          </a:prstGeom>
        </p:spPr>
        <p:txBody>
          <a:bodyPr>
            <a:spAutoFit/>
          </a:bodyPr>
          <a:lstStyle/>
          <a:p>
            <a:r>
              <a:rPr lang="en-US" sz="1100" dirty="0" smtClean="0"/>
              <a:t>You may think it’s crazy to create a macro that does exactly the same thing as /rep, however, those typing those extra letters ads up. I chose g because it’s not used for anything else, and it’s on the home row.</a:t>
            </a:r>
          </a:p>
        </p:txBody>
      </p:sp>
      <p:sp>
        <p:nvSpPr>
          <p:cNvPr id="19" name="TextBox 18"/>
          <p:cNvSpPr txBox="1"/>
          <p:nvPr/>
        </p:nvSpPr>
        <p:spPr>
          <a:xfrm>
            <a:off x="195531" y="4316091"/>
            <a:ext cx="3381555" cy="769441"/>
          </a:xfrm>
          <a:prstGeom prst="rect">
            <a:avLst/>
          </a:prstGeom>
          <a:noFill/>
        </p:spPr>
        <p:txBody>
          <a:bodyPr wrap="square" rtlCol="0">
            <a:spAutoFit/>
          </a:bodyPr>
          <a:lstStyle/>
          <a:p>
            <a:r>
              <a:rPr lang="en-US" sz="4400" dirty="0" smtClean="0"/>
              <a:t>_RIGHT</a:t>
            </a:r>
            <a:endParaRPr lang="en-US" sz="4400" dirty="0"/>
          </a:p>
        </p:txBody>
      </p:sp>
      <p:sp>
        <p:nvSpPr>
          <p:cNvPr id="23" name="TextBox 22"/>
          <p:cNvSpPr txBox="1"/>
          <p:nvPr/>
        </p:nvSpPr>
        <p:spPr>
          <a:xfrm>
            <a:off x="4741645" y="4316091"/>
            <a:ext cx="2700075" cy="769441"/>
          </a:xfrm>
          <a:prstGeom prst="rect">
            <a:avLst/>
          </a:prstGeom>
          <a:noFill/>
        </p:spPr>
        <p:txBody>
          <a:bodyPr wrap="square" rtlCol="0">
            <a:spAutoFit/>
          </a:bodyPr>
          <a:lstStyle/>
          <a:p>
            <a:r>
              <a:rPr lang="en-US" sz="4400" dirty="0" smtClean="0"/>
              <a:t>_LEFT</a:t>
            </a:r>
            <a:endParaRPr lang="en-US" sz="4400" dirty="0"/>
          </a:p>
        </p:txBody>
      </p:sp>
      <p:sp>
        <p:nvSpPr>
          <p:cNvPr id="24" name="Rectangle 23"/>
          <p:cNvSpPr/>
          <p:nvPr/>
        </p:nvSpPr>
        <p:spPr>
          <a:xfrm>
            <a:off x="6394529" y="4695653"/>
            <a:ext cx="2749471" cy="338554"/>
          </a:xfrm>
          <a:prstGeom prst="rect">
            <a:avLst/>
          </a:prstGeom>
        </p:spPr>
        <p:txBody>
          <a:bodyPr wrap="none">
            <a:spAutoFit/>
          </a:bodyPr>
          <a:lstStyle/>
          <a:p>
            <a:r>
              <a:rPr lang="en-US" sz="1600" dirty="0" smtClean="0">
                <a:sym typeface="Wingdings" pitchFamily="2" charset="2"/>
              </a:rPr>
              <a:t></a:t>
            </a:r>
            <a:r>
              <a:rPr lang="en-US" sz="1600" dirty="0" smtClean="0"/>
              <a:t> view model from the front</a:t>
            </a:r>
            <a:endParaRPr lang="en-US" sz="1600" dirty="0"/>
          </a:p>
        </p:txBody>
      </p:sp>
      <p:sp>
        <p:nvSpPr>
          <p:cNvPr id="25" name="Rectangle 24"/>
          <p:cNvSpPr/>
          <p:nvPr/>
        </p:nvSpPr>
        <p:spPr>
          <a:xfrm>
            <a:off x="2277263" y="4695653"/>
            <a:ext cx="2419252" cy="307777"/>
          </a:xfrm>
          <a:prstGeom prst="rect">
            <a:avLst/>
          </a:prstGeom>
        </p:spPr>
        <p:txBody>
          <a:bodyPr wrap="none">
            <a:spAutoFit/>
          </a:bodyPr>
          <a:lstStyle/>
          <a:p>
            <a:r>
              <a:rPr lang="en-US" sz="1400" dirty="0" smtClean="0">
                <a:sym typeface="Wingdings" pitchFamily="2" charset="2"/>
              </a:rPr>
              <a:t></a:t>
            </a:r>
            <a:r>
              <a:rPr lang="en-US" sz="1400" dirty="0" smtClean="0"/>
              <a:t> view model from the front</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0" grpId="0"/>
      <p:bldP spid="11" grpId="0"/>
      <p:bldP spid="12" grpId="0"/>
      <p:bldP spid="13" grpId="0"/>
      <p:bldP spid="14" grpId="0"/>
      <p:bldP spid="16" grpId="0"/>
      <p:bldP spid="17" grpId="0"/>
      <p:bldP spid="20" grpId="0"/>
      <p:bldP spid="21" grpId="0"/>
      <p:bldP spid="22" grpId="0"/>
      <p:bldP spid="19" grpId="0"/>
      <p:bldP spid="23" grpId="0"/>
      <p:bldP spid="24"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cstate="print"/>
          <a:srcRect/>
          <a:stretch>
            <a:fillRect/>
          </a:stretch>
        </p:blipFill>
        <p:spPr bwMode="auto">
          <a:xfrm>
            <a:off x="2329131" y="4767669"/>
            <a:ext cx="4312250" cy="1483696"/>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Plotting the displaced shape is something we do a lot</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a:t>
            </a:r>
            <a:r>
              <a:rPr lang="en-US" sz="6000" dirty="0" err="1" smtClean="0"/>
              <a:t>DISP</a:t>
            </a:r>
            <a:r>
              <a:rPr lang="en-US" sz="6000" dirty="0" smtClean="0"/>
              <a:t> </a:t>
            </a:r>
            <a:r>
              <a:rPr lang="en-US" sz="3600" dirty="0" smtClean="0"/>
              <a:t>,</a:t>
            </a:r>
            <a:r>
              <a:rPr lang="en-US" sz="2800" dirty="0" smtClean="0"/>
              <a:t>&lt;load step&gt;, &lt;</a:t>
            </a:r>
            <a:r>
              <a:rPr lang="en-US" sz="2800" dirty="0" err="1" smtClean="0"/>
              <a:t>substep</a:t>
            </a:r>
            <a:r>
              <a:rPr lang="en-US" sz="2800" dirty="0" smtClean="0"/>
              <a:t>&gt;, &lt;display type&gt;</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_Disp</a:t>
            </a:r>
            <a:r>
              <a:rPr lang="en-US" sz="1600" dirty="0" smtClean="0"/>
              <a:t>lacements”</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Plots nodal displacements for specified set, defaults to correct set based on analysis that has been run.</a:t>
            </a:r>
          </a:p>
        </p:txBody>
      </p:sp>
      <p:sp>
        <p:nvSpPr>
          <p:cNvPr id="8" name="TextBox 7"/>
          <p:cNvSpPr txBox="1"/>
          <p:nvPr/>
        </p:nvSpPr>
        <p:spPr>
          <a:xfrm>
            <a:off x="189781" y="2268747"/>
            <a:ext cx="1500997" cy="307777"/>
          </a:xfrm>
          <a:prstGeom prst="rect">
            <a:avLst/>
          </a:prstGeom>
          <a:noFill/>
          <a:ln>
            <a:noFill/>
          </a:ln>
        </p:spPr>
        <p:txBody>
          <a:bodyPr wrap="square" rtlCol="0">
            <a:spAutoFit/>
          </a:bodyPr>
          <a:lstStyle/>
          <a:p>
            <a:r>
              <a:rPr lang="en-US" sz="1400" dirty="0" smtClean="0"/>
              <a:t>Without _</a:t>
            </a:r>
            <a:r>
              <a:rPr lang="en-US" sz="1400" dirty="0" err="1" smtClean="0"/>
              <a:t>DISP</a:t>
            </a:r>
            <a:r>
              <a:rPr lang="en-US" sz="1400" dirty="0" smtClean="0"/>
              <a:t>:</a:t>
            </a:r>
          </a:p>
        </p:txBody>
      </p:sp>
      <p:pic>
        <p:nvPicPr>
          <p:cNvPr id="1026" name="Picture 2"/>
          <p:cNvPicPr>
            <a:picLocks noChangeAspect="1" noChangeArrowheads="1"/>
          </p:cNvPicPr>
          <p:nvPr/>
        </p:nvPicPr>
        <p:blipFill>
          <a:blip r:embed="rId3" cstate="print"/>
          <a:srcRect r="4717"/>
          <a:stretch>
            <a:fillRect/>
          </a:stretch>
        </p:blipFill>
        <p:spPr bwMode="auto">
          <a:xfrm>
            <a:off x="481282" y="2626115"/>
            <a:ext cx="3521375" cy="101917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752354" y="2629529"/>
            <a:ext cx="3400425" cy="581025"/>
          </a:xfrm>
          <a:prstGeom prst="rect">
            <a:avLst/>
          </a:prstGeom>
          <a:noFill/>
          <a:ln w="9525">
            <a:noFill/>
            <a:miter lim="800000"/>
            <a:headEnd/>
            <a:tailEnd/>
          </a:ln>
        </p:spPr>
      </p:pic>
      <p:sp>
        <p:nvSpPr>
          <p:cNvPr id="12" name="TextBox 11"/>
          <p:cNvSpPr txBox="1"/>
          <p:nvPr/>
        </p:nvSpPr>
        <p:spPr>
          <a:xfrm>
            <a:off x="4813540" y="2277374"/>
            <a:ext cx="2467154" cy="319177"/>
          </a:xfrm>
          <a:prstGeom prst="rect">
            <a:avLst/>
          </a:prstGeom>
          <a:noFill/>
          <a:ln>
            <a:noFill/>
          </a:ln>
        </p:spPr>
        <p:txBody>
          <a:bodyPr wrap="square" rtlCol="0">
            <a:spAutoFit/>
          </a:bodyPr>
          <a:lstStyle/>
          <a:p>
            <a:r>
              <a:rPr lang="en-US" sz="1400" dirty="0" smtClean="0"/>
              <a:t>Using _</a:t>
            </a:r>
            <a:r>
              <a:rPr lang="en-US" sz="1400" dirty="0" err="1" smtClean="0"/>
              <a:t>DISP</a:t>
            </a:r>
            <a:endParaRPr lang="en-US" sz="1400" dirty="0" smtClean="0"/>
          </a:p>
        </p:txBody>
      </p:sp>
      <p:pic>
        <p:nvPicPr>
          <p:cNvPr id="1029" name="Picture 5"/>
          <p:cNvPicPr>
            <a:picLocks noChangeAspect="1" noChangeArrowheads="1"/>
          </p:cNvPicPr>
          <p:nvPr/>
        </p:nvPicPr>
        <p:blipFill>
          <a:blip r:embed="rId5" cstate="print"/>
          <a:srcRect/>
          <a:stretch>
            <a:fillRect/>
          </a:stretch>
        </p:blipFill>
        <p:spPr bwMode="auto">
          <a:xfrm>
            <a:off x="4757290" y="3780350"/>
            <a:ext cx="3752850" cy="781050"/>
          </a:xfrm>
          <a:prstGeom prst="rect">
            <a:avLst/>
          </a:prstGeom>
          <a:noFill/>
          <a:ln w="9525">
            <a:noFill/>
            <a:miter lim="800000"/>
            <a:headEnd/>
            <a:tailEnd/>
          </a:ln>
        </p:spPr>
      </p:pic>
      <p:sp>
        <p:nvSpPr>
          <p:cNvPr id="16" name="TextBox 15"/>
          <p:cNvSpPr txBox="1"/>
          <p:nvPr/>
        </p:nvSpPr>
        <p:spPr>
          <a:xfrm>
            <a:off x="1061050" y="6280029"/>
            <a:ext cx="7090403" cy="307777"/>
          </a:xfrm>
          <a:prstGeom prst="rect">
            <a:avLst/>
          </a:prstGeom>
          <a:noFill/>
          <a:ln>
            <a:noFill/>
          </a:ln>
        </p:spPr>
        <p:txBody>
          <a:bodyPr wrap="none" rtlCol="0">
            <a:spAutoFit/>
          </a:bodyPr>
          <a:lstStyle/>
          <a:p>
            <a:r>
              <a:rPr lang="en-US" sz="1400" dirty="0" smtClean="0"/>
              <a:t>By saving a few key stokes on something we do many times, a lot of time can be saved</a:t>
            </a:r>
          </a:p>
        </p:txBody>
      </p:sp>
      <p:pic>
        <p:nvPicPr>
          <p:cNvPr id="1030" name="Picture 6"/>
          <p:cNvPicPr>
            <a:picLocks noChangeAspect="1" noChangeArrowheads="1"/>
          </p:cNvPicPr>
          <p:nvPr/>
        </p:nvPicPr>
        <p:blipFill>
          <a:blip r:embed="rId6" cstate="print"/>
          <a:srcRect/>
          <a:stretch>
            <a:fillRect/>
          </a:stretch>
        </p:blipFill>
        <p:spPr bwMode="auto">
          <a:xfrm>
            <a:off x="490807" y="3797779"/>
            <a:ext cx="3676650" cy="1143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43" y="0"/>
            <a:ext cx="8565132" cy="660400"/>
          </a:xfrm>
        </p:spPr>
        <p:txBody>
          <a:bodyPr/>
          <a:lstStyle/>
          <a:p>
            <a:r>
              <a:rPr lang="en-US" dirty="0" smtClean="0"/>
              <a:t>Simply create a </a:t>
            </a:r>
            <a:r>
              <a:rPr lang="en-US" dirty="0" err="1" smtClean="0"/>
              <a:t>keypoint</a:t>
            </a:r>
            <a:r>
              <a:rPr lang="en-US" dirty="0" smtClean="0"/>
              <a:t> at the center of any arc</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a:t>
            </a:r>
            <a:r>
              <a:rPr lang="en-US" sz="6000" dirty="0" err="1" smtClean="0"/>
              <a:t>KCENTER</a:t>
            </a:r>
            <a:r>
              <a:rPr lang="en-US" sz="3600" dirty="0" smtClean="0"/>
              <a:t>, </a:t>
            </a:r>
            <a:r>
              <a:rPr lang="en-US" sz="2800" dirty="0" smtClean="0"/>
              <a:t>&lt;arc&gt;,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a:t>
            </a:r>
            <a:r>
              <a:rPr lang="en-US" sz="1600" dirty="0" err="1" smtClean="0">
                <a:solidFill>
                  <a:schemeClr val="accent6"/>
                </a:solidFill>
              </a:rPr>
              <a:t>K</a:t>
            </a:r>
            <a:r>
              <a:rPr lang="en-US" sz="1600" dirty="0" err="1" smtClean="0"/>
              <a:t>eypoint</a:t>
            </a:r>
            <a:r>
              <a:rPr lang="en-US" sz="1600" dirty="0" smtClean="0"/>
              <a:t> at the </a:t>
            </a:r>
            <a:r>
              <a:rPr lang="en-US" sz="1600" dirty="0" smtClean="0">
                <a:solidFill>
                  <a:schemeClr val="accent6"/>
                </a:solidFill>
              </a:rPr>
              <a:t>Center</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t>
            </a:r>
            <a:r>
              <a:rPr lang="en-US" sz="1400" dirty="0" err="1" smtClean="0"/>
              <a:t>keypoint</a:t>
            </a:r>
            <a:r>
              <a:rPr lang="en-US" sz="1400" dirty="0" smtClean="0"/>
              <a:t> at the center of an arc</a:t>
            </a:r>
          </a:p>
        </p:txBody>
      </p:sp>
      <p:sp>
        <p:nvSpPr>
          <p:cNvPr id="17" name="TextBox 16"/>
          <p:cNvSpPr txBox="1"/>
          <p:nvPr/>
        </p:nvSpPr>
        <p:spPr>
          <a:xfrm>
            <a:off x="465888" y="2303252"/>
            <a:ext cx="1570006" cy="307777"/>
          </a:xfrm>
          <a:prstGeom prst="rect">
            <a:avLst/>
          </a:prstGeom>
          <a:noFill/>
          <a:ln>
            <a:noFill/>
          </a:ln>
        </p:spPr>
        <p:txBody>
          <a:bodyPr wrap="square" rtlCol="0">
            <a:spAutoFit/>
          </a:bodyPr>
          <a:lstStyle/>
          <a:p>
            <a:r>
              <a:rPr lang="en-US" sz="1400" dirty="0" smtClean="0"/>
              <a:t>Step 1: </a:t>
            </a:r>
            <a:r>
              <a:rPr lang="en-US" sz="1400" dirty="0" smtClean="0">
                <a:solidFill>
                  <a:srgbClr val="FF0000"/>
                </a:solidFill>
              </a:rPr>
              <a:t>_</a:t>
            </a:r>
            <a:r>
              <a:rPr lang="en-US" sz="1400" dirty="0" err="1" smtClean="0">
                <a:solidFill>
                  <a:srgbClr val="FF0000"/>
                </a:solidFill>
              </a:rPr>
              <a:t>kcenter</a:t>
            </a:r>
            <a:endParaRPr lang="en-US" sz="1400" dirty="0" smtClean="0">
              <a:solidFill>
                <a:srgbClr val="FF0000"/>
              </a:solidFill>
            </a:endParaRPr>
          </a:p>
        </p:txBody>
      </p:sp>
      <p:pic>
        <p:nvPicPr>
          <p:cNvPr id="2052" name="Picture 4"/>
          <p:cNvPicPr>
            <a:picLocks noChangeAspect="1" noChangeArrowheads="1"/>
          </p:cNvPicPr>
          <p:nvPr/>
        </p:nvPicPr>
        <p:blipFill>
          <a:blip r:embed="rId2" cstate="print"/>
          <a:srcRect/>
          <a:stretch>
            <a:fillRect/>
          </a:stretch>
        </p:blipFill>
        <p:spPr bwMode="auto">
          <a:xfrm>
            <a:off x="627273" y="2570401"/>
            <a:ext cx="4076700" cy="3114675"/>
          </a:xfrm>
          <a:prstGeom prst="rect">
            <a:avLst/>
          </a:prstGeom>
          <a:noFill/>
          <a:ln w="9525">
            <a:noFill/>
            <a:miter lim="800000"/>
            <a:headEnd/>
            <a:tailEnd/>
          </a:ln>
        </p:spPr>
      </p:pic>
      <p:sp>
        <p:nvSpPr>
          <p:cNvPr id="19" name="TextBox 18"/>
          <p:cNvSpPr txBox="1"/>
          <p:nvPr/>
        </p:nvSpPr>
        <p:spPr>
          <a:xfrm>
            <a:off x="465887" y="2691441"/>
            <a:ext cx="1609480" cy="307777"/>
          </a:xfrm>
          <a:prstGeom prst="rect">
            <a:avLst/>
          </a:prstGeom>
          <a:noFill/>
          <a:ln w="28575">
            <a:solidFill>
              <a:srgbClr val="FF0000"/>
            </a:solidFill>
          </a:ln>
        </p:spPr>
        <p:txBody>
          <a:bodyPr wrap="none" rtlCol="0">
            <a:spAutoFit/>
          </a:bodyPr>
          <a:lstStyle/>
          <a:p>
            <a:r>
              <a:rPr lang="en-US" sz="1400" dirty="0" smtClean="0"/>
              <a:t>Step 2: Select Arc</a:t>
            </a:r>
          </a:p>
        </p:txBody>
      </p:sp>
      <p:cxnSp>
        <p:nvCxnSpPr>
          <p:cNvPr id="21" name="Straight Arrow Connector 20"/>
          <p:cNvCxnSpPr>
            <a:stCxn id="19" idx="2"/>
          </p:cNvCxnSpPr>
          <p:nvPr/>
        </p:nvCxnSpPr>
        <p:spPr>
          <a:xfrm rot="16200000" flipH="1">
            <a:off x="1289565" y="2980280"/>
            <a:ext cx="477226" cy="515102"/>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563434" y="5158595"/>
            <a:ext cx="1751162" cy="307777"/>
          </a:xfrm>
          <a:prstGeom prst="rect">
            <a:avLst/>
          </a:prstGeom>
          <a:noFill/>
          <a:ln w="28575">
            <a:solidFill>
              <a:srgbClr val="FF0000"/>
            </a:solidFill>
          </a:ln>
        </p:spPr>
        <p:txBody>
          <a:bodyPr wrap="square" rtlCol="0">
            <a:spAutoFit/>
          </a:bodyPr>
          <a:lstStyle/>
          <a:p>
            <a:r>
              <a:rPr lang="en-US" sz="1400" dirty="0" err="1" smtClean="0"/>
              <a:t>Keypoint</a:t>
            </a:r>
            <a:r>
              <a:rPr lang="en-US" sz="1400" dirty="0" smtClean="0"/>
              <a:t> is created</a:t>
            </a:r>
          </a:p>
        </p:txBody>
      </p:sp>
      <p:sp>
        <p:nvSpPr>
          <p:cNvPr id="24" name="Oval 23"/>
          <p:cNvSpPr/>
          <p:nvPr/>
        </p:nvSpPr>
        <p:spPr>
          <a:xfrm>
            <a:off x="3321230" y="5469146"/>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3" idx="1"/>
            <a:endCxn id="24" idx="6"/>
          </p:cNvCxnSpPr>
          <p:nvPr/>
        </p:nvCxnSpPr>
        <p:spPr>
          <a:xfrm rot="10800000" flipV="1">
            <a:off x="3476506" y="5312484"/>
            <a:ext cx="1086928" cy="24724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926349" y="2199736"/>
            <a:ext cx="1759787" cy="307777"/>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400" dirty="0" smtClean="0"/>
              <a:t>Requires </a:t>
            </a:r>
            <a:r>
              <a:rPr lang="en-US" sz="1400" dirty="0" err="1" smtClean="0"/>
              <a:t>Ansys</a:t>
            </a:r>
            <a:r>
              <a:rPr lang="en-US" sz="1400" dirty="0" smtClean="0"/>
              <a:t> V11+</a:t>
            </a:r>
          </a:p>
        </p:txBody>
      </p:sp>
      <p:pic>
        <p:nvPicPr>
          <p:cNvPr id="2053" name="Picture 5"/>
          <p:cNvPicPr>
            <a:picLocks noChangeAspect="1" noChangeArrowheads="1"/>
          </p:cNvPicPr>
          <p:nvPr/>
        </p:nvPicPr>
        <p:blipFill>
          <a:blip r:embed="rId3" cstate="print"/>
          <a:srcRect/>
          <a:stretch>
            <a:fillRect/>
          </a:stretch>
        </p:blipFill>
        <p:spPr bwMode="auto">
          <a:xfrm>
            <a:off x="5912329" y="3062647"/>
            <a:ext cx="2857500" cy="542925"/>
          </a:xfrm>
          <a:prstGeom prst="rect">
            <a:avLst/>
          </a:prstGeom>
          <a:noFill/>
          <a:ln w="9525">
            <a:noFill/>
            <a:miter lim="800000"/>
            <a:headEnd/>
            <a:tailEnd/>
          </a:ln>
        </p:spPr>
      </p:pic>
      <p:sp>
        <p:nvSpPr>
          <p:cNvPr id="31" name="TextBox 30"/>
          <p:cNvSpPr txBox="1"/>
          <p:nvPr/>
        </p:nvSpPr>
        <p:spPr>
          <a:xfrm>
            <a:off x="5874589" y="2751826"/>
            <a:ext cx="1897811" cy="307777"/>
          </a:xfrm>
          <a:prstGeom prst="rect">
            <a:avLst/>
          </a:prstGeom>
          <a:noFill/>
          <a:ln>
            <a:noFill/>
          </a:ln>
        </p:spPr>
        <p:txBody>
          <a:bodyPr wrap="square" rtlCol="0">
            <a:spAutoFit/>
          </a:bodyPr>
          <a:lstStyle/>
          <a:p>
            <a:r>
              <a:rPr lang="en-US" sz="1400" dirty="0" smtClean="0"/>
              <a:t>Alternative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animBg="1"/>
      <p:bldP spid="23" grpId="0" animBg="1"/>
      <p:bldP spid="24" grpId="0" animBg="1"/>
      <p:bldP spid="28" grpId="0" animBg="1"/>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4530844" y="3717806"/>
            <a:ext cx="3981450" cy="2838450"/>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267406" y="2507682"/>
            <a:ext cx="4131962" cy="2867638"/>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Simply create a </a:t>
            </a:r>
            <a:r>
              <a:rPr lang="en-US" dirty="0" err="1" smtClean="0"/>
              <a:t>keypoint</a:t>
            </a:r>
            <a:r>
              <a:rPr lang="en-US" dirty="0" smtClean="0"/>
              <a:t> at the center of any arc</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KMOVE</a:t>
            </a:r>
            <a:r>
              <a:rPr lang="en-US" sz="3600" dirty="0" smtClean="0"/>
              <a:t>, </a:t>
            </a:r>
            <a:r>
              <a:rPr lang="en-US" sz="2000" dirty="0" smtClean="0"/>
              <a:t>&lt;</a:t>
            </a:r>
            <a:r>
              <a:rPr lang="en-US" sz="2000" dirty="0" err="1" smtClean="0"/>
              <a:t>keypoint</a:t>
            </a:r>
            <a:r>
              <a:rPr lang="en-US" sz="2000" dirty="0" smtClean="0"/>
              <a:t> to move&gt;,&lt;</a:t>
            </a:r>
            <a:r>
              <a:rPr lang="en-US" sz="2000" dirty="0" err="1" smtClean="0"/>
              <a:t>kepoint</a:t>
            </a:r>
            <a:r>
              <a:rPr lang="en-US" sz="2000" dirty="0" smtClean="0"/>
              <a:t> to move too&gt;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a:t>
            </a:r>
            <a:r>
              <a:rPr lang="en-US" sz="1600" dirty="0" err="1" smtClean="0">
                <a:solidFill>
                  <a:schemeClr val="accent6"/>
                </a:solidFill>
              </a:rPr>
              <a:t>K</a:t>
            </a:r>
            <a:r>
              <a:rPr lang="en-US" sz="1600" dirty="0" err="1" smtClean="0"/>
              <a:t>eypoint</a:t>
            </a:r>
            <a:r>
              <a:rPr lang="en-US" sz="1600" dirty="0" smtClean="0"/>
              <a:t> </a:t>
            </a:r>
            <a:r>
              <a:rPr lang="en-US" sz="1600" dirty="0" smtClean="0">
                <a:solidFill>
                  <a:schemeClr val="accent6"/>
                </a:solidFill>
              </a:rPr>
              <a:t>Move</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t>
            </a:r>
            <a:r>
              <a:rPr lang="en-US" sz="1400" dirty="0" err="1" smtClean="0"/>
              <a:t>keypoint</a:t>
            </a:r>
            <a:r>
              <a:rPr lang="en-US" sz="1400" dirty="0" smtClean="0"/>
              <a:t> at the center of an arc</a:t>
            </a:r>
          </a:p>
        </p:txBody>
      </p:sp>
      <p:sp>
        <p:nvSpPr>
          <p:cNvPr id="19" name="TextBox 18"/>
          <p:cNvSpPr txBox="1"/>
          <p:nvPr/>
        </p:nvSpPr>
        <p:spPr>
          <a:xfrm>
            <a:off x="4580673" y="2415395"/>
            <a:ext cx="3134063" cy="307777"/>
          </a:xfrm>
          <a:prstGeom prst="rect">
            <a:avLst/>
          </a:prstGeom>
          <a:noFill/>
          <a:ln w="28575">
            <a:solidFill>
              <a:srgbClr val="FF0000"/>
            </a:solidFill>
          </a:ln>
        </p:spPr>
        <p:txBody>
          <a:bodyPr wrap="none" rtlCol="0">
            <a:spAutoFit/>
          </a:bodyPr>
          <a:lstStyle/>
          <a:p>
            <a:r>
              <a:rPr lang="en-US" sz="1400" dirty="0" smtClean="0"/>
              <a:t>Step 3: Select </a:t>
            </a:r>
            <a:r>
              <a:rPr lang="en-US" sz="1400" dirty="0" err="1" smtClean="0"/>
              <a:t>keypoint</a:t>
            </a:r>
            <a:r>
              <a:rPr lang="en-US" sz="1400" dirty="0" smtClean="0"/>
              <a:t> to move TOO</a:t>
            </a:r>
          </a:p>
        </p:txBody>
      </p:sp>
      <p:cxnSp>
        <p:nvCxnSpPr>
          <p:cNvPr id="21" name="Straight Arrow Connector 20"/>
          <p:cNvCxnSpPr>
            <a:stCxn id="19" idx="1"/>
            <a:endCxn id="32" idx="7"/>
          </p:cNvCxnSpPr>
          <p:nvPr/>
        </p:nvCxnSpPr>
        <p:spPr>
          <a:xfrm rot="10800000" flipV="1">
            <a:off x="4227255" y="2569283"/>
            <a:ext cx="353419" cy="283833"/>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641059" y="3088255"/>
            <a:ext cx="1638958" cy="523220"/>
          </a:xfrm>
          <a:prstGeom prst="rect">
            <a:avLst/>
          </a:prstGeom>
          <a:noFill/>
          <a:ln w="28575">
            <a:solidFill>
              <a:srgbClr val="FF0000"/>
            </a:solidFill>
          </a:ln>
        </p:spPr>
        <p:txBody>
          <a:bodyPr wrap="square" rtlCol="0">
            <a:spAutoFit/>
          </a:bodyPr>
          <a:lstStyle/>
          <a:p>
            <a:r>
              <a:rPr lang="en-US" sz="1400" dirty="0" smtClean="0"/>
              <a:t>Step 2: Select </a:t>
            </a:r>
            <a:r>
              <a:rPr lang="en-US" sz="1400" dirty="0" err="1" smtClean="0"/>
              <a:t>Keypoint</a:t>
            </a:r>
            <a:r>
              <a:rPr lang="en-US" sz="1400" dirty="0" smtClean="0"/>
              <a:t> to move</a:t>
            </a:r>
          </a:p>
        </p:txBody>
      </p:sp>
      <p:sp>
        <p:nvSpPr>
          <p:cNvPr id="24" name="Oval 23"/>
          <p:cNvSpPr/>
          <p:nvPr/>
        </p:nvSpPr>
        <p:spPr>
          <a:xfrm>
            <a:off x="4106220" y="3450564"/>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3" idx="1"/>
            <a:endCxn id="24" idx="6"/>
          </p:cNvCxnSpPr>
          <p:nvPr/>
        </p:nvCxnSpPr>
        <p:spPr>
          <a:xfrm rot="10800000" flipV="1">
            <a:off x="4261497" y="3349864"/>
            <a:ext cx="379563" cy="191277"/>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5058" y="2199736"/>
            <a:ext cx="1834616" cy="338554"/>
          </a:xfrm>
          <a:prstGeom prst="rect">
            <a:avLst/>
          </a:prstGeom>
          <a:noFill/>
          <a:ln>
            <a:noFill/>
          </a:ln>
        </p:spPr>
        <p:txBody>
          <a:bodyPr wrap="square" rtlCol="0">
            <a:spAutoFit/>
          </a:bodyPr>
          <a:lstStyle/>
          <a:p>
            <a:r>
              <a:rPr lang="en-US" sz="1600" dirty="0" smtClean="0"/>
              <a:t>Step 1: </a:t>
            </a:r>
            <a:r>
              <a:rPr lang="en-US" sz="1600" dirty="0" smtClean="0">
                <a:solidFill>
                  <a:srgbClr val="FF0000"/>
                </a:solidFill>
              </a:rPr>
              <a:t>_</a:t>
            </a:r>
            <a:r>
              <a:rPr lang="en-US" sz="1600" dirty="0" err="1" smtClean="0">
                <a:solidFill>
                  <a:srgbClr val="FF0000"/>
                </a:solidFill>
              </a:rPr>
              <a:t>kmove</a:t>
            </a:r>
            <a:endParaRPr lang="en-US" sz="1600" dirty="0" smtClean="0">
              <a:solidFill>
                <a:srgbClr val="FF0000"/>
              </a:solidFill>
            </a:endParaRPr>
          </a:p>
        </p:txBody>
      </p:sp>
      <p:sp>
        <p:nvSpPr>
          <p:cNvPr id="32" name="Oval 31"/>
          <p:cNvSpPr/>
          <p:nvPr/>
        </p:nvSpPr>
        <p:spPr>
          <a:xfrm>
            <a:off x="4094718" y="2826587"/>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379563" y="5926347"/>
            <a:ext cx="3381554"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If possible the </a:t>
            </a:r>
            <a:r>
              <a:rPr lang="en-US" sz="1600" dirty="0" err="1" smtClean="0"/>
              <a:t>keypoints</a:t>
            </a:r>
            <a:r>
              <a:rPr lang="en-US" sz="1600" dirty="0" smtClean="0"/>
              <a:t> are merged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4" grpId="0" animBg="1"/>
      <p:bldP spid="18" grpId="0"/>
      <p:bldP spid="32" grpId="0" animBg="1"/>
      <p:bldP spid="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569617" y="2606749"/>
            <a:ext cx="4104274" cy="2964712"/>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Simply create a </a:t>
            </a:r>
            <a:r>
              <a:rPr lang="en-US" dirty="0" err="1" smtClean="0"/>
              <a:t>keypoint</a:t>
            </a:r>
            <a:r>
              <a:rPr lang="en-US" dirty="0" smtClean="0"/>
              <a:t> at the center of any arc</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LANGLE</a:t>
            </a:r>
            <a:r>
              <a:rPr lang="en-US" sz="3600" dirty="0" smtClean="0"/>
              <a:t>, </a:t>
            </a:r>
            <a:r>
              <a:rPr lang="en-US" sz="2000" dirty="0" smtClean="0"/>
              <a:t>&lt;first line&gt;, &lt;second line&gt;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_L</a:t>
            </a:r>
            <a:r>
              <a:rPr lang="en-US" sz="1600" dirty="0" smtClean="0"/>
              <a:t>ine</a:t>
            </a:r>
            <a:r>
              <a:rPr lang="en-US" sz="1600" dirty="0" smtClean="0">
                <a:solidFill>
                  <a:schemeClr val="accent6"/>
                </a:solidFill>
              </a:rPr>
              <a:t> Angle</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 arc given the two endpoints to the arc and a center </a:t>
            </a:r>
            <a:r>
              <a:rPr lang="en-US" sz="1400" dirty="0" err="1" smtClean="0"/>
              <a:t>keypoint</a:t>
            </a:r>
            <a:endParaRPr lang="en-US" sz="1400" dirty="0" smtClean="0"/>
          </a:p>
        </p:txBody>
      </p:sp>
      <p:sp>
        <p:nvSpPr>
          <p:cNvPr id="23" name="TextBox 22"/>
          <p:cNvSpPr txBox="1"/>
          <p:nvPr/>
        </p:nvSpPr>
        <p:spPr>
          <a:xfrm>
            <a:off x="337682" y="2580501"/>
            <a:ext cx="2469314" cy="338554"/>
          </a:xfrm>
          <a:prstGeom prst="rect">
            <a:avLst/>
          </a:prstGeom>
          <a:noFill/>
          <a:ln w="28575">
            <a:solidFill>
              <a:srgbClr val="FF0000"/>
            </a:solidFill>
          </a:ln>
        </p:spPr>
        <p:txBody>
          <a:bodyPr wrap="square" rtlCol="0">
            <a:spAutoFit/>
          </a:bodyPr>
          <a:lstStyle/>
          <a:p>
            <a:r>
              <a:rPr lang="en-US" sz="1600" dirty="0" smtClean="0"/>
              <a:t>Step 2: Select Two Lines</a:t>
            </a:r>
          </a:p>
        </p:txBody>
      </p:sp>
      <p:cxnSp>
        <p:nvCxnSpPr>
          <p:cNvPr id="26" name="Straight Arrow Connector 25"/>
          <p:cNvCxnSpPr>
            <a:stCxn id="23" idx="2"/>
          </p:cNvCxnSpPr>
          <p:nvPr/>
        </p:nvCxnSpPr>
        <p:spPr>
          <a:xfrm rot="16200000" flipH="1">
            <a:off x="486007" y="4005387"/>
            <a:ext cx="2227106" cy="54442"/>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5058" y="2199736"/>
            <a:ext cx="2323714" cy="338554"/>
          </a:xfrm>
          <a:prstGeom prst="rect">
            <a:avLst/>
          </a:prstGeom>
          <a:noFill/>
          <a:ln>
            <a:noFill/>
          </a:ln>
        </p:spPr>
        <p:txBody>
          <a:bodyPr wrap="square" rtlCol="0">
            <a:spAutoFit/>
          </a:bodyPr>
          <a:lstStyle/>
          <a:p>
            <a:r>
              <a:rPr lang="en-US" sz="1600" dirty="0" smtClean="0"/>
              <a:t>Step 1: </a:t>
            </a:r>
            <a:r>
              <a:rPr lang="en-US" sz="1600" dirty="0" smtClean="0">
                <a:solidFill>
                  <a:srgbClr val="FF0000"/>
                </a:solidFill>
              </a:rPr>
              <a:t>_</a:t>
            </a:r>
            <a:r>
              <a:rPr lang="en-US" sz="1600" dirty="0" err="1" smtClean="0">
                <a:solidFill>
                  <a:srgbClr val="FF0000"/>
                </a:solidFill>
              </a:rPr>
              <a:t>langle</a:t>
            </a:r>
            <a:endParaRPr lang="en-US" sz="1600" dirty="0" smtClean="0">
              <a:solidFill>
                <a:srgbClr val="FF0000"/>
              </a:solidFill>
            </a:endParaRPr>
          </a:p>
        </p:txBody>
      </p:sp>
      <p:sp>
        <p:nvSpPr>
          <p:cNvPr id="43" name="TextBox 42"/>
          <p:cNvSpPr txBox="1"/>
          <p:nvPr/>
        </p:nvSpPr>
        <p:spPr>
          <a:xfrm>
            <a:off x="675673" y="5812385"/>
            <a:ext cx="3726210"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Use </a:t>
            </a:r>
            <a:r>
              <a:rPr lang="en-US" sz="1600" b="1" dirty="0" smtClean="0"/>
              <a:t>*</a:t>
            </a:r>
            <a:r>
              <a:rPr lang="en-US" sz="1600" b="1" dirty="0" err="1" smtClean="0"/>
              <a:t>AFUN</a:t>
            </a:r>
            <a:r>
              <a:rPr lang="en-US" sz="1600" b="1" dirty="0" smtClean="0"/>
              <a:t>, DEG</a:t>
            </a:r>
            <a:r>
              <a:rPr lang="en-US" sz="1600" dirty="0" smtClean="0"/>
              <a:t> to get results in degrees</a:t>
            </a:r>
          </a:p>
        </p:txBody>
      </p:sp>
      <p:cxnSp>
        <p:nvCxnSpPr>
          <p:cNvPr id="35" name="Straight Arrow Connector 34"/>
          <p:cNvCxnSpPr>
            <a:stCxn id="23" idx="3"/>
          </p:cNvCxnSpPr>
          <p:nvPr/>
        </p:nvCxnSpPr>
        <p:spPr>
          <a:xfrm>
            <a:off x="2806996" y="2749778"/>
            <a:ext cx="1318437" cy="812129"/>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Right Arrow 41"/>
          <p:cNvSpPr/>
          <p:nvPr/>
        </p:nvSpPr>
        <p:spPr>
          <a:xfrm>
            <a:off x="4757151" y="2323848"/>
            <a:ext cx="536944" cy="48909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5123" name="Picture 3"/>
          <p:cNvPicPr>
            <a:picLocks noChangeAspect="1" noChangeArrowheads="1"/>
          </p:cNvPicPr>
          <p:nvPr/>
        </p:nvPicPr>
        <p:blipFill>
          <a:blip r:embed="rId3" cstate="print"/>
          <a:srcRect r="23776"/>
          <a:stretch>
            <a:fillRect/>
          </a:stretch>
        </p:blipFill>
        <p:spPr bwMode="auto">
          <a:xfrm>
            <a:off x="5427035" y="2213229"/>
            <a:ext cx="3716965" cy="1639461"/>
          </a:xfrm>
          <a:prstGeom prst="rect">
            <a:avLst/>
          </a:prstGeom>
          <a:noFill/>
          <a:ln w="9525">
            <a:noFill/>
            <a:miter lim="800000"/>
            <a:headEnd/>
            <a:tailEnd/>
          </a:ln>
        </p:spPr>
      </p:pic>
      <p:sp>
        <p:nvSpPr>
          <p:cNvPr id="34" name="TextBox 33"/>
          <p:cNvSpPr txBox="1"/>
          <p:nvPr/>
        </p:nvSpPr>
        <p:spPr>
          <a:xfrm>
            <a:off x="4369982" y="3923411"/>
            <a:ext cx="4008475" cy="338554"/>
          </a:xfrm>
          <a:prstGeom prst="rect">
            <a:avLst/>
          </a:prstGeom>
          <a:noFill/>
          <a:ln>
            <a:noFill/>
          </a:ln>
        </p:spPr>
        <p:txBody>
          <a:bodyPr wrap="square" rtlCol="0">
            <a:spAutoFit/>
          </a:bodyPr>
          <a:lstStyle/>
          <a:p>
            <a:r>
              <a:rPr lang="en-US" sz="1600" dirty="0" smtClean="0"/>
              <a:t>*</a:t>
            </a:r>
            <a:r>
              <a:rPr lang="en-US" sz="1600" dirty="0" err="1" smtClean="0"/>
              <a:t>status,theta</a:t>
            </a:r>
            <a:r>
              <a:rPr lang="en-US" sz="1600" dirty="0" smtClean="0"/>
              <a:t> </a:t>
            </a:r>
          </a:p>
        </p:txBody>
      </p:sp>
      <p:sp>
        <p:nvSpPr>
          <p:cNvPr id="36" name="TextBox 35"/>
          <p:cNvSpPr txBox="1"/>
          <p:nvPr/>
        </p:nvSpPr>
        <p:spPr>
          <a:xfrm>
            <a:off x="4942882" y="5812385"/>
            <a:ext cx="3726210"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Use </a:t>
            </a:r>
            <a:r>
              <a:rPr lang="en-US" sz="1600" b="1" dirty="0" smtClean="0"/>
              <a:t>*</a:t>
            </a:r>
            <a:r>
              <a:rPr lang="en-US" sz="1600" b="1" dirty="0" err="1" smtClean="0"/>
              <a:t>AFUN</a:t>
            </a:r>
            <a:r>
              <a:rPr lang="en-US" sz="1600" b="1" dirty="0" smtClean="0"/>
              <a:t>, </a:t>
            </a:r>
            <a:r>
              <a:rPr lang="en-US" sz="1600" b="1" dirty="0" err="1" smtClean="0"/>
              <a:t>RAD</a:t>
            </a:r>
            <a:r>
              <a:rPr lang="en-US" sz="1600" b="1" dirty="0" smtClean="0"/>
              <a:t> </a:t>
            </a:r>
            <a:r>
              <a:rPr lang="en-US" sz="1600" dirty="0" smtClean="0"/>
              <a:t>to get results in radians</a:t>
            </a:r>
          </a:p>
        </p:txBody>
      </p:sp>
      <p:sp>
        <p:nvSpPr>
          <p:cNvPr id="37" name="TextBox 36"/>
          <p:cNvSpPr txBox="1"/>
          <p:nvPr/>
        </p:nvSpPr>
        <p:spPr>
          <a:xfrm>
            <a:off x="1275907" y="6283837"/>
            <a:ext cx="6687879" cy="338554"/>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600" dirty="0" smtClean="0"/>
              <a:t>Depending on how lines were created you may get the supplementary angle</a:t>
            </a:r>
          </a:p>
        </p:txBody>
      </p:sp>
      <p:pic>
        <p:nvPicPr>
          <p:cNvPr id="1026" name="Picture 2"/>
          <p:cNvPicPr>
            <a:picLocks noChangeAspect="1" noChangeArrowheads="1"/>
          </p:cNvPicPr>
          <p:nvPr/>
        </p:nvPicPr>
        <p:blipFill>
          <a:blip r:embed="rId4" cstate="print"/>
          <a:srcRect/>
          <a:stretch>
            <a:fillRect/>
          </a:stretch>
        </p:blipFill>
        <p:spPr bwMode="auto">
          <a:xfrm>
            <a:off x="4438650" y="4275396"/>
            <a:ext cx="4705350" cy="1390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8" grpId="0"/>
      <p:bldP spid="43" grpId="0" animBg="1"/>
      <p:bldP spid="42" grpId="0" animBg="1"/>
      <p:bldP spid="34" grpId="0"/>
      <p:bldP spid="36" grpId="0" animBg="1"/>
      <p:bldP spid="3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71900" y="2565999"/>
            <a:ext cx="4676775" cy="2933700"/>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_</a:t>
            </a:r>
            <a:r>
              <a:rPr lang="en-US" dirty="0" err="1" smtClean="0"/>
              <a:t>LARC</a:t>
            </a:r>
            <a:r>
              <a:rPr lang="en-US" dirty="0" smtClean="0"/>
              <a:t>: Creates an arc between two </a:t>
            </a:r>
            <a:r>
              <a:rPr lang="en-US" dirty="0" err="1" smtClean="0"/>
              <a:t>keypoints</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LARC</a:t>
            </a:r>
            <a:r>
              <a:rPr lang="en-US" sz="3600" dirty="0" smtClean="0"/>
              <a:t>, </a:t>
            </a:r>
            <a:r>
              <a:rPr lang="en-US" sz="2000" dirty="0" smtClean="0"/>
              <a:t>&lt;arc end&gt;,&lt;arc end&gt;, &lt;arc center&gt;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_L</a:t>
            </a:r>
            <a:r>
              <a:rPr lang="en-US" sz="1600" dirty="0" smtClean="0"/>
              <a:t>ine</a:t>
            </a:r>
            <a:r>
              <a:rPr lang="en-US" sz="1600" dirty="0" smtClean="0">
                <a:solidFill>
                  <a:schemeClr val="accent6"/>
                </a:solidFill>
              </a:rPr>
              <a:t> Arc</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 arc given the two endpoints to the arc and a center </a:t>
            </a:r>
            <a:r>
              <a:rPr lang="en-US" sz="1400" dirty="0" err="1" smtClean="0"/>
              <a:t>keypoint</a:t>
            </a:r>
            <a:endParaRPr lang="en-US" sz="1400" dirty="0" smtClean="0"/>
          </a:p>
        </p:txBody>
      </p:sp>
      <p:sp>
        <p:nvSpPr>
          <p:cNvPr id="19" name="TextBox 18"/>
          <p:cNvSpPr txBox="1"/>
          <p:nvPr/>
        </p:nvSpPr>
        <p:spPr>
          <a:xfrm>
            <a:off x="2096265" y="4304580"/>
            <a:ext cx="2662908" cy="307777"/>
          </a:xfrm>
          <a:prstGeom prst="rect">
            <a:avLst/>
          </a:prstGeom>
          <a:noFill/>
          <a:ln w="28575">
            <a:solidFill>
              <a:srgbClr val="FF0000"/>
            </a:solidFill>
          </a:ln>
        </p:spPr>
        <p:txBody>
          <a:bodyPr wrap="none" rtlCol="0">
            <a:spAutoFit/>
          </a:bodyPr>
          <a:lstStyle/>
          <a:p>
            <a:r>
              <a:rPr lang="en-US" sz="1400" dirty="0" smtClean="0"/>
              <a:t>Step 3: Select center </a:t>
            </a:r>
            <a:r>
              <a:rPr lang="en-US" sz="1400" dirty="0" err="1" smtClean="0"/>
              <a:t>keypoint</a:t>
            </a:r>
            <a:endParaRPr lang="en-US" sz="1400" dirty="0" smtClean="0"/>
          </a:p>
        </p:txBody>
      </p:sp>
      <p:cxnSp>
        <p:nvCxnSpPr>
          <p:cNvPr id="21" name="Straight Arrow Connector 20"/>
          <p:cNvCxnSpPr>
            <a:stCxn id="19" idx="2"/>
            <a:endCxn id="32" idx="7"/>
          </p:cNvCxnSpPr>
          <p:nvPr/>
        </p:nvCxnSpPr>
        <p:spPr>
          <a:xfrm rot="16200000" flipH="1">
            <a:off x="3175918" y="4864157"/>
            <a:ext cx="595771" cy="92169"/>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22742" y="2665561"/>
            <a:ext cx="2191062" cy="307777"/>
          </a:xfrm>
          <a:prstGeom prst="rect">
            <a:avLst/>
          </a:prstGeom>
          <a:noFill/>
          <a:ln w="28575">
            <a:solidFill>
              <a:srgbClr val="FF0000"/>
            </a:solidFill>
          </a:ln>
        </p:spPr>
        <p:txBody>
          <a:bodyPr wrap="square" rtlCol="0">
            <a:spAutoFit/>
          </a:bodyPr>
          <a:lstStyle/>
          <a:p>
            <a:r>
              <a:rPr lang="en-US" sz="1400" dirty="0" smtClean="0"/>
              <a:t>Step 2: Select end points</a:t>
            </a:r>
          </a:p>
        </p:txBody>
      </p:sp>
      <p:sp>
        <p:nvSpPr>
          <p:cNvPr id="24" name="Oval 23"/>
          <p:cNvSpPr/>
          <p:nvPr/>
        </p:nvSpPr>
        <p:spPr>
          <a:xfrm>
            <a:off x="793676" y="5029198"/>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3" idx="2"/>
            <a:endCxn id="24" idx="6"/>
          </p:cNvCxnSpPr>
          <p:nvPr/>
        </p:nvCxnSpPr>
        <p:spPr>
          <a:xfrm rot="5400000">
            <a:off x="160394" y="3761897"/>
            <a:ext cx="2146438" cy="569321"/>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5058" y="2199736"/>
            <a:ext cx="1466490" cy="338554"/>
          </a:xfrm>
          <a:prstGeom prst="rect">
            <a:avLst/>
          </a:prstGeom>
          <a:noFill/>
          <a:ln>
            <a:noFill/>
          </a:ln>
        </p:spPr>
        <p:txBody>
          <a:bodyPr wrap="square" rtlCol="0">
            <a:spAutoFit/>
          </a:bodyPr>
          <a:lstStyle/>
          <a:p>
            <a:r>
              <a:rPr lang="en-US" sz="1600" dirty="0" smtClean="0"/>
              <a:t>Step 1: </a:t>
            </a:r>
            <a:r>
              <a:rPr lang="en-US" sz="1600" dirty="0" smtClean="0">
                <a:solidFill>
                  <a:srgbClr val="FF0000"/>
                </a:solidFill>
              </a:rPr>
              <a:t>_</a:t>
            </a:r>
            <a:r>
              <a:rPr lang="en-US" sz="1600" dirty="0" err="1" smtClean="0">
                <a:solidFill>
                  <a:srgbClr val="FF0000"/>
                </a:solidFill>
              </a:rPr>
              <a:t>larc</a:t>
            </a:r>
            <a:endParaRPr lang="en-US" sz="1600" dirty="0" smtClean="0">
              <a:solidFill>
                <a:srgbClr val="FF0000"/>
              </a:solidFill>
            </a:endParaRPr>
          </a:p>
        </p:txBody>
      </p:sp>
      <p:sp>
        <p:nvSpPr>
          <p:cNvPr id="32" name="Oval 31"/>
          <p:cNvSpPr/>
          <p:nvPr/>
        </p:nvSpPr>
        <p:spPr>
          <a:xfrm>
            <a:off x="3387352" y="5181598"/>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026543" y="6142007"/>
            <a:ext cx="6978770"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Radius of arc is the average distance of the arc endpoints to the arc center</a:t>
            </a:r>
          </a:p>
        </p:txBody>
      </p:sp>
      <p:sp>
        <p:nvSpPr>
          <p:cNvPr id="29" name="Oval 28"/>
          <p:cNvSpPr/>
          <p:nvPr/>
        </p:nvSpPr>
        <p:spPr>
          <a:xfrm>
            <a:off x="4549042" y="2823711"/>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23" idx="3"/>
            <a:endCxn id="29" idx="2"/>
          </p:cNvCxnSpPr>
          <p:nvPr/>
        </p:nvCxnSpPr>
        <p:spPr>
          <a:xfrm>
            <a:off x="2613804" y="2819450"/>
            <a:ext cx="1935238" cy="94839"/>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099" name="Picture 3"/>
          <p:cNvPicPr>
            <a:picLocks noChangeAspect="1" noChangeArrowheads="1"/>
          </p:cNvPicPr>
          <p:nvPr/>
        </p:nvPicPr>
        <p:blipFill>
          <a:blip r:embed="rId3" cstate="print"/>
          <a:srcRect/>
          <a:stretch>
            <a:fillRect/>
          </a:stretch>
        </p:blipFill>
        <p:spPr bwMode="auto">
          <a:xfrm>
            <a:off x="4861615" y="2995521"/>
            <a:ext cx="4010025" cy="2982583"/>
          </a:xfrm>
          <a:prstGeom prst="rect">
            <a:avLst/>
          </a:prstGeom>
          <a:noFill/>
          <a:ln w="9525">
            <a:noFill/>
            <a:miter lim="800000"/>
            <a:headEnd/>
            <a:tailEnd/>
          </a:ln>
        </p:spPr>
      </p:pic>
      <p:sp>
        <p:nvSpPr>
          <p:cNvPr id="40" name="TextBox 39"/>
          <p:cNvSpPr txBox="1"/>
          <p:nvPr/>
        </p:nvSpPr>
        <p:spPr>
          <a:xfrm>
            <a:off x="6219645" y="4546120"/>
            <a:ext cx="2518914" cy="523220"/>
          </a:xfrm>
          <a:prstGeom prst="rect">
            <a:avLst/>
          </a:prstGeom>
          <a:noFill/>
          <a:ln>
            <a:noFill/>
          </a:ln>
        </p:spPr>
        <p:txBody>
          <a:bodyPr wrap="square" rtlCol="0">
            <a:spAutoFit/>
          </a:bodyPr>
          <a:lstStyle/>
          <a:p>
            <a:r>
              <a:rPr lang="en-US" sz="28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ARC-</a:t>
            </a:r>
            <a:r>
              <a:rPr lang="en-US" sz="2800" b="1" dirty="0" err="1"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TASTIC</a:t>
            </a:r>
            <a:r>
              <a:rPr lang="en-US" sz="28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a:t>
            </a:r>
          </a:p>
        </p:txBody>
      </p:sp>
      <p:sp>
        <p:nvSpPr>
          <p:cNvPr id="42" name="Right Arrow 41"/>
          <p:cNvSpPr/>
          <p:nvPr/>
        </p:nvSpPr>
        <p:spPr>
          <a:xfrm rot="1394874">
            <a:off x="4746517" y="3610386"/>
            <a:ext cx="536944" cy="48909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4" grpId="0" animBg="1"/>
      <p:bldP spid="18" grpId="0"/>
      <p:bldP spid="32" grpId="0" animBg="1"/>
      <p:bldP spid="43" grpId="0" animBg="1"/>
      <p:bldP spid="29" grpId="0" animBg="1"/>
      <p:bldP spid="40" grpId="0"/>
      <p:bldP spid="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a:t>
            </a:r>
            <a:r>
              <a:rPr lang="en-US" dirty="0" err="1" smtClean="0"/>
              <a:t>LDELE</a:t>
            </a:r>
            <a:r>
              <a:rPr lang="en-US" dirty="0" smtClean="0"/>
              <a:t>: Deletes Lines and Below</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LDELE</a:t>
            </a:r>
            <a:r>
              <a:rPr lang="en-US" sz="3600" dirty="0" smtClean="0"/>
              <a:t>, </a:t>
            </a:r>
            <a:r>
              <a:rPr lang="en-US" sz="2000" dirty="0" smtClean="0"/>
              <a:t>&lt;first line&gt;,&lt;last line&gt;, &lt;line increment&gt;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_L</a:t>
            </a:r>
            <a:r>
              <a:rPr lang="en-US" sz="1600" dirty="0" smtClean="0"/>
              <a:t>ine</a:t>
            </a:r>
            <a:r>
              <a:rPr lang="en-US" sz="1600" dirty="0" smtClean="0">
                <a:solidFill>
                  <a:schemeClr val="accent6"/>
                </a:solidFill>
              </a:rPr>
              <a:t> Dele</a:t>
            </a:r>
            <a:r>
              <a:rPr lang="en-US" sz="1600" dirty="0" smtClean="0"/>
              <a:t>te”</a:t>
            </a:r>
            <a:endParaRPr lang="en-US" sz="1600" dirty="0"/>
          </a:p>
        </p:txBody>
      </p:sp>
      <p:sp>
        <p:nvSpPr>
          <p:cNvPr id="5" name="TextBox 4"/>
          <p:cNvSpPr txBox="1"/>
          <p:nvPr/>
        </p:nvSpPr>
        <p:spPr>
          <a:xfrm>
            <a:off x="172528" y="1871932"/>
            <a:ext cx="8436634" cy="369332"/>
          </a:xfrm>
          <a:prstGeom prst="rect">
            <a:avLst/>
          </a:prstGeom>
          <a:noFill/>
          <a:ln>
            <a:noFill/>
          </a:ln>
        </p:spPr>
        <p:txBody>
          <a:bodyPr wrap="square" rtlCol="0">
            <a:spAutoFit/>
          </a:bodyPr>
          <a:lstStyle/>
          <a:p>
            <a:r>
              <a:rPr lang="en-US" dirty="0" smtClean="0"/>
              <a:t>Deletes lines and associated </a:t>
            </a:r>
            <a:r>
              <a:rPr lang="en-US" dirty="0" err="1" smtClean="0"/>
              <a:t>keypoints</a:t>
            </a:r>
            <a:r>
              <a:rPr lang="en-US" dirty="0" smtClean="0"/>
              <a:t>. </a:t>
            </a:r>
          </a:p>
        </p:txBody>
      </p:sp>
      <p:sp>
        <p:nvSpPr>
          <p:cNvPr id="7" name="TextBox 6"/>
          <p:cNvSpPr txBox="1"/>
          <p:nvPr/>
        </p:nvSpPr>
        <p:spPr>
          <a:xfrm>
            <a:off x="537580" y="2864307"/>
            <a:ext cx="8096058" cy="338554"/>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smtClean="0"/>
              <a:t>Implementation Question: Should lines be deleted by this command even if they are meshed?</a:t>
            </a:r>
          </a:p>
        </p:txBody>
      </p:sp>
      <p:sp>
        <p:nvSpPr>
          <p:cNvPr id="8" name="TextBox 7"/>
          <p:cNvSpPr txBox="1"/>
          <p:nvPr/>
        </p:nvSpPr>
        <p:spPr>
          <a:xfrm>
            <a:off x="170118" y="2254101"/>
            <a:ext cx="8665535" cy="369332"/>
          </a:xfrm>
          <a:prstGeom prst="rect">
            <a:avLst/>
          </a:prstGeom>
          <a:noFill/>
          <a:ln>
            <a:noFill/>
          </a:ln>
        </p:spPr>
        <p:txBody>
          <a:bodyPr wrap="square" rtlCol="0">
            <a:spAutoFit/>
          </a:bodyPr>
          <a:lstStyle/>
          <a:p>
            <a:r>
              <a:rPr lang="en-US" dirty="0" smtClean="0"/>
              <a:t>Same as Preprocessor &gt;&gt; Modeling &gt;&gt; Delete &gt;&gt; Lines and Below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98407" y="166778"/>
            <a:ext cx="8229600" cy="419819"/>
          </a:xfrm>
        </p:spPr>
        <p:txBody>
          <a:bodyPr>
            <a:noAutofit/>
          </a:bodyPr>
          <a:lstStyle/>
          <a:p>
            <a:pPr eaLnBrk="1" hangingPunct="1"/>
            <a:r>
              <a:rPr lang="en-US" dirty="0" smtClean="0"/>
              <a:t>What Are </a:t>
            </a:r>
            <a:r>
              <a:rPr lang="en-US" dirty="0" err="1" smtClean="0"/>
              <a:t>ANSYS</a:t>
            </a:r>
            <a:r>
              <a:rPr lang="en-US" dirty="0" smtClean="0"/>
              <a:t> Macros?</a:t>
            </a:r>
          </a:p>
        </p:txBody>
      </p:sp>
      <p:sp>
        <p:nvSpPr>
          <p:cNvPr id="3075" name="Rectangle 4"/>
          <p:cNvSpPr>
            <a:spLocks noGrp="1" noChangeArrowheads="1"/>
          </p:cNvSpPr>
          <p:nvPr>
            <p:ph type="body" sz="half" idx="1"/>
          </p:nvPr>
        </p:nvSpPr>
        <p:spPr>
          <a:xfrm>
            <a:off x="224287" y="1043796"/>
            <a:ext cx="4735902" cy="4028536"/>
          </a:xfrm>
        </p:spPr>
        <p:txBody>
          <a:bodyPr/>
          <a:lstStyle/>
          <a:p>
            <a:pPr eaLnBrk="1" hangingPunct="1"/>
            <a:r>
              <a:rPr lang="en-US" dirty="0" smtClean="0"/>
              <a:t>A text file containing a series of </a:t>
            </a:r>
            <a:r>
              <a:rPr lang="en-US" dirty="0" err="1" smtClean="0"/>
              <a:t>ANSYS</a:t>
            </a:r>
            <a:r>
              <a:rPr lang="en-US" dirty="0" smtClean="0"/>
              <a:t> command</a:t>
            </a:r>
          </a:p>
          <a:p>
            <a:pPr eaLnBrk="1" hangingPunct="1"/>
            <a:r>
              <a:rPr lang="en-US" dirty="0" smtClean="0"/>
              <a:t>File ends with .</a:t>
            </a:r>
            <a:r>
              <a:rPr lang="en-US" dirty="0" err="1" smtClean="0"/>
              <a:t>mac</a:t>
            </a:r>
            <a:endParaRPr lang="en-US" dirty="0" smtClean="0"/>
          </a:p>
          <a:p>
            <a:pPr eaLnBrk="1" hangingPunct="1"/>
            <a:r>
              <a:rPr lang="en-US" dirty="0" smtClean="0"/>
              <a:t>Similar to existing </a:t>
            </a:r>
            <a:r>
              <a:rPr lang="en-US" dirty="0" err="1" smtClean="0"/>
              <a:t>ANSYS</a:t>
            </a:r>
            <a:r>
              <a:rPr lang="en-US" dirty="0" smtClean="0"/>
              <a:t> batch files you might use using  “/input,&lt;</a:t>
            </a:r>
            <a:r>
              <a:rPr lang="en-US" dirty="0" err="1" smtClean="0"/>
              <a:t>somefile</a:t>
            </a:r>
            <a:r>
              <a:rPr lang="en-US" dirty="0" smtClean="0"/>
              <a:t>&gt;,txt”</a:t>
            </a:r>
          </a:p>
          <a:p>
            <a:pPr lvl="0">
              <a:defRPr/>
            </a:pPr>
            <a:r>
              <a:rPr lang="en-US" dirty="0" smtClean="0"/>
              <a:t>Can be called from</a:t>
            </a:r>
          </a:p>
          <a:p>
            <a:pPr lvl="1">
              <a:defRPr/>
            </a:pPr>
            <a:r>
              <a:rPr lang="en-US" dirty="0" err="1" smtClean="0"/>
              <a:t>ANSYS</a:t>
            </a:r>
            <a:r>
              <a:rPr lang="en-US" dirty="0" smtClean="0"/>
              <a:t> command line</a:t>
            </a:r>
          </a:p>
          <a:p>
            <a:pPr lvl="1">
              <a:defRPr/>
            </a:pPr>
            <a:r>
              <a:rPr lang="en-US" dirty="0" smtClean="0"/>
              <a:t>a batch file</a:t>
            </a:r>
          </a:p>
          <a:p>
            <a:pPr lvl="1">
              <a:defRPr/>
            </a:pPr>
            <a:r>
              <a:rPr lang="en-US" dirty="0" smtClean="0"/>
              <a:t>Another macro.</a:t>
            </a:r>
          </a:p>
          <a:p>
            <a:pPr>
              <a:defRPr/>
            </a:pPr>
            <a:r>
              <a:rPr lang="en-US" dirty="0" smtClean="0"/>
              <a:t>Called using just the macro name w/o the .</a:t>
            </a:r>
            <a:r>
              <a:rPr lang="en-US" dirty="0" err="1" smtClean="0"/>
              <a:t>mac</a:t>
            </a:r>
            <a:r>
              <a:rPr lang="en-US" dirty="0" smtClean="0"/>
              <a:t> (See below)</a:t>
            </a:r>
          </a:p>
          <a:p>
            <a:pPr lvl="0">
              <a:defRPr/>
            </a:pPr>
            <a:endParaRPr lang="en-US" sz="1200" dirty="0" smtClean="0"/>
          </a:p>
          <a:p>
            <a:pPr eaLnBrk="1" hangingPunct="1"/>
            <a:endParaRPr lang="en-US" sz="1200" dirty="0" smtClean="0"/>
          </a:p>
        </p:txBody>
      </p:sp>
      <p:pic>
        <p:nvPicPr>
          <p:cNvPr id="2050" name="Picture 2"/>
          <p:cNvPicPr>
            <a:picLocks noChangeAspect="1" noChangeArrowheads="1"/>
          </p:cNvPicPr>
          <p:nvPr/>
        </p:nvPicPr>
        <p:blipFill>
          <a:blip r:embed="rId2" cstate="print"/>
          <a:srcRect l="247"/>
          <a:stretch>
            <a:fillRect/>
          </a:stretch>
        </p:blipFill>
        <p:spPr bwMode="auto">
          <a:xfrm>
            <a:off x="5156075" y="897328"/>
            <a:ext cx="3987925" cy="5658747"/>
          </a:xfrm>
          <a:prstGeom prst="rect">
            <a:avLst/>
          </a:prstGeom>
          <a:noFill/>
          <a:ln w="9525">
            <a:noFill/>
            <a:miter lim="800000"/>
            <a:headEnd/>
            <a:tailEnd/>
          </a:ln>
        </p:spPr>
      </p:pic>
      <p:pic>
        <p:nvPicPr>
          <p:cNvPr id="7" name="Picture 6"/>
          <p:cNvPicPr>
            <a:picLocks noChangeAspect="1" noChangeArrowheads="1"/>
          </p:cNvPicPr>
          <p:nvPr/>
        </p:nvPicPr>
        <p:blipFill>
          <a:blip r:embed="rId3" cstate="print"/>
          <a:srcRect/>
          <a:stretch>
            <a:fillRect/>
          </a:stretch>
        </p:blipFill>
        <p:spPr bwMode="auto">
          <a:xfrm>
            <a:off x="156715" y="5165784"/>
            <a:ext cx="4829175" cy="1390650"/>
          </a:xfrm>
          <a:prstGeom prst="rect">
            <a:avLst/>
          </a:prstGeom>
          <a:noFill/>
          <a:ln w="9525">
            <a:noFill/>
            <a:miter lim="800000"/>
            <a:headEnd/>
            <a:tailEnd/>
          </a:ln>
        </p:spPr>
      </p:pic>
      <p:sp>
        <p:nvSpPr>
          <p:cNvPr id="8" name="Rectangle 3"/>
          <p:cNvSpPr txBox="1">
            <a:spLocks noChangeArrowheads="1"/>
          </p:cNvSpPr>
          <p:nvPr/>
        </p:nvSpPr>
        <p:spPr bwMode="auto">
          <a:xfrm>
            <a:off x="424132" y="3953773"/>
            <a:ext cx="4419600" cy="267994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normAutofit/>
          </a:bodyPr>
          <a:lstStyle/>
          <a:p>
            <a:pPr marL="0" marR="0" lvl="0" indent="0" algn="l" defTabSz="914400" rtl="0" eaLnBrk="1" fontAlgn="base" latinLnBrk="0" hangingPunct="1">
              <a:lnSpc>
                <a:spcPct val="100000"/>
              </a:lnSpc>
              <a:spcBef>
                <a:spcPct val="75000"/>
              </a:spcBef>
              <a:spcAft>
                <a:spcPct val="0"/>
              </a:spcAft>
              <a:buClrTx/>
              <a:buSzTx/>
              <a:buFontTx/>
              <a:buNone/>
              <a:tabLst/>
              <a:defRPr/>
            </a:pPr>
            <a:endParaRPr kumimoji="0" 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a:t>
            </a:r>
            <a:r>
              <a:rPr lang="en-US" dirty="0" err="1" smtClean="0"/>
              <a:t>LGEN_KTK</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LGEN_KTK</a:t>
            </a:r>
            <a:r>
              <a:rPr lang="en-US" sz="5400" dirty="0" smtClean="0"/>
              <a:t>,</a:t>
            </a:r>
            <a:r>
              <a:rPr lang="en-US" sz="2000" dirty="0" smtClean="0"/>
              <a:t> &lt;line&gt;, &lt;from </a:t>
            </a:r>
            <a:r>
              <a:rPr lang="en-US" sz="2000" dirty="0" err="1" smtClean="0"/>
              <a:t>keypoint</a:t>
            </a:r>
            <a:r>
              <a:rPr lang="en-US" sz="2000" dirty="0" smtClean="0"/>
              <a:t>&gt;, &lt;to </a:t>
            </a:r>
            <a:r>
              <a:rPr lang="en-US" sz="2000" dirty="0" err="1" smtClean="0"/>
              <a:t>keypoint</a:t>
            </a:r>
            <a:r>
              <a:rPr lang="en-US" sz="2000" dirty="0" smtClean="0"/>
              <a:t>&gt;</a:t>
            </a:r>
            <a:r>
              <a:rPr lang="en-US" sz="5400" dirty="0" smtClean="0"/>
              <a:t> </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L</a:t>
            </a:r>
            <a:r>
              <a:rPr lang="en-US" sz="1600" dirty="0" smtClean="0"/>
              <a:t>ine </a:t>
            </a:r>
            <a:r>
              <a:rPr lang="en-US" sz="1600" dirty="0" smtClean="0">
                <a:solidFill>
                  <a:schemeClr val="accent6">
                    <a:lumMod val="75000"/>
                  </a:schemeClr>
                </a:solidFill>
              </a:rPr>
              <a:t>Gen</a:t>
            </a:r>
            <a:r>
              <a:rPr lang="en-US" sz="1600" dirty="0" smtClean="0"/>
              <a:t>erate </a:t>
            </a:r>
            <a:r>
              <a:rPr lang="en-US" sz="1600" dirty="0" err="1" smtClean="0">
                <a:solidFill>
                  <a:schemeClr val="accent6">
                    <a:lumMod val="75000"/>
                  </a:schemeClr>
                </a:solidFill>
              </a:rPr>
              <a:t>K</a:t>
            </a:r>
            <a:r>
              <a:rPr lang="en-US" sz="1600" dirty="0" err="1" smtClean="0"/>
              <a:t>eypoint</a:t>
            </a:r>
            <a:r>
              <a:rPr lang="en-US" sz="1600" dirty="0" smtClean="0"/>
              <a:t> </a:t>
            </a:r>
            <a:r>
              <a:rPr lang="en-US" sz="1600" dirty="0" smtClean="0">
                <a:solidFill>
                  <a:schemeClr val="accent6">
                    <a:lumMod val="75000"/>
                  </a:schemeClr>
                </a:solidFill>
              </a:rPr>
              <a:t>T</a:t>
            </a:r>
            <a:r>
              <a:rPr lang="en-US" sz="1600" dirty="0" smtClean="0"/>
              <a:t>o </a:t>
            </a:r>
            <a:r>
              <a:rPr lang="en-US" sz="1600" dirty="0" err="1" smtClean="0">
                <a:solidFill>
                  <a:schemeClr val="accent6">
                    <a:lumMod val="75000"/>
                  </a:schemeClr>
                </a:solidFill>
              </a:rPr>
              <a:t>K</a:t>
            </a:r>
            <a:r>
              <a:rPr lang="en-US" sz="1600" dirty="0" err="1" smtClean="0"/>
              <a:t>eypoint</a:t>
            </a:r>
            <a:r>
              <a:rPr lang="en-US" sz="1600" dirty="0" smtClean="0"/>
              <a:t>”</a:t>
            </a:r>
            <a:endParaRPr lang="en-US" sz="16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Copies a line or set of selected areas from one </a:t>
            </a:r>
            <a:r>
              <a:rPr lang="en-US" dirty="0" err="1" smtClean="0"/>
              <a:t>keypoint</a:t>
            </a:r>
            <a:r>
              <a:rPr lang="en-US" dirty="0" smtClean="0"/>
              <a:t> to another.*</a:t>
            </a:r>
            <a:endParaRPr lang="en-US" dirty="0"/>
          </a:p>
        </p:txBody>
      </p:sp>
      <p:sp>
        <p:nvSpPr>
          <p:cNvPr id="6" name="TextBox 5"/>
          <p:cNvSpPr txBox="1"/>
          <p:nvPr/>
        </p:nvSpPr>
        <p:spPr>
          <a:xfrm>
            <a:off x="4183811" y="6334780"/>
            <a:ext cx="4960189" cy="523220"/>
          </a:xfrm>
          <a:prstGeom prst="rect">
            <a:avLst/>
          </a:prstGeom>
          <a:noFill/>
        </p:spPr>
        <p:txBody>
          <a:bodyPr wrap="square" rtlCol="0">
            <a:spAutoFit/>
          </a:bodyPr>
          <a:lstStyle/>
          <a:p>
            <a:r>
              <a:rPr lang="en-US" sz="1400" dirty="0" smtClean="0"/>
              <a:t>*Technically it copies areas, translating them based on the vector from the first key point to the second key point</a:t>
            </a:r>
            <a:endParaRPr lang="en-US" sz="1400" dirty="0"/>
          </a:p>
        </p:txBody>
      </p:sp>
      <p:pic>
        <p:nvPicPr>
          <p:cNvPr id="1026" name="Picture 2"/>
          <p:cNvPicPr>
            <a:picLocks noChangeAspect="1" noChangeArrowheads="1"/>
          </p:cNvPicPr>
          <p:nvPr/>
        </p:nvPicPr>
        <p:blipFill>
          <a:blip r:embed="rId2" cstate="print"/>
          <a:srcRect/>
          <a:stretch>
            <a:fillRect/>
          </a:stretch>
        </p:blipFill>
        <p:spPr bwMode="auto">
          <a:xfrm>
            <a:off x="341461" y="2653379"/>
            <a:ext cx="4118423" cy="2716064"/>
          </a:xfrm>
          <a:prstGeom prst="rect">
            <a:avLst/>
          </a:prstGeom>
          <a:noFill/>
          <a:ln w="9525">
            <a:noFill/>
            <a:miter lim="800000"/>
            <a:headEnd/>
            <a:tailEnd/>
          </a:ln>
        </p:spPr>
      </p:pic>
      <p:sp>
        <p:nvSpPr>
          <p:cNvPr id="8" name="Oval 7"/>
          <p:cNvSpPr/>
          <p:nvPr/>
        </p:nvSpPr>
        <p:spPr>
          <a:xfrm>
            <a:off x="304130" y="4726073"/>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10" idx="1"/>
            <a:endCxn id="8" idx="5"/>
          </p:cNvCxnSpPr>
          <p:nvPr/>
        </p:nvCxnSpPr>
        <p:spPr>
          <a:xfrm rot="10800000">
            <a:off x="510297" y="4924877"/>
            <a:ext cx="804530" cy="1996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314827" y="4760175"/>
            <a:ext cx="1685077" cy="369332"/>
          </a:xfrm>
          <a:prstGeom prst="rect">
            <a:avLst/>
          </a:prstGeom>
          <a:noFill/>
          <a:ln w="38100">
            <a:solidFill>
              <a:srgbClr val="FF0000"/>
            </a:solidFill>
          </a:ln>
        </p:spPr>
        <p:txBody>
          <a:bodyPr wrap="none" rtlCol="0">
            <a:spAutoFit/>
          </a:bodyPr>
          <a:lstStyle/>
          <a:p>
            <a:r>
              <a:rPr lang="en-US" dirty="0" smtClean="0"/>
              <a:t>From </a:t>
            </a:r>
            <a:r>
              <a:rPr lang="en-US" dirty="0" err="1" smtClean="0"/>
              <a:t>Keypoint</a:t>
            </a:r>
            <a:endParaRPr lang="en-US" dirty="0"/>
          </a:p>
        </p:txBody>
      </p:sp>
      <p:sp>
        <p:nvSpPr>
          <p:cNvPr id="11" name="Oval 10"/>
          <p:cNvSpPr/>
          <p:nvPr/>
        </p:nvSpPr>
        <p:spPr>
          <a:xfrm>
            <a:off x="4080026" y="5144688"/>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13" idx="3"/>
            <a:endCxn id="11" idx="3"/>
          </p:cNvCxnSpPr>
          <p:nvPr/>
        </p:nvCxnSpPr>
        <p:spPr>
          <a:xfrm flipV="1">
            <a:off x="3728283" y="5343492"/>
            <a:ext cx="387116" cy="16681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338094" y="5325640"/>
            <a:ext cx="1390189" cy="369332"/>
          </a:xfrm>
          <a:prstGeom prst="rect">
            <a:avLst/>
          </a:prstGeom>
          <a:noFill/>
          <a:ln w="38100">
            <a:solidFill>
              <a:srgbClr val="FF0000"/>
            </a:solidFill>
          </a:ln>
        </p:spPr>
        <p:txBody>
          <a:bodyPr wrap="none" rtlCol="0">
            <a:spAutoFit/>
          </a:bodyPr>
          <a:lstStyle/>
          <a:p>
            <a:r>
              <a:rPr lang="en-US" dirty="0" smtClean="0"/>
              <a:t>To </a:t>
            </a:r>
            <a:r>
              <a:rPr lang="en-US" dirty="0" err="1" smtClean="0"/>
              <a:t>Keypoint</a:t>
            </a:r>
            <a:endParaRPr lang="en-US" dirty="0"/>
          </a:p>
        </p:txBody>
      </p:sp>
      <p:cxnSp>
        <p:nvCxnSpPr>
          <p:cNvPr id="18" name="Straight Arrow Connector 17"/>
          <p:cNvCxnSpPr>
            <a:stCxn id="19" idx="1"/>
          </p:cNvCxnSpPr>
          <p:nvPr/>
        </p:nvCxnSpPr>
        <p:spPr>
          <a:xfrm rot="10800000">
            <a:off x="882502" y="3753294"/>
            <a:ext cx="786744" cy="142469"/>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69246" y="3711096"/>
            <a:ext cx="620683" cy="369332"/>
          </a:xfrm>
          <a:prstGeom prst="rect">
            <a:avLst/>
          </a:prstGeom>
          <a:noFill/>
          <a:ln w="38100">
            <a:solidFill>
              <a:srgbClr val="FF0000"/>
            </a:solidFill>
          </a:ln>
        </p:spPr>
        <p:txBody>
          <a:bodyPr wrap="none" rtlCol="0">
            <a:spAutoFit/>
          </a:bodyPr>
          <a:lstStyle/>
          <a:p>
            <a:r>
              <a:rPr lang="en-US" dirty="0" smtClean="0"/>
              <a:t>Line</a:t>
            </a:r>
            <a:endParaRPr lang="en-US" dirty="0"/>
          </a:p>
        </p:txBody>
      </p:sp>
      <p:sp>
        <p:nvSpPr>
          <p:cNvPr id="21" name="Right Arrow 20"/>
          <p:cNvSpPr/>
          <p:nvPr/>
        </p:nvSpPr>
        <p:spPr>
          <a:xfrm>
            <a:off x="3806456" y="3508744"/>
            <a:ext cx="818707" cy="733646"/>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3" cstate="print"/>
          <a:srcRect/>
          <a:stretch>
            <a:fillRect/>
          </a:stretch>
        </p:blipFill>
        <p:spPr bwMode="auto">
          <a:xfrm>
            <a:off x="4837812" y="2776033"/>
            <a:ext cx="3997844" cy="2218929"/>
          </a:xfrm>
          <a:prstGeom prst="rect">
            <a:avLst/>
          </a:prstGeom>
          <a:noFill/>
          <a:ln w="9525">
            <a:noFill/>
            <a:miter lim="800000"/>
            <a:headEnd/>
            <a:tailEnd/>
          </a:ln>
        </p:spPr>
      </p:pic>
      <p:sp>
        <p:nvSpPr>
          <p:cNvPr id="23" name="TextBox 22"/>
          <p:cNvSpPr txBox="1"/>
          <p:nvPr/>
        </p:nvSpPr>
        <p:spPr>
          <a:xfrm>
            <a:off x="5135526" y="5295013"/>
            <a:ext cx="3413051" cy="307777"/>
          </a:xfrm>
          <a:prstGeom prst="rect">
            <a:avLst/>
          </a:prstGeom>
          <a:noFill/>
          <a:ln>
            <a:noFill/>
          </a:ln>
        </p:spPr>
        <p:txBody>
          <a:bodyPr wrap="square" rtlCol="0">
            <a:spAutoFit/>
          </a:bodyPr>
          <a:lstStyle/>
          <a:p>
            <a:r>
              <a:rPr lang="en-US" sz="1400" dirty="0" smtClean="0"/>
              <a:t>Notice that there are now two </a:t>
            </a:r>
            <a:r>
              <a:rPr lang="en-US" sz="1400" dirty="0" err="1" smtClean="0"/>
              <a:t>keypoints</a:t>
            </a:r>
            <a:r>
              <a:rPr lang="en-US" sz="1400" dirty="0" smtClean="0"/>
              <a:t> </a:t>
            </a:r>
          </a:p>
        </p:txBody>
      </p:sp>
      <p:cxnSp>
        <p:nvCxnSpPr>
          <p:cNvPr id="24" name="Straight Arrow Connector 23"/>
          <p:cNvCxnSpPr>
            <a:stCxn id="23" idx="0"/>
          </p:cNvCxnSpPr>
          <p:nvPr/>
        </p:nvCxnSpPr>
        <p:spPr>
          <a:xfrm rot="5400000" flipH="1" flipV="1">
            <a:off x="7174320" y="4579975"/>
            <a:ext cx="382771" cy="104730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animBg="1"/>
      <p:bldP spid="10" grpId="0" animBg="1"/>
      <p:bldP spid="11" grpId="0" animBg="1"/>
      <p:bldP spid="13" grpId="0" animBg="1"/>
      <p:bldP spid="19" grpId="0" animBg="1"/>
      <p:bldP spid="21" grpId="0" animBg="1"/>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3528571" y="2301061"/>
            <a:ext cx="2738321" cy="240916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_</a:t>
            </a:r>
            <a:r>
              <a:rPr lang="en-US" dirty="0" err="1" smtClean="0"/>
              <a:t>LINL</a:t>
            </a:r>
            <a:r>
              <a:rPr lang="en-US" dirty="0" smtClean="0"/>
              <a:t>: Line Intersect Line</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LINL</a:t>
            </a:r>
            <a:r>
              <a:rPr lang="en-US" sz="5400" dirty="0" smtClean="0"/>
              <a:t>,</a:t>
            </a:r>
            <a:r>
              <a:rPr lang="en-US" sz="2000" dirty="0" smtClean="0"/>
              <a:t> &lt;line 1&gt;, &lt;line 2&gt;, &lt;resultant </a:t>
            </a:r>
            <a:r>
              <a:rPr lang="en-US" sz="2000" dirty="0" err="1" smtClean="0"/>
              <a:t>keypoint</a:t>
            </a:r>
            <a:r>
              <a:rPr lang="en-US" sz="2000" dirty="0" smtClean="0"/>
              <a:t>&gt;</a:t>
            </a:r>
            <a:r>
              <a:rPr lang="en-US" sz="5400" dirty="0" smtClean="0"/>
              <a:t> </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L</a:t>
            </a:r>
            <a:r>
              <a:rPr lang="en-US" sz="1600" dirty="0" smtClean="0"/>
              <a:t>ine </a:t>
            </a:r>
            <a:r>
              <a:rPr lang="en-US" sz="1600" dirty="0" smtClean="0">
                <a:solidFill>
                  <a:schemeClr val="accent6">
                    <a:lumMod val="75000"/>
                  </a:schemeClr>
                </a:solidFill>
              </a:rPr>
              <a:t>In</a:t>
            </a:r>
            <a:r>
              <a:rPr lang="en-US" sz="1600" dirty="0" smtClean="0"/>
              <a:t>tersect </a:t>
            </a:r>
            <a:r>
              <a:rPr lang="en-US" sz="1600" dirty="0" smtClean="0">
                <a:solidFill>
                  <a:schemeClr val="accent6">
                    <a:lumMod val="75000"/>
                  </a:schemeClr>
                </a:solidFill>
              </a:rPr>
              <a:t>L</a:t>
            </a:r>
            <a:r>
              <a:rPr lang="en-US" sz="1600" dirty="0" smtClean="0"/>
              <a:t>ine”</a:t>
            </a:r>
            <a:endParaRPr lang="en-US" sz="16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Creates a </a:t>
            </a:r>
            <a:r>
              <a:rPr lang="en-US" dirty="0" err="1" smtClean="0"/>
              <a:t>keypoint</a:t>
            </a:r>
            <a:r>
              <a:rPr lang="en-US" dirty="0" smtClean="0"/>
              <a:t> at the intersection between two lines</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85842" y="2263293"/>
            <a:ext cx="3044988" cy="2010995"/>
          </a:xfrm>
          <a:prstGeom prst="rect">
            <a:avLst/>
          </a:prstGeom>
          <a:noFill/>
          <a:ln w="9525">
            <a:noFill/>
            <a:miter lim="800000"/>
            <a:headEnd/>
            <a:tailEnd/>
          </a:ln>
        </p:spPr>
      </p:pic>
      <p:sp>
        <p:nvSpPr>
          <p:cNvPr id="7" name="TextBox 6"/>
          <p:cNvSpPr txBox="1"/>
          <p:nvPr/>
        </p:nvSpPr>
        <p:spPr>
          <a:xfrm>
            <a:off x="444001" y="4707009"/>
            <a:ext cx="2469314" cy="338554"/>
          </a:xfrm>
          <a:prstGeom prst="rect">
            <a:avLst/>
          </a:prstGeom>
          <a:noFill/>
          <a:ln w="28575">
            <a:solidFill>
              <a:srgbClr val="FF0000"/>
            </a:solidFill>
          </a:ln>
        </p:spPr>
        <p:txBody>
          <a:bodyPr wrap="square" rtlCol="0">
            <a:spAutoFit/>
          </a:bodyPr>
          <a:lstStyle/>
          <a:p>
            <a:r>
              <a:rPr lang="en-US" sz="1600" dirty="0" smtClean="0"/>
              <a:t>Step 1: Select Two Lines</a:t>
            </a:r>
          </a:p>
        </p:txBody>
      </p:sp>
      <p:cxnSp>
        <p:nvCxnSpPr>
          <p:cNvPr id="8" name="Straight Arrow Connector 7"/>
          <p:cNvCxnSpPr>
            <a:stCxn id="7" idx="0"/>
          </p:cNvCxnSpPr>
          <p:nvPr/>
        </p:nvCxnSpPr>
        <p:spPr>
          <a:xfrm rot="16200000" flipV="1">
            <a:off x="580438" y="3608789"/>
            <a:ext cx="1060042" cy="1136398"/>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0"/>
          </p:cNvCxnSpPr>
          <p:nvPr/>
        </p:nvCxnSpPr>
        <p:spPr>
          <a:xfrm rot="5400000" flipH="1" flipV="1">
            <a:off x="1548002" y="3894583"/>
            <a:ext cx="943083" cy="68177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86895" y="2939800"/>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16" idx="1"/>
            <a:endCxn id="14" idx="7"/>
          </p:cNvCxnSpPr>
          <p:nvPr/>
        </p:nvCxnSpPr>
        <p:spPr>
          <a:xfrm rot="10800000" flipV="1">
            <a:off x="893062" y="2903387"/>
            <a:ext cx="900224" cy="70522"/>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793286" y="2718721"/>
            <a:ext cx="1608133" cy="369332"/>
          </a:xfrm>
          <a:prstGeom prst="rect">
            <a:avLst/>
          </a:prstGeom>
          <a:noFill/>
          <a:ln w="38100">
            <a:solidFill>
              <a:srgbClr val="FF0000"/>
            </a:solidFill>
          </a:ln>
        </p:spPr>
        <p:txBody>
          <a:bodyPr wrap="none" rtlCol="0">
            <a:spAutoFit/>
          </a:bodyPr>
          <a:lstStyle/>
          <a:p>
            <a:r>
              <a:rPr lang="en-US" dirty="0" smtClean="0"/>
              <a:t>New </a:t>
            </a:r>
            <a:r>
              <a:rPr lang="en-US" dirty="0" err="1" smtClean="0"/>
              <a:t>Keypoint</a:t>
            </a:r>
            <a:endParaRPr lang="en-US" dirty="0"/>
          </a:p>
        </p:txBody>
      </p:sp>
      <p:pic>
        <p:nvPicPr>
          <p:cNvPr id="2052" name="Picture 4"/>
          <p:cNvPicPr>
            <a:picLocks noChangeAspect="1" noChangeArrowheads="1"/>
          </p:cNvPicPr>
          <p:nvPr/>
        </p:nvPicPr>
        <p:blipFill>
          <a:blip r:embed="rId4" cstate="print"/>
          <a:srcRect/>
          <a:stretch>
            <a:fillRect/>
          </a:stretch>
        </p:blipFill>
        <p:spPr bwMode="auto">
          <a:xfrm>
            <a:off x="6333569" y="1892594"/>
            <a:ext cx="2587148" cy="2754276"/>
          </a:xfrm>
          <a:prstGeom prst="rect">
            <a:avLst/>
          </a:prstGeom>
          <a:noFill/>
          <a:ln w="9525">
            <a:noFill/>
            <a:miter lim="800000"/>
            <a:headEnd/>
            <a:tailEnd/>
          </a:ln>
        </p:spPr>
      </p:pic>
      <p:sp>
        <p:nvSpPr>
          <p:cNvPr id="25" name="TextBox 24"/>
          <p:cNvSpPr txBox="1"/>
          <p:nvPr/>
        </p:nvSpPr>
        <p:spPr>
          <a:xfrm>
            <a:off x="6570922" y="4763386"/>
            <a:ext cx="2371060" cy="523220"/>
          </a:xfrm>
          <a:prstGeom prst="rect">
            <a:avLst/>
          </a:prstGeom>
          <a:noFill/>
          <a:ln>
            <a:noFill/>
          </a:ln>
        </p:spPr>
        <p:txBody>
          <a:bodyPr wrap="square" rtlCol="0">
            <a:spAutoFit/>
          </a:bodyPr>
          <a:lstStyle/>
          <a:p>
            <a:pPr algn="ctr"/>
            <a:r>
              <a:rPr lang="en-US" sz="1400" dirty="0" smtClean="0"/>
              <a:t>Does not work as expected with curved lines</a:t>
            </a:r>
          </a:p>
        </p:txBody>
      </p:sp>
      <p:pic>
        <p:nvPicPr>
          <p:cNvPr id="2053" name="Picture 5"/>
          <p:cNvPicPr>
            <a:picLocks noChangeAspect="1" noChangeArrowheads="1"/>
          </p:cNvPicPr>
          <p:nvPr/>
        </p:nvPicPr>
        <p:blipFill>
          <a:blip r:embed="rId5" cstate="print"/>
          <a:srcRect/>
          <a:stretch>
            <a:fillRect/>
          </a:stretch>
        </p:blipFill>
        <p:spPr bwMode="auto">
          <a:xfrm>
            <a:off x="159488" y="5183332"/>
            <a:ext cx="4072270" cy="1480826"/>
          </a:xfrm>
          <a:prstGeom prst="rect">
            <a:avLst/>
          </a:prstGeom>
          <a:noFill/>
          <a:ln w="9525">
            <a:noFill/>
            <a:miter lim="800000"/>
            <a:headEnd/>
            <a:tailEnd/>
          </a:ln>
        </p:spPr>
      </p:pic>
      <p:sp>
        <p:nvSpPr>
          <p:cNvPr id="27" name="TextBox 26"/>
          <p:cNvSpPr txBox="1"/>
          <p:nvPr/>
        </p:nvSpPr>
        <p:spPr>
          <a:xfrm>
            <a:off x="4444409" y="5575005"/>
            <a:ext cx="2317898" cy="369332"/>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smtClean="0"/>
              <a:t>Works in 3D as well.</a:t>
            </a:r>
          </a:p>
        </p:txBody>
      </p:sp>
      <p:sp>
        <p:nvSpPr>
          <p:cNvPr id="28" name="TextBox 27"/>
          <p:cNvSpPr txBox="1"/>
          <p:nvPr/>
        </p:nvSpPr>
        <p:spPr>
          <a:xfrm>
            <a:off x="4054549" y="4788195"/>
            <a:ext cx="1867786" cy="523220"/>
          </a:xfrm>
          <a:prstGeom prst="rect">
            <a:avLst/>
          </a:prstGeom>
          <a:noFill/>
          <a:ln>
            <a:noFill/>
          </a:ln>
        </p:spPr>
        <p:txBody>
          <a:bodyPr wrap="square" rtlCol="0">
            <a:spAutoFit/>
          </a:bodyPr>
          <a:lstStyle/>
          <a:p>
            <a:pPr algn="ctr"/>
            <a:r>
              <a:rPr lang="en-US" sz="1400" dirty="0" smtClean="0"/>
              <a:t>Works even if lines do not intersect</a:t>
            </a:r>
          </a:p>
        </p:txBody>
      </p:sp>
      <p:sp>
        <p:nvSpPr>
          <p:cNvPr id="29" name="TextBox 28"/>
          <p:cNvSpPr txBox="1"/>
          <p:nvPr/>
        </p:nvSpPr>
        <p:spPr>
          <a:xfrm>
            <a:off x="4455042" y="6071191"/>
            <a:ext cx="4274288" cy="523220"/>
          </a:xfrm>
          <a:prstGeom prst="rect">
            <a:avLst/>
          </a:prstGeom>
          <a:noFill/>
          <a:ln>
            <a:noFill/>
          </a:ln>
        </p:spPr>
        <p:txBody>
          <a:bodyPr wrap="square" rtlCol="0">
            <a:spAutoFit/>
          </a:bodyPr>
          <a:lstStyle/>
          <a:p>
            <a:r>
              <a:rPr lang="en-US" sz="1400" dirty="0" smtClean="0"/>
              <a:t>Uses common perpendicular between lines to find intersection points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5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14" grpId="0" animBg="1"/>
      <p:bldP spid="16" grpId="0" animBg="1"/>
      <p:bldP spid="25" grpId="0"/>
      <p:bldP spid="27" grpId="0" animBg="1"/>
      <p:bldP spid="28" grpId="0"/>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_MASS21: Create A Mass 21 Property Definition</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_MASS21,</a:t>
            </a:r>
            <a:r>
              <a:rPr lang="en-US" sz="2000" dirty="0" smtClean="0"/>
              <a:t> &lt;Prop Number&gt;, &lt;Mass&gt;, &lt;I1&gt;,&lt;I2&gt;,&lt;I3&gt;</a:t>
            </a:r>
            <a:r>
              <a:rPr lang="en-US" sz="5400" dirty="0" smtClean="0"/>
              <a:t> </a:t>
            </a:r>
            <a:endParaRPr lang="en-US" sz="5400" dirty="0"/>
          </a:p>
        </p:txBody>
      </p:sp>
      <p:sp>
        <p:nvSpPr>
          <p:cNvPr id="4" name="TextBox 3"/>
          <p:cNvSpPr txBox="1"/>
          <p:nvPr/>
        </p:nvSpPr>
        <p:spPr>
          <a:xfrm>
            <a:off x="542259" y="1869324"/>
            <a:ext cx="7859265" cy="369332"/>
          </a:xfrm>
          <a:prstGeom prst="rect">
            <a:avLst/>
          </a:prstGeom>
          <a:noFill/>
        </p:spPr>
        <p:txBody>
          <a:bodyPr wrap="square" rtlCol="0">
            <a:spAutoFit/>
          </a:bodyPr>
          <a:lstStyle/>
          <a:p>
            <a:r>
              <a:rPr lang="en-US" dirty="0" smtClean="0"/>
              <a:t>Creates a mass21 property in one line with little thinking</a:t>
            </a:r>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877630" y="5275189"/>
            <a:ext cx="3279701" cy="819925"/>
          </a:xfrm>
          <a:prstGeom prst="rect">
            <a:avLst/>
          </a:prstGeom>
          <a:noFill/>
          <a:ln w="9525">
            <a:noFill/>
            <a:miter lim="800000"/>
            <a:headEnd/>
            <a:tailEnd/>
          </a:ln>
        </p:spPr>
      </p:pic>
      <p:sp>
        <p:nvSpPr>
          <p:cNvPr id="8" name="Right Arrow 7"/>
          <p:cNvSpPr/>
          <p:nvPr/>
        </p:nvSpPr>
        <p:spPr>
          <a:xfrm>
            <a:off x="4401879" y="5443869"/>
            <a:ext cx="616688" cy="510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cstate="print"/>
          <a:srcRect/>
          <a:stretch>
            <a:fillRect/>
          </a:stretch>
        </p:blipFill>
        <p:spPr bwMode="auto">
          <a:xfrm>
            <a:off x="2124297" y="2429097"/>
            <a:ext cx="4861294" cy="220037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425374" y="5096759"/>
            <a:ext cx="2304496" cy="114451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_MAT.mac : Standard Material Properties</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_MAT,</a:t>
            </a:r>
            <a:r>
              <a:rPr lang="en-US" sz="2000" dirty="0" smtClean="0"/>
              <a:t> &lt;standard material number&gt;, &lt;assigned number (optional)&gt;</a:t>
            </a:r>
            <a:r>
              <a:rPr lang="en-US" sz="5400" dirty="0" smtClean="0"/>
              <a:t> </a:t>
            </a:r>
            <a:endParaRPr lang="en-US" sz="54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Um, </a:t>
            </a:r>
            <a:r>
              <a:rPr lang="en-US" sz="1600" dirty="0" smtClean="0">
                <a:solidFill>
                  <a:schemeClr val="accent6">
                    <a:lumMod val="75000"/>
                  </a:schemeClr>
                </a:solidFill>
              </a:rPr>
              <a:t>Mat</a:t>
            </a:r>
            <a:r>
              <a:rPr lang="en-US" sz="1600" dirty="0" smtClean="0"/>
              <a:t>erial”</a:t>
            </a:r>
            <a:endParaRPr lang="en-US" sz="16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Creates standard MP (Materials Property) commands for common materials </a:t>
            </a:r>
            <a:endParaRPr lang="en-US" dirty="0"/>
          </a:p>
        </p:txBody>
      </p:sp>
      <p:sp>
        <p:nvSpPr>
          <p:cNvPr id="6" name="TextBox 5"/>
          <p:cNvSpPr txBox="1"/>
          <p:nvPr/>
        </p:nvSpPr>
        <p:spPr>
          <a:xfrm>
            <a:off x="341376" y="2255640"/>
            <a:ext cx="2795229" cy="369332"/>
          </a:xfrm>
          <a:prstGeom prst="rect">
            <a:avLst/>
          </a:prstGeom>
          <a:noFill/>
        </p:spPr>
        <p:txBody>
          <a:bodyPr wrap="square" rtlCol="0">
            <a:spAutoFit/>
          </a:bodyPr>
          <a:lstStyle/>
          <a:p>
            <a:r>
              <a:rPr lang="en-US" dirty="0" smtClean="0"/>
              <a:t>No strength data included</a:t>
            </a:r>
            <a:endParaRPr lang="en-US" dirty="0"/>
          </a:p>
        </p:txBody>
      </p:sp>
      <p:sp>
        <p:nvSpPr>
          <p:cNvPr id="7" name="TextBox 6"/>
          <p:cNvSpPr txBox="1"/>
          <p:nvPr/>
        </p:nvSpPr>
        <p:spPr>
          <a:xfrm>
            <a:off x="3189767" y="2275367"/>
            <a:ext cx="5826642" cy="523220"/>
          </a:xfrm>
          <a:prstGeom prst="rect">
            <a:avLst/>
          </a:prstGeom>
          <a:noFill/>
          <a:ln>
            <a:noFill/>
          </a:ln>
        </p:spPr>
        <p:txBody>
          <a:bodyPr wrap="square" rtlCol="0">
            <a:spAutoFit/>
          </a:bodyPr>
          <a:lstStyle/>
          <a:p>
            <a:r>
              <a:rPr lang="en-US" sz="1400" dirty="0" err="1" smtClean="0"/>
              <a:t>Ansys</a:t>
            </a:r>
            <a:r>
              <a:rPr lang="en-US" sz="1400" dirty="0" smtClean="0"/>
              <a:t> will only allow you to include strength data for a limited number of materials.</a:t>
            </a:r>
          </a:p>
        </p:txBody>
      </p:sp>
      <p:pic>
        <p:nvPicPr>
          <p:cNvPr id="4098" name="Picture 2"/>
          <p:cNvPicPr>
            <a:picLocks noChangeAspect="1" noChangeArrowheads="1"/>
          </p:cNvPicPr>
          <p:nvPr/>
        </p:nvPicPr>
        <p:blipFill>
          <a:blip r:embed="rId2" cstate="print"/>
          <a:srcRect/>
          <a:stretch>
            <a:fillRect/>
          </a:stretch>
        </p:blipFill>
        <p:spPr bwMode="auto">
          <a:xfrm>
            <a:off x="347331" y="3255890"/>
            <a:ext cx="4417675" cy="1879636"/>
          </a:xfrm>
          <a:prstGeom prst="rect">
            <a:avLst/>
          </a:prstGeom>
          <a:noFill/>
          <a:ln w="9525">
            <a:noFill/>
            <a:miter lim="800000"/>
            <a:headEnd/>
            <a:tailEnd/>
          </a:ln>
        </p:spPr>
      </p:pic>
      <p:sp>
        <p:nvSpPr>
          <p:cNvPr id="9" name="TextBox 8"/>
          <p:cNvSpPr txBox="1"/>
          <p:nvPr/>
        </p:nvSpPr>
        <p:spPr>
          <a:xfrm>
            <a:off x="297715" y="2945219"/>
            <a:ext cx="2519916" cy="307777"/>
          </a:xfrm>
          <a:prstGeom prst="rect">
            <a:avLst/>
          </a:prstGeom>
          <a:noFill/>
          <a:ln>
            <a:noFill/>
          </a:ln>
        </p:spPr>
        <p:txBody>
          <a:bodyPr wrap="square" rtlCol="0">
            <a:spAutoFit/>
          </a:bodyPr>
          <a:lstStyle/>
          <a:p>
            <a:r>
              <a:rPr lang="en-US" sz="1400" dirty="0" smtClean="0"/>
              <a:t>What’s Currently Included:</a:t>
            </a:r>
          </a:p>
        </p:txBody>
      </p:sp>
      <p:sp>
        <p:nvSpPr>
          <p:cNvPr id="10" name="TextBox 9"/>
          <p:cNvSpPr txBox="1"/>
          <p:nvPr/>
        </p:nvSpPr>
        <p:spPr>
          <a:xfrm>
            <a:off x="191386" y="5209954"/>
            <a:ext cx="4667694" cy="830997"/>
          </a:xfrm>
          <a:prstGeom prst="rect">
            <a:avLst/>
          </a:prstGeom>
          <a:noFill/>
          <a:ln>
            <a:noFill/>
          </a:ln>
        </p:spPr>
        <p:txBody>
          <a:bodyPr wrap="square" rtlCol="0">
            <a:spAutoFit/>
          </a:bodyPr>
          <a:lstStyle/>
          <a:p>
            <a:r>
              <a:rPr lang="en-US" sz="1600" dirty="0" smtClean="0"/>
              <a:t>Note that if you want to scale the densities of any material, you can do so by setting the </a:t>
            </a:r>
            <a:r>
              <a:rPr lang="en-US" sz="1600" dirty="0" err="1" smtClean="0"/>
              <a:t>mFactor</a:t>
            </a:r>
            <a:r>
              <a:rPr lang="en-US" sz="1600" dirty="0" smtClean="0"/>
              <a:t> parameter</a:t>
            </a:r>
          </a:p>
        </p:txBody>
      </p:sp>
      <p:pic>
        <p:nvPicPr>
          <p:cNvPr id="4099" name="Picture 3"/>
          <p:cNvPicPr>
            <a:picLocks noChangeAspect="1" noChangeArrowheads="1"/>
          </p:cNvPicPr>
          <p:nvPr/>
        </p:nvPicPr>
        <p:blipFill>
          <a:blip r:embed="rId3" cstate="print"/>
          <a:srcRect/>
          <a:stretch>
            <a:fillRect/>
          </a:stretch>
        </p:blipFill>
        <p:spPr bwMode="auto">
          <a:xfrm>
            <a:off x="6163672" y="2835903"/>
            <a:ext cx="1133475" cy="314325"/>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5124893" y="3792654"/>
            <a:ext cx="3413052" cy="1452137"/>
          </a:xfrm>
          <a:prstGeom prst="rect">
            <a:avLst/>
          </a:prstGeom>
          <a:noFill/>
          <a:ln w="9525">
            <a:noFill/>
            <a:miter lim="800000"/>
            <a:headEnd/>
            <a:tailEnd/>
          </a:ln>
        </p:spPr>
      </p:pic>
      <p:sp>
        <p:nvSpPr>
          <p:cNvPr id="13" name="Down Arrow 12"/>
          <p:cNvSpPr/>
          <p:nvPr/>
        </p:nvSpPr>
        <p:spPr>
          <a:xfrm>
            <a:off x="6347637" y="3253561"/>
            <a:ext cx="797442" cy="4040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880344" y="5422604"/>
            <a:ext cx="3795823" cy="584775"/>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1600" dirty="0" smtClean="0"/>
              <a:t>Implantation Question:</a:t>
            </a:r>
          </a:p>
          <a:p>
            <a:pPr algn="ctr"/>
            <a:r>
              <a:rPr lang="en-US" sz="1600" dirty="0" smtClean="0"/>
              <a:t>Would you rather see something like</a:t>
            </a:r>
          </a:p>
        </p:txBody>
      </p:sp>
      <p:pic>
        <p:nvPicPr>
          <p:cNvPr id="4101" name="Picture 5"/>
          <p:cNvPicPr>
            <a:picLocks noChangeAspect="1" noChangeArrowheads="1"/>
          </p:cNvPicPr>
          <p:nvPr/>
        </p:nvPicPr>
        <p:blipFill>
          <a:blip r:embed="rId5" cstate="print"/>
          <a:srcRect/>
          <a:stretch>
            <a:fillRect/>
          </a:stretch>
        </p:blipFill>
        <p:spPr bwMode="auto">
          <a:xfrm>
            <a:off x="5482744" y="6137535"/>
            <a:ext cx="2206443" cy="48654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9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0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9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P spid="10" grpId="0"/>
      <p:bldP spid="13"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AWESOME, where can I find out more?</a:t>
            </a:r>
            <a:endParaRPr lang="en-US" dirty="0"/>
          </a:p>
        </p:txBody>
      </p:sp>
      <p:sp>
        <p:nvSpPr>
          <p:cNvPr id="6" name="TextBox 5"/>
          <p:cNvSpPr txBox="1"/>
          <p:nvPr/>
        </p:nvSpPr>
        <p:spPr>
          <a:xfrm>
            <a:off x="181155" y="983411"/>
            <a:ext cx="8005313" cy="738664"/>
          </a:xfrm>
          <a:prstGeom prst="rect">
            <a:avLst/>
          </a:prstGeom>
          <a:noFill/>
        </p:spPr>
        <p:txBody>
          <a:bodyPr wrap="square" rtlCol="0">
            <a:spAutoFit/>
          </a:bodyPr>
          <a:lstStyle/>
          <a:p>
            <a:r>
              <a:rPr lang="en-US" sz="2400" dirty="0" smtClean="0"/>
              <a:t>Header of the macros! </a:t>
            </a:r>
            <a:r>
              <a:rPr lang="en-US" dirty="0" smtClean="0"/>
              <a:t>They are there too help, if something is confusing, let me know, I’m also a decent writer and I can try to clarify.</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231652" y="1945706"/>
            <a:ext cx="3969411" cy="2336673"/>
          </a:xfrm>
          <a:prstGeom prst="rect">
            <a:avLst/>
          </a:prstGeom>
          <a:noFill/>
          <a:ln w="9525">
            <a:noFill/>
            <a:miter lim="800000"/>
            <a:headEnd/>
            <a:tailEnd/>
          </a:ln>
        </p:spPr>
      </p:pic>
      <p:sp>
        <p:nvSpPr>
          <p:cNvPr id="8" name="TextBox 7"/>
          <p:cNvSpPr txBox="1"/>
          <p:nvPr/>
        </p:nvSpPr>
        <p:spPr>
          <a:xfrm>
            <a:off x="250168" y="4666891"/>
            <a:ext cx="3985402" cy="1292662"/>
          </a:xfrm>
          <a:prstGeom prst="rect">
            <a:avLst/>
          </a:prstGeom>
          <a:noFill/>
        </p:spPr>
        <p:txBody>
          <a:bodyPr wrap="square" rtlCol="0">
            <a:spAutoFit/>
          </a:bodyPr>
          <a:lstStyle/>
          <a:p>
            <a:r>
              <a:rPr lang="en-US" sz="2400" dirty="0" smtClean="0"/>
              <a:t>__</a:t>
            </a:r>
            <a:r>
              <a:rPr lang="en-US" sz="2400" dirty="0" err="1" smtClean="0"/>
              <a:t>BensMacros.xls</a:t>
            </a:r>
            <a:r>
              <a:rPr lang="en-US" sz="2400" dirty="0" smtClean="0"/>
              <a:t> </a:t>
            </a:r>
            <a:r>
              <a:rPr lang="en-US" dirty="0" smtClean="0"/>
              <a:t>is a kind of up to date listing of all the macros with a brief description. Let me know if something is missing, I’ll fix it.</a:t>
            </a:r>
            <a:endParaRPr lang="en-US" dirty="0"/>
          </a:p>
        </p:txBody>
      </p:sp>
      <p:pic>
        <p:nvPicPr>
          <p:cNvPr id="7171" name="Picture 3"/>
          <p:cNvPicPr>
            <a:picLocks noChangeAspect="1" noChangeArrowheads="1"/>
          </p:cNvPicPr>
          <p:nvPr/>
        </p:nvPicPr>
        <p:blipFill>
          <a:blip r:embed="rId3" cstate="print"/>
          <a:srcRect/>
          <a:stretch>
            <a:fillRect/>
          </a:stretch>
        </p:blipFill>
        <p:spPr bwMode="auto">
          <a:xfrm>
            <a:off x="4507818" y="2242867"/>
            <a:ext cx="4434720" cy="3571965"/>
          </a:xfrm>
          <a:prstGeom prst="rect">
            <a:avLst/>
          </a:prstGeom>
          <a:noFill/>
          <a:ln w="9525">
            <a:noFill/>
            <a:miter lim="800000"/>
            <a:headEnd/>
            <a:tailEnd/>
          </a:ln>
        </p:spPr>
      </p:pic>
      <p:cxnSp>
        <p:nvCxnSpPr>
          <p:cNvPr id="15" name="Elbow Connector 14"/>
          <p:cNvCxnSpPr>
            <a:stCxn id="6" idx="2"/>
            <a:endCxn id="7170" idx="0"/>
          </p:cNvCxnSpPr>
          <p:nvPr/>
        </p:nvCxnSpPr>
        <p:spPr>
          <a:xfrm rot="5400000">
            <a:off x="3088270" y="850163"/>
            <a:ext cx="223631" cy="1967454"/>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3"/>
            <a:endCxn id="7171" idx="1"/>
          </p:cNvCxnSpPr>
          <p:nvPr/>
        </p:nvCxnSpPr>
        <p:spPr>
          <a:xfrm flipV="1">
            <a:off x="4235570" y="4028850"/>
            <a:ext cx="272248" cy="1284372"/>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What Are ANSYS Macros</a:t>
            </a:r>
          </a:p>
        </p:txBody>
      </p:sp>
      <p:sp>
        <p:nvSpPr>
          <p:cNvPr id="5123" name="Rectangle 3"/>
          <p:cNvSpPr>
            <a:spLocks noGrp="1" noChangeArrowheads="1"/>
          </p:cNvSpPr>
          <p:nvPr>
            <p:ph type="body" idx="1"/>
          </p:nvPr>
        </p:nvSpPr>
        <p:spPr>
          <a:xfrm>
            <a:off x="457200" y="1600200"/>
            <a:ext cx="8229600" cy="2590800"/>
          </a:xfrm>
        </p:spPr>
        <p:txBody>
          <a:bodyPr/>
          <a:lstStyle/>
          <a:p>
            <a:pPr eaLnBrk="1" hangingPunct="1"/>
            <a:r>
              <a:rPr lang="en-US" smtClean="0"/>
              <a:t>Macros can include arguments to add functionality to the macro</a:t>
            </a:r>
          </a:p>
          <a:p>
            <a:pPr lvl="1" eaLnBrk="1" hangingPunct="1"/>
            <a:r>
              <a:rPr lang="en-US" smtClean="0"/>
              <a:t>For Example: in the BOLT macro below</a:t>
            </a:r>
          </a:p>
          <a:p>
            <a:pPr lvl="2" eaLnBrk="1" hangingPunct="1"/>
            <a:r>
              <a:rPr lang="en-US" smtClean="0"/>
              <a:t>Argument 1 specifies a .25” bolt diameter</a:t>
            </a:r>
          </a:p>
          <a:p>
            <a:pPr lvl="2" eaLnBrk="1" hangingPunct="1"/>
            <a:r>
              <a:rPr lang="en-US" smtClean="0"/>
              <a:t>Argument 2 specifies a bolt preload of 2000 lbf</a:t>
            </a:r>
          </a:p>
        </p:txBody>
      </p:sp>
      <p:pic>
        <p:nvPicPr>
          <p:cNvPr id="5124" name="Picture 5"/>
          <p:cNvPicPr>
            <a:picLocks noChangeAspect="1" noChangeArrowheads="1"/>
          </p:cNvPicPr>
          <p:nvPr/>
        </p:nvPicPr>
        <p:blipFill>
          <a:blip r:embed="rId2" cstate="print"/>
          <a:srcRect/>
          <a:stretch>
            <a:fillRect/>
          </a:stretch>
        </p:blipFill>
        <p:spPr bwMode="auto">
          <a:xfrm>
            <a:off x="1219200" y="4267200"/>
            <a:ext cx="6934200" cy="1997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4886" y="0"/>
            <a:ext cx="8458200" cy="639762"/>
          </a:xfrm>
        </p:spPr>
        <p:txBody>
          <a:bodyPr>
            <a:normAutofit/>
          </a:bodyPr>
          <a:lstStyle/>
          <a:p>
            <a:pPr eaLnBrk="1" hangingPunct="1"/>
            <a:r>
              <a:rPr lang="en-US" dirty="0" smtClean="0"/>
              <a:t>How to set up computer for Macros  </a:t>
            </a:r>
          </a:p>
        </p:txBody>
      </p:sp>
      <p:sp>
        <p:nvSpPr>
          <p:cNvPr id="6147" name="Rectangle 3"/>
          <p:cNvSpPr>
            <a:spLocks noGrp="1" noChangeArrowheads="1"/>
          </p:cNvSpPr>
          <p:nvPr>
            <p:ph type="body" idx="1"/>
          </p:nvPr>
        </p:nvSpPr>
        <p:spPr>
          <a:xfrm>
            <a:off x="457200" y="990600"/>
            <a:ext cx="8305800" cy="1219200"/>
          </a:xfrm>
        </p:spPr>
        <p:txBody>
          <a:bodyPr>
            <a:normAutofit fontScale="92500" lnSpcReduction="20000"/>
          </a:bodyPr>
          <a:lstStyle/>
          <a:p>
            <a:pPr marL="457200" indent="-457200" eaLnBrk="1" hangingPunct="1">
              <a:lnSpc>
                <a:spcPct val="80000"/>
              </a:lnSpc>
              <a:buFont typeface="+mj-lt"/>
              <a:buAutoNum type="arabicParenR"/>
            </a:pPr>
            <a:r>
              <a:rPr lang="en-US" sz="2000" dirty="0" smtClean="0"/>
              <a:t>Create a folder for your macros</a:t>
            </a:r>
          </a:p>
          <a:p>
            <a:pPr marL="457200" indent="-457200" eaLnBrk="1" hangingPunct="1">
              <a:lnSpc>
                <a:spcPct val="80000"/>
              </a:lnSpc>
              <a:buFont typeface="+mj-lt"/>
              <a:buAutoNum type="arabicParenR"/>
            </a:pPr>
            <a:r>
              <a:rPr lang="en-US" sz="2000" dirty="0" smtClean="0"/>
              <a:t>Create </a:t>
            </a:r>
            <a:r>
              <a:rPr lang="en-US" sz="2000" dirty="0" err="1" smtClean="0"/>
              <a:t>ANSYS_MACROLIB</a:t>
            </a:r>
            <a:r>
              <a:rPr lang="en-US" sz="2000" dirty="0" smtClean="0"/>
              <a:t> environmental variable with the path of your macro </a:t>
            </a:r>
          </a:p>
          <a:p>
            <a:pPr lvl="1" eaLnBrk="1" hangingPunct="1">
              <a:lnSpc>
                <a:spcPct val="80000"/>
              </a:lnSpc>
            </a:pPr>
            <a:r>
              <a:rPr lang="en-US" sz="1800" dirty="0" smtClean="0"/>
              <a:t>You can reference several macro directories, see </a:t>
            </a:r>
            <a:r>
              <a:rPr lang="en-US" sz="1800" dirty="0" err="1" smtClean="0"/>
              <a:t>ANSYS</a:t>
            </a:r>
            <a:r>
              <a:rPr lang="en-US" sz="1800" dirty="0" smtClean="0"/>
              <a:t> help files</a:t>
            </a:r>
          </a:p>
        </p:txBody>
      </p:sp>
      <p:pic>
        <p:nvPicPr>
          <p:cNvPr id="1026" name="Picture 2"/>
          <p:cNvPicPr>
            <a:picLocks noChangeAspect="1" noChangeArrowheads="1"/>
          </p:cNvPicPr>
          <p:nvPr/>
        </p:nvPicPr>
        <p:blipFill>
          <a:blip r:embed="rId2" cstate="print"/>
          <a:srcRect/>
          <a:stretch>
            <a:fillRect/>
          </a:stretch>
        </p:blipFill>
        <p:spPr bwMode="auto">
          <a:xfrm>
            <a:off x="5262113" y="2336591"/>
            <a:ext cx="3657600" cy="40481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b="26155"/>
          <a:stretch>
            <a:fillRect/>
          </a:stretch>
        </p:blipFill>
        <p:spPr bwMode="auto">
          <a:xfrm>
            <a:off x="212875" y="2369121"/>
            <a:ext cx="4905375" cy="41006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Macro Mania – Current Macros</a:t>
            </a:r>
            <a:endParaRPr lang="en-US" dirty="0"/>
          </a:p>
        </p:txBody>
      </p:sp>
      <p:sp>
        <p:nvSpPr>
          <p:cNvPr id="5" name="TextBox 4"/>
          <p:cNvSpPr txBox="1"/>
          <p:nvPr/>
        </p:nvSpPr>
        <p:spPr>
          <a:xfrm>
            <a:off x="258792" y="957533"/>
            <a:ext cx="7539487" cy="369332"/>
          </a:xfrm>
          <a:prstGeom prst="rect">
            <a:avLst/>
          </a:prstGeom>
          <a:noFill/>
        </p:spPr>
        <p:txBody>
          <a:bodyPr wrap="square" rtlCol="0">
            <a:spAutoFit/>
          </a:bodyPr>
          <a:lstStyle/>
          <a:p>
            <a:r>
              <a:rPr lang="en-US" dirty="0" smtClean="0"/>
              <a:t>There are a lot of macros…</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146756" y="1319844"/>
            <a:ext cx="6758485" cy="51537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Macro Mania – What do they all do?</a:t>
            </a:r>
            <a:endParaRPr lang="en-US" dirty="0"/>
          </a:p>
        </p:txBody>
      </p:sp>
      <p:sp>
        <p:nvSpPr>
          <p:cNvPr id="6" name="TextBox 5"/>
          <p:cNvSpPr txBox="1"/>
          <p:nvPr/>
        </p:nvSpPr>
        <p:spPr>
          <a:xfrm>
            <a:off x="250166" y="974785"/>
            <a:ext cx="8773063" cy="400110"/>
          </a:xfrm>
          <a:prstGeom prst="rect">
            <a:avLst/>
          </a:prstGeom>
          <a:noFill/>
        </p:spPr>
        <p:txBody>
          <a:bodyPr wrap="square" rtlCol="0">
            <a:spAutoFit/>
          </a:bodyPr>
          <a:lstStyle/>
          <a:p>
            <a:r>
              <a:rPr lang="en-US" b="1" dirty="0" smtClean="0"/>
              <a:t>Short answer</a:t>
            </a:r>
            <a:r>
              <a:rPr lang="en-US" dirty="0" smtClean="0"/>
              <a:t>: </a:t>
            </a:r>
            <a:r>
              <a:rPr lang="en-US" sz="2000" u="sng" dirty="0" smtClean="0"/>
              <a:t>Make your life easier, make you more productive</a:t>
            </a:r>
            <a:r>
              <a:rPr lang="en-US" sz="2000" dirty="0" smtClean="0"/>
              <a:t>.</a:t>
            </a:r>
          </a:p>
        </p:txBody>
      </p:sp>
      <p:sp>
        <p:nvSpPr>
          <p:cNvPr id="7" name="Rectangle 6"/>
          <p:cNvSpPr/>
          <p:nvPr/>
        </p:nvSpPr>
        <p:spPr>
          <a:xfrm>
            <a:off x="396813" y="1647494"/>
            <a:ext cx="8566030" cy="646331"/>
          </a:xfrm>
          <a:prstGeom prst="rect">
            <a:avLst/>
          </a:prstGeom>
        </p:spPr>
        <p:txBody>
          <a:bodyPr wrap="square">
            <a:spAutoFit/>
          </a:bodyPr>
          <a:lstStyle/>
          <a:p>
            <a:r>
              <a:rPr lang="en-US" dirty="0" smtClean="0"/>
              <a:t>Aside from adding functionality to </a:t>
            </a:r>
            <a:r>
              <a:rPr lang="en-US" dirty="0" err="1" smtClean="0"/>
              <a:t>ansys</a:t>
            </a:r>
            <a:r>
              <a:rPr lang="en-US" dirty="0" smtClean="0"/>
              <a:t> (like projecting a </a:t>
            </a:r>
            <a:r>
              <a:rPr lang="en-US" dirty="0" err="1" smtClean="0"/>
              <a:t>keypoint</a:t>
            </a:r>
            <a:r>
              <a:rPr lang="en-US" dirty="0" smtClean="0"/>
              <a:t> onto a line), there are two very important software design principals that every one should know</a:t>
            </a:r>
          </a:p>
        </p:txBody>
      </p:sp>
      <p:sp>
        <p:nvSpPr>
          <p:cNvPr id="8" name="Rectangle 7"/>
          <p:cNvSpPr/>
          <p:nvPr/>
        </p:nvSpPr>
        <p:spPr>
          <a:xfrm>
            <a:off x="250144" y="2321307"/>
            <a:ext cx="3637497" cy="369332"/>
          </a:xfrm>
          <a:prstGeom prst="rect">
            <a:avLst/>
          </a:prstGeom>
        </p:spPr>
        <p:txBody>
          <a:bodyPr wrap="square">
            <a:spAutoFit/>
          </a:bodyPr>
          <a:lstStyle/>
          <a:p>
            <a:r>
              <a:rPr lang="en-US" b="1" dirty="0" smtClean="0"/>
              <a:t>1) Don’t Repeat Yourself (DRY)</a:t>
            </a:r>
          </a:p>
        </p:txBody>
      </p:sp>
      <p:sp>
        <p:nvSpPr>
          <p:cNvPr id="9" name="TextBox 8"/>
          <p:cNvSpPr txBox="1"/>
          <p:nvPr/>
        </p:nvSpPr>
        <p:spPr>
          <a:xfrm>
            <a:off x="448575" y="3234905"/>
            <a:ext cx="7781026" cy="1815882"/>
          </a:xfrm>
          <a:prstGeom prst="rect">
            <a:avLst/>
          </a:prstGeom>
          <a:noFill/>
        </p:spPr>
        <p:txBody>
          <a:bodyPr wrap="square" rtlCol="0">
            <a:spAutoFit/>
          </a:bodyPr>
          <a:lstStyle/>
          <a:p>
            <a:pPr marL="274320" indent="-274320">
              <a:spcBef>
                <a:spcPts val="0"/>
              </a:spcBef>
              <a:spcAft>
                <a:spcPts val="0"/>
              </a:spcAft>
              <a:buFont typeface="Arial" pitchFamily="34" charset="0"/>
              <a:buChar char="•"/>
            </a:pPr>
            <a:r>
              <a:rPr lang="en-US" sz="1600" dirty="0" smtClean="0"/>
              <a:t>Leads to shorter files. Shorter files are easier to debug.</a:t>
            </a:r>
          </a:p>
          <a:p>
            <a:pPr marL="274320" indent="-274320">
              <a:spcBef>
                <a:spcPts val="0"/>
              </a:spcBef>
              <a:spcAft>
                <a:spcPts val="0"/>
              </a:spcAft>
              <a:buFont typeface="Arial" pitchFamily="34" charset="0"/>
              <a:buChar char="•"/>
            </a:pPr>
            <a:r>
              <a:rPr lang="en-US" sz="1600" dirty="0" smtClean="0"/>
              <a:t>If you find a bug in some piece of code you don’t have to find that same bug in a hundred other places where you copied that code</a:t>
            </a:r>
          </a:p>
          <a:p>
            <a:pPr marL="274320" indent="-274320">
              <a:spcBef>
                <a:spcPts val="0"/>
              </a:spcBef>
              <a:spcAft>
                <a:spcPts val="0"/>
              </a:spcAft>
              <a:buFont typeface="Arial" pitchFamily="34" charset="0"/>
              <a:buChar char="•"/>
            </a:pPr>
            <a:r>
              <a:rPr lang="en-US" sz="1600" dirty="0" smtClean="0"/>
              <a:t>If multiple people are copying and pasting code you never know which version of anything you are using.</a:t>
            </a:r>
          </a:p>
          <a:p>
            <a:pPr marL="274320" indent="-274320">
              <a:spcBef>
                <a:spcPts val="0"/>
              </a:spcBef>
              <a:spcAft>
                <a:spcPts val="0"/>
              </a:spcAft>
              <a:buFont typeface="Arial" pitchFamily="34" charset="0"/>
              <a:buChar char="•"/>
            </a:pPr>
            <a:r>
              <a:rPr lang="en-US" sz="1600" u="sng" dirty="0" smtClean="0"/>
              <a:t>Standardization is a good thing</a:t>
            </a:r>
            <a:r>
              <a:rPr lang="en-US" sz="1600" dirty="0" smtClean="0"/>
              <a:t>. If you do one thing a bunch, warp it up, never touch it again.</a:t>
            </a:r>
          </a:p>
        </p:txBody>
      </p:sp>
      <p:sp>
        <p:nvSpPr>
          <p:cNvPr id="10" name="Rectangle 9"/>
          <p:cNvSpPr/>
          <p:nvPr/>
        </p:nvSpPr>
        <p:spPr>
          <a:xfrm>
            <a:off x="3936191" y="2347186"/>
            <a:ext cx="2874505" cy="338554"/>
          </a:xfrm>
          <a:prstGeom prst="rect">
            <a:avLst/>
          </a:prstGeom>
        </p:spPr>
        <p:txBody>
          <a:bodyPr wrap="none">
            <a:spAutoFit/>
          </a:bodyPr>
          <a:lstStyle/>
          <a:p>
            <a:r>
              <a:rPr lang="en-US" sz="1600" dirty="0" smtClean="0"/>
              <a:t>Copying pasting code is bad </a:t>
            </a:r>
            <a:endParaRPr lang="en-US" sz="1600" dirty="0"/>
          </a:p>
        </p:txBody>
      </p:sp>
      <p:sp>
        <p:nvSpPr>
          <p:cNvPr id="16" name="TextBox 15"/>
          <p:cNvSpPr txBox="1"/>
          <p:nvPr/>
        </p:nvSpPr>
        <p:spPr>
          <a:xfrm>
            <a:off x="422694" y="2682815"/>
            <a:ext cx="8298612" cy="584775"/>
          </a:xfrm>
          <a:prstGeom prst="rect">
            <a:avLst/>
          </a:prstGeom>
          <a:noFill/>
        </p:spPr>
        <p:txBody>
          <a:bodyPr wrap="square" rtlCol="0">
            <a:spAutoFit/>
          </a:bodyPr>
          <a:lstStyle/>
          <a:p>
            <a:r>
              <a:rPr lang="en-US" sz="1600" dirty="0" smtClean="0"/>
              <a:t>This principle basically says that code should only be written once, if you are writing the same thing a bunch of times, it should be abstracted to a function or macro </a:t>
            </a:r>
            <a:endParaRPr lang="en-US" sz="1600" dirty="0"/>
          </a:p>
        </p:txBody>
      </p:sp>
      <p:sp>
        <p:nvSpPr>
          <p:cNvPr id="18" name="Rectangle 17"/>
          <p:cNvSpPr/>
          <p:nvPr/>
        </p:nvSpPr>
        <p:spPr>
          <a:xfrm>
            <a:off x="250144" y="5096138"/>
            <a:ext cx="4451254" cy="369332"/>
          </a:xfrm>
          <a:prstGeom prst="rect">
            <a:avLst/>
          </a:prstGeom>
        </p:spPr>
        <p:txBody>
          <a:bodyPr wrap="square">
            <a:spAutoFit/>
          </a:bodyPr>
          <a:lstStyle/>
          <a:p>
            <a:r>
              <a:rPr lang="en-US" b="1" dirty="0" smtClean="0"/>
              <a:t>2) Standardization over Customization </a:t>
            </a:r>
          </a:p>
        </p:txBody>
      </p:sp>
      <p:sp>
        <p:nvSpPr>
          <p:cNvPr id="19" name="Rectangle 18"/>
          <p:cNvSpPr/>
          <p:nvPr/>
        </p:nvSpPr>
        <p:spPr>
          <a:xfrm>
            <a:off x="422364" y="5458446"/>
            <a:ext cx="8273062" cy="1077218"/>
          </a:xfrm>
          <a:prstGeom prst="rect">
            <a:avLst/>
          </a:prstGeom>
        </p:spPr>
        <p:txBody>
          <a:bodyPr wrap="square">
            <a:spAutoFit/>
          </a:bodyPr>
          <a:lstStyle/>
          <a:p>
            <a:r>
              <a:rPr lang="en-US" sz="1600" dirty="0" smtClean="0"/>
              <a:t>This principle states that you should have to do as little setup as possible to make something  work. Instead there should be a default, which you can customize if you want.</a:t>
            </a:r>
          </a:p>
          <a:p>
            <a:r>
              <a:rPr lang="en-US" sz="1600" dirty="0" err="1" smtClean="0"/>
              <a:t>Ansys</a:t>
            </a:r>
            <a:r>
              <a:rPr lang="en-US" sz="1600" dirty="0" smtClean="0"/>
              <a:t> </a:t>
            </a:r>
            <a:r>
              <a:rPr lang="en-US" sz="1600" dirty="0" err="1" smtClean="0"/>
              <a:t>APDL</a:t>
            </a:r>
            <a:r>
              <a:rPr lang="en-US" sz="1600" dirty="0" smtClean="0"/>
              <a:t> does not follow this principal.</a:t>
            </a:r>
          </a:p>
          <a:p>
            <a:endParaRPr lang="en-US" sz="1600" dirty="0"/>
          </a:p>
        </p:txBody>
      </p:sp>
      <p:sp>
        <p:nvSpPr>
          <p:cNvPr id="21" name="Rectangle 20"/>
          <p:cNvSpPr/>
          <p:nvPr/>
        </p:nvSpPr>
        <p:spPr>
          <a:xfrm>
            <a:off x="261644" y="1312017"/>
            <a:ext cx="1685077" cy="369332"/>
          </a:xfrm>
          <a:prstGeom prst="rect">
            <a:avLst/>
          </a:prstGeom>
        </p:spPr>
        <p:txBody>
          <a:bodyPr wrap="none">
            <a:spAutoFit/>
          </a:bodyPr>
          <a:lstStyle/>
          <a:p>
            <a:r>
              <a:rPr lang="en-US" b="1" dirty="0" smtClean="0"/>
              <a:t>Long answer: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 Mania – Software Design Principals</a:t>
            </a:r>
            <a:endParaRPr lang="en-US" dirty="0"/>
          </a:p>
        </p:txBody>
      </p:sp>
      <p:pic>
        <p:nvPicPr>
          <p:cNvPr id="7" name="Picture 3"/>
          <p:cNvPicPr>
            <a:picLocks noChangeAspect="1" noChangeArrowheads="1"/>
          </p:cNvPicPr>
          <p:nvPr/>
        </p:nvPicPr>
        <p:blipFill>
          <a:blip r:embed="rId2" cstate="print"/>
          <a:srcRect/>
          <a:stretch>
            <a:fillRect/>
          </a:stretch>
        </p:blipFill>
        <p:spPr bwMode="auto">
          <a:xfrm>
            <a:off x="471489" y="1524898"/>
            <a:ext cx="3022409" cy="1166544"/>
          </a:xfrm>
          <a:prstGeom prst="rect">
            <a:avLst/>
          </a:prstGeom>
          <a:noFill/>
          <a:ln w="9525">
            <a:noFill/>
            <a:miter lim="800000"/>
            <a:headEnd/>
            <a:tailEnd/>
          </a:ln>
        </p:spPr>
      </p:pic>
      <p:sp>
        <p:nvSpPr>
          <p:cNvPr id="8" name="TextBox 7"/>
          <p:cNvSpPr txBox="1"/>
          <p:nvPr/>
        </p:nvSpPr>
        <p:spPr>
          <a:xfrm>
            <a:off x="112144" y="957533"/>
            <a:ext cx="1785668" cy="523220"/>
          </a:xfrm>
          <a:prstGeom prst="rect">
            <a:avLst/>
          </a:prstGeom>
          <a:noFill/>
        </p:spPr>
        <p:txBody>
          <a:bodyPr wrap="square" rtlCol="0">
            <a:spAutoFit/>
          </a:bodyPr>
          <a:lstStyle/>
          <a:p>
            <a:r>
              <a:rPr lang="en-US" sz="2800" dirty="0" smtClean="0"/>
              <a:t>Examples</a:t>
            </a:r>
            <a:endParaRPr lang="en-US" sz="2800" dirty="0"/>
          </a:p>
        </p:txBody>
      </p:sp>
      <p:pic>
        <p:nvPicPr>
          <p:cNvPr id="5122" name="Picture 2"/>
          <p:cNvPicPr>
            <a:picLocks noChangeAspect="1" noChangeArrowheads="1"/>
          </p:cNvPicPr>
          <p:nvPr/>
        </p:nvPicPr>
        <p:blipFill>
          <a:blip r:embed="rId3" cstate="print"/>
          <a:srcRect/>
          <a:stretch>
            <a:fillRect/>
          </a:stretch>
        </p:blipFill>
        <p:spPr bwMode="auto">
          <a:xfrm>
            <a:off x="4402167" y="1524628"/>
            <a:ext cx="4334597" cy="1158186"/>
          </a:xfrm>
          <a:prstGeom prst="rect">
            <a:avLst/>
          </a:prstGeom>
          <a:noFill/>
          <a:ln w="9525">
            <a:noFill/>
            <a:miter lim="800000"/>
            <a:headEnd/>
            <a:tailEnd/>
          </a:ln>
        </p:spPr>
      </p:pic>
      <p:sp>
        <p:nvSpPr>
          <p:cNvPr id="10" name="TextBox 9"/>
          <p:cNvSpPr txBox="1"/>
          <p:nvPr/>
        </p:nvSpPr>
        <p:spPr>
          <a:xfrm>
            <a:off x="474453" y="2760453"/>
            <a:ext cx="8177842" cy="369332"/>
          </a:xfrm>
          <a:prstGeom prst="rect">
            <a:avLst/>
          </a:prstGeom>
          <a:noFill/>
        </p:spPr>
        <p:txBody>
          <a:bodyPr wrap="square" rtlCol="0">
            <a:spAutoFit/>
          </a:bodyPr>
          <a:lstStyle/>
          <a:p>
            <a:r>
              <a:rPr lang="en-US" dirty="0" smtClean="0"/>
              <a:t>Why use six lines when one will do?</a:t>
            </a:r>
            <a:endParaRPr lang="en-US" dirty="0"/>
          </a:p>
        </p:txBody>
      </p:sp>
      <p:pic>
        <p:nvPicPr>
          <p:cNvPr id="5123" name="Picture 3"/>
          <p:cNvPicPr>
            <a:picLocks noChangeAspect="1" noChangeArrowheads="1"/>
          </p:cNvPicPr>
          <p:nvPr/>
        </p:nvPicPr>
        <p:blipFill>
          <a:blip r:embed="rId4" cstate="print"/>
          <a:srcRect/>
          <a:stretch>
            <a:fillRect/>
          </a:stretch>
        </p:blipFill>
        <p:spPr bwMode="auto">
          <a:xfrm>
            <a:off x="238396" y="3323327"/>
            <a:ext cx="4181475" cy="1143000"/>
          </a:xfrm>
          <a:prstGeom prst="rect">
            <a:avLst/>
          </a:prstGeom>
          <a:noFill/>
          <a:ln w="9525">
            <a:noFill/>
            <a:miter lim="800000"/>
            <a:headEnd/>
            <a:tailEnd/>
          </a:ln>
        </p:spPr>
      </p:pic>
      <p:sp>
        <p:nvSpPr>
          <p:cNvPr id="12" name="TextBox 11"/>
          <p:cNvSpPr txBox="1"/>
          <p:nvPr/>
        </p:nvSpPr>
        <p:spPr>
          <a:xfrm>
            <a:off x="3692106" y="1915064"/>
            <a:ext cx="595223" cy="369332"/>
          </a:xfrm>
          <a:prstGeom prst="rect">
            <a:avLst/>
          </a:prstGeom>
          <a:noFill/>
        </p:spPr>
        <p:txBody>
          <a:bodyPr wrap="square" rtlCol="0">
            <a:spAutoFit/>
          </a:bodyPr>
          <a:lstStyle/>
          <a:p>
            <a:r>
              <a:rPr lang="en-US" dirty="0" smtClean="0"/>
              <a:t>Vs.</a:t>
            </a:r>
            <a:endParaRPr lang="en-US" dirty="0"/>
          </a:p>
        </p:txBody>
      </p:sp>
      <p:pic>
        <p:nvPicPr>
          <p:cNvPr id="5124" name="Picture 4"/>
          <p:cNvPicPr>
            <a:picLocks noChangeAspect="1" noChangeArrowheads="1"/>
          </p:cNvPicPr>
          <p:nvPr/>
        </p:nvPicPr>
        <p:blipFill>
          <a:blip r:embed="rId5" cstate="print"/>
          <a:srcRect/>
          <a:stretch>
            <a:fillRect/>
          </a:stretch>
        </p:blipFill>
        <p:spPr bwMode="auto">
          <a:xfrm>
            <a:off x="5063707" y="2802858"/>
            <a:ext cx="3674852" cy="3899684"/>
          </a:xfrm>
          <a:prstGeom prst="rect">
            <a:avLst/>
          </a:prstGeom>
          <a:noFill/>
          <a:ln w="9525">
            <a:noFill/>
            <a:miter lim="800000"/>
            <a:headEnd/>
            <a:tailEnd/>
          </a:ln>
        </p:spPr>
      </p:pic>
      <p:sp>
        <p:nvSpPr>
          <p:cNvPr id="14" name="TextBox 13"/>
          <p:cNvSpPr txBox="1"/>
          <p:nvPr/>
        </p:nvSpPr>
        <p:spPr>
          <a:xfrm>
            <a:off x="301925" y="4994695"/>
            <a:ext cx="4692769" cy="1477328"/>
          </a:xfrm>
          <a:prstGeom prst="rect">
            <a:avLst/>
          </a:prstGeom>
          <a:noFill/>
        </p:spPr>
        <p:txBody>
          <a:bodyPr wrap="square" rtlCol="0">
            <a:spAutoFit/>
          </a:bodyPr>
          <a:lstStyle/>
          <a:p>
            <a:r>
              <a:rPr lang="en-US" dirty="0" smtClean="0"/>
              <a:t>Did you copy the right material properties?</a:t>
            </a:r>
          </a:p>
          <a:p>
            <a:r>
              <a:rPr lang="en-US" dirty="0" smtClean="0"/>
              <a:t>Did I set up the input deck correctly?</a:t>
            </a:r>
          </a:p>
          <a:p>
            <a:r>
              <a:rPr lang="en-US" dirty="0" smtClean="0"/>
              <a:t>Is this the way I had it for the last model?</a:t>
            </a:r>
          </a:p>
          <a:p>
            <a:endParaRPr lang="en-US" dirty="0" smtClean="0"/>
          </a:p>
          <a:p>
            <a:r>
              <a:rPr lang="en-US" dirty="0" smtClean="0"/>
              <a:t>If you use macros you don’t ask, you know.</a:t>
            </a:r>
            <a:endParaRPr lang="en-US" dirty="0"/>
          </a:p>
        </p:txBody>
      </p:sp>
      <p:sp>
        <p:nvSpPr>
          <p:cNvPr id="15" name="TextBox 14"/>
          <p:cNvSpPr txBox="1"/>
          <p:nvPr/>
        </p:nvSpPr>
        <p:spPr>
          <a:xfrm>
            <a:off x="146649" y="4572001"/>
            <a:ext cx="4804913" cy="369332"/>
          </a:xfrm>
          <a:prstGeom prst="rect">
            <a:avLst/>
          </a:prstGeom>
          <a:noFill/>
        </p:spPr>
        <p:txBody>
          <a:bodyPr wrap="square" rtlCol="0">
            <a:spAutoFit/>
          </a:bodyPr>
          <a:lstStyle/>
          <a:p>
            <a:r>
              <a:rPr lang="en-US" b="1" dirty="0" smtClean="0"/>
              <a:t>Copy/paste will ask these questions: </a:t>
            </a:r>
            <a:endParaRPr lang="en-US" b="1" dirty="0"/>
          </a:p>
        </p:txBody>
      </p:sp>
      <p:sp>
        <p:nvSpPr>
          <p:cNvPr id="16" name="TextBox 15"/>
          <p:cNvSpPr txBox="1"/>
          <p:nvPr/>
        </p:nvSpPr>
        <p:spPr>
          <a:xfrm>
            <a:off x="4431103" y="3654725"/>
            <a:ext cx="580845" cy="369332"/>
          </a:xfrm>
          <a:prstGeom prst="rect">
            <a:avLst/>
          </a:prstGeom>
          <a:noFill/>
        </p:spPr>
        <p:txBody>
          <a:bodyPr wrap="square" rtlCol="0">
            <a:spAutoFit/>
          </a:bodyPr>
          <a:lstStyle/>
          <a:p>
            <a:r>
              <a:rPr lang="en-US" dirty="0" smtClean="0"/>
              <a:t>Vs.</a:t>
            </a:r>
            <a:endParaRPr lang="en-US" dirty="0"/>
          </a:p>
        </p:txBody>
      </p:sp>
      <p:sp>
        <p:nvSpPr>
          <p:cNvPr id="13" name="Rectangle 12"/>
          <p:cNvSpPr/>
          <p:nvPr/>
        </p:nvSpPr>
        <p:spPr>
          <a:xfrm>
            <a:off x="560718" y="2320506"/>
            <a:ext cx="905774" cy="3019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ular Callout 18"/>
          <p:cNvSpPr/>
          <p:nvPr/>
        </p:nvSpPr>
        <p:spPr>
          <a:xfrm>
            <a:off x="4390845" y="1017915"/>
            <a:ext cx="4226943" cy="370936"/>
          </a:xfrm>
          <a:prstGeom prst="wedgeRectCallout">
            <a:avLst>
              <a:gd name="adj1" fmla="val -21853"/>
              <a:gd name="adj2" fmla="val 8808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bg1"/>
                </a:solidFill>
              </a:rPr>
              <a:t>10+ Mouse Clicks, plus thinking which button to press.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4"/>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4" grpId="0"/>
      <p:bldP spid="15" grpId="0"/>
      <p:bldP spid="16" grpId="0"/>
      <p:bldP spid="16" grpId="1"/>
      <p:bldP spid="19" grpId="0" animBg="1"/>
      <p:bldP spid="1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Macros Are Organized (Dependencies)</a:t>
            </a:r>
            <a:endParaRPr lang="en-US" dirty="0"/>
          </a:p>
        </p:txBody>
      </p:sp>
      <p:sp>
        <p:nvSpPr>
          <p:cNvPr id="5" name="Rectangle 4"/>
          <p:cNvSpPr/>
          <p:nvPr/>
        </p:nvSpPr>
        <p:spPr>
          <a:xfrm>
            <a:off x="232911" y="3899158"/>
            <a:ext cx="8686800" cy="128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err="1" smtClean="0"/>
              <a:t>Ansys</a:t>
            </a:r>
            <a:r>
              <a:rPr lang="en-US" sz="4800" dirty="0" smtClean="0"/>
              <a:t> </a:t>
            </a:r>
            <a:r>
              <a:rPr lang="en-US" sz="4800" dirty="0" err="1" smtClean="0"/>
              <a:t>APDL</a:t>
            </a:r>
            <a:endParaRPr lang="en-US" sz="4800" dirty="0"/>
          </a:p>
        </p:txBody>
      </p:sp>
      <p:sp>
        <p:nvSpPr>
          <p:cNvPr id="7" name="Rectangle 6"/>
          <p:cNvSpPr/>
          <p:nvPr/>
        </p:nvSpPr>
        <p:spPr>
          <a:xfrm>
            <a:off x="232911" y="2458542"/>
            <a:ext cx="8686800" cy="1280160"/>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Macros</a:t>
            </a:r>
            <a:endParaRPr lang="en-US" sz="4400" dirty="0"/>
          </a:p>
        </p:txBody>
      </p:sp>
      <p:sp>
        <p:nvSpPr>
          <p:cNvPr id="14" name="Rectangle 13"/>
          <p:cNvSpPr/>
          <p:nvPr/>
        </p:nvSpPr>
        <p:spPr>
          <a:xfrm>
            <a:off x="6538823" y="3278050"/>
            <a:ext cx="2372263" cy="45720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_MAT.mac, _SAVE.mac</a:t>
            </a:r>
            <a:endParaRPr lang="en-US" dirty="0"/>
          </a:p>
        </p:txBody>
      </p:sp>
      <p:sp>
        <p:nvSpPr>
          <p:cNvPr id="15" name="Rectangle 14"/>
          <p:cNvSpPr/>
          <p:nvPr/>
        </p:nvSpPr>
        <p:spPr>
          <a:xfrm>
            <a:off x="224287" y="1035190"/>
            <a:ext cx="8695426" cy="128016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Build Files</a:t>
            </a:r>
            <a:endParaRPr lang="en-US" sz="4400" dirty="0"/>
          </a:p>
        </p:txBody>
      </p:sp>
      <p:sp>
        <p:nvSpPr>
          <p:cNvPr id="16" name="TextBox 15"/>
          <p:cNvSpPr txBox="1"/>
          <p:nvPr/>
        </p:nvSpPr>
        <p:spPr>
          <a:xfrm>
            <a:off x="5227609" y="1932317"/>
            <a:ext cx="3640345" cy="338554"/>
          </a:xfrm>
          <a:prstGeom prst="rect">
            <a:avLst/>
          </a:prstGeom>
          <a:noFill/>
        </p:spPr>
        <p:txBody>
          <a:bodyPr wrap="square" rtlCol="0">
            <a:spAutoFit/>
          </a:bodyPr>
          <a:lstStyle/>
          <a:p>
            <a:r>
              <a:rPr lang="en-US" sz="1600" dirty="0" err="1" smtClean="0">
                <a:solidFill>
                  <a:schemeClr val="bg1"/>
                </a:solidFill>
              </a:rPr>
              <a:t>BldScaleFlex</a:t>
            </a:r>
            <a:r>
              <a:rPr lang="en-US" sz="1600" dirty="0" smtClean="0">
                <a:solidFill>
                  <a:schemeClr val="bg1"/>
                </a:solidFill>
              </a:rPr>
              <a:t>, </a:t>
            </a:r>
            <a:r>
              <a:rPr lang="en-US" sz="1600" dirty="0" err="1" smtClean="0">
                <a:solidFill>
                  <a:schemeClr val="bg1"/>
                </a:solidFill>
              </a:rPr>
              <a:t>BldMaterials</a:t>
            </a:r>
            <a:r>
              <a:rPr lang="en-US" sz="1600" dirty="0" smtClean="0">
                <a:solidFill>
                  <a:schemeClr val="bg1"/>
                </a:solidFill>
              </a:rPr>
              <a:t>, </a:t>
            </a:r>
            <a:r>
              <a:rPr lang="en-US" sz="1600" dirty="0" err="1" smtClean="0">
                <a:solidFill>
                  <a:schemeClr val="bg1"/>
                </a:solidFill>
              </a:rPr>
              <a:t>ect</a:t>
            </a:r>
            <a:r>
              <a:rPr lang="en-US" sz="1600" dirty="0" smtClean="0">
                <a:solidFill>
                  <a:schemeClr val="bg1"/>
                </a:solidFill>
              </a:rPr>
              <a:t>…</a:t>
            </a:r>
            <a:endParaRPr lang="en-US" sz="1600" dirty="0">
              <a:solidFill>
                <a:schemeClr val="bg1"/>
              </a:solidFill>
            </a:endParaRPr>
          </a:p>
        </p:txBody>
      </p:sp>
      <p:sp>
        <p:nvSpPr>
          <p:cNvPr id="18" name="TextBox 17"/>
          <p:cNvSpPr txBox="1"/>
          <p:nvPr/>
        </p:nvSpPr>
        <p:spPr>
          <a:xfrm>
            <a:off x="120770" y="5270738"/>
            <a:ext cx="8902460" cy="369332"/>
          </a:xfrm>
          <a:prstGeom prst="rect">
            <a:avLst/>
          </a:prstGeom>
          <a:noFill/>
        </p:spPr>
        <p:txBody>
          <a:bodyPr wrap="square" rtlCol="0">
            <a:spAutoFit/>
          </a:bodyPr>
          <a:lstStyle/>
          <a:p>
            <a:pPr algn="ctr"/>
            <a:r>
              <a:rPr lang="en-US" dirty="0" smtClean="0"/>
              <a:t>Bundles of code should only depend on what is below them, not too them selves.</a:t>
            </a:r>
            <a:endParaRPr lang="en-US" dirty="0"/>
          </a:p>
        </p:txBody>
      </p:sp>
      <p:sp>
        <p:nvSpPr>
          <p:cNvPr id="19" name="TextBox 18"/>
          <p:cNvSpPr txBox="1"/>
          <p:nvPr/>
        </p:nvSpPr>
        <p:spPr>
          <a:xfrm>
            <a:off x="498892" y="5742317"/>
            <a:ext cx="8103080" cy="400110"/>
          </a:xfrm>
          <a:prstGeom prst="rect">
            <a:avLst/>
          </a:prstGeom>
          <a:noFill/>
        </p:spPr>
        <p:txBody>
          <a:bodyPr wrap="square" rtlCol="0">
            <a:spAutoFit/>
          </a:bodyPr>
          <a:lstStyle/>
          <a:p>
            <a:pPr algn="ctr"/>
            <a:r>
              <a:rPr lang="en-US" sz="2000" dirty="0" smtClean="0"/>
              <a:t>This prevents code from being two interdependent (Spaghetti Code)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5" grpId="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can they do? – Macro by Macro.</a:t>
            </a:r>
            <a:endParaRPr lang="en-US" dirty="0"/>
          </a:p>
        </p:txBody>
      </p:sp>
      <p:sp>
        <p:nvSpPr>
          <p:cNvPr id="7" name="TextBox 6"/>
          <p:cNvSpPr txBox="1"/>
          <p:nvPr/>
        </p:nvSpPr>
        <p:spPr>
          <a:xfrm>
            <a:off x="258792" y="897148"/>
            <a:ext cx="3717985" cy="1015663"/>
          </a:xfrm>
          <a:prstGeom prst="rect">
            <a:avLst/>
          </a:prstGeom>
          <a:noFill/>
        </p:spPr>
        <p:txBody>
          <a:bodyPr wrap="square" rtlCol="0">
            <a:spAutoFit/>
          </a:bodyPr>
          <a:lstStyle/>
          <a:p>
            <a:r>
              <a:rPr lang="en-US" sz="6000" dirty="0" smtClean="0"/>
              <a:t>_ADELE</a:t>
            </a:r>
            <a:endParaRPr lang="en-US" sz="6000" dirty="0"/>
          </a:p>
        </p:txBody>
      </p:sp>
      <p:sp>
        <p:nvSpPr>
          <p:cNvPr id="9" name="TextBox 8"/>
          <p:cNvSpPr txBox="1"/>
          <p:nvPr/>
        </p:nvSpPr>
        <p:spPr>
          <a:xfrm>
            <a:off x="293298" y="1923690"/>
            <a:ext cx="8031192" cy="646331"/>
          </a:xfrm>
          <a:prstGeom prst="rect">
            <a:avLst/>
          </a:prstGeom>
          <a:noFill/>
        </p:spPr>
        <p:txBody>
          <a:bodyPr wrap="square" rtlCol="0">
            <a:spAutoFit/>
          </a:bodyPr>
          <a:lstStyle/>
          <a:p>
            <a:r>
              <a:rPr lang="en-US" dirty="0" smtClean="0"/>
              <a:t>Same as Preprocessor &gt;&gt; Modeling &gt;&gt; Delete &gt;&gt; Areas and Below</a:t>
            </a:r>
          </a:p>
          <a:p>
            <a:r>
              <a:rPr lang="en-US" dirty="0" smtClean="0"/>
              <a:t>In nifty macro form for quicker action</a:t>
            </a:r>
          </a:p>
        </p:txBody>
      </p:sp>
      <p:sp>
        <p:nvSpPr>
          <p:cNvPr id="10" name="TextBox 9"/>
          <p:cNvSpPr txBox="1"/>
          <p:nvPr/>
        </p:nvSpPr>
        <p:spPr>
          <a:xfrm>
            <a:off x="3243532" y="1380225"/>
            <a:ext cx="5900468" cy="400110"/>
          </a:xfrm>
          <a:prstGeom prst="rect">
            <a:avLst/>
          </a:prstGeom>
          <a:noFill/>
        </p:spPr>
        <p:txBody>
          <a:bodyPr wrap="square" rtlCol="0">
            <a:spAutoFit/>
          </a:bodyPr>
          <a:lstStyle/>
          <a:p>
            <a:r>
              <a:rPr lang="en-US" sz="2000" dirty="0" smtClean="0"/>
              <a:t>, &lt;first area&gt;, &lt;last area&gt; , &lt; increment &gt;</a:t>
            </a:r>
            <a:endParaRPr lang="en-US" sz="2000" dirty="0"/>
          </a:p>
        </p:txBody>
      </p:sp>
      <p:sp>
        <p:nvSpPr>
          <p:cNvPr id="11" name="Rectangle 10"/>
          <p:cNvSpPr/>
          <p:nvPr/>
        </p:nvSpPr>
        <p:spPr>
          <a:xfrm>
            <a:off x="241539" y="6012610"/>
            <a:ext cx="4270075" cy="3709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_ADELE,-1 </a:t>
            </a:r>
            <a:r>
              <a:rPr lang="en-US" dirty="0" smtClean="0">
                <a:solidFill>
                  <a:schemeClr val="tx1"/>
                </a:solidFill>
                <a:sym typeface="Wingdings" pitchFamily="2" charset="2"/>
              </a:rPr>
              <a:t></a:t>
            </a:r>
            <a:r>
              <a:rPr lang="en-US" dirty="0" smtClean="0">
                <a:solidFill>
                  <a:schemeClr val="tx1"/>
                </a:solidFill>
              </a:rPr>
              <a:t> deletes all selected areas</a:t>
            </a:r>
            <a:endParaRPr lang="en-US" dirty="0">
              <a:solidFill>
                <a:schemeClr val="tx1"/>
              </a:solidFill>
            </a:endParaRPr>
          </a:p>
        </p:txBody>
      </p:sp>
      <p:pic>
        <p:nvPicPr>
          <p:cNvPr id="6146" name="Picture 2"/>
          <p:cNvPicPr>
            <a:picLocks noChangeAspect="1" noChangeArrowheads="1"/>
          </p:cNvPicPr>
          <p:nvPr/>
        </p:nvPicPr>
        <p:blipFill>
          <a:blip r:embed="rId2" cstate="print"/>
          <a:srcRect/>
          <a:stretch>
            <a:fillRect/>
          </a:stretch>
        </p:blipFill>
        <p:spPr bwMode="auto">
          <a:xfrm>
            <a:off x="474454" y="2788072"/>
            <a:ext cx="3786996" cy="2751884"/>
          </a:xfrm>
          <a:prstGeom prst="rect">
            <a:avLst/>
          </a:prstGeom>
          <a:noFill/>
          <a:ln w="9525">
            <a:noFill/>
            <a:miter lim="800000"/>
            <a:headEnd/>
            <a:tailEnd/>
          </a:ln>
        </p:spPr>
      </p:pic>
      <p:sp>
        <p:nvSpPr>
          <p:cNvPr id="14" name="TextBox 13"/>
          <p:cNvSpPr txBox="1"/>
          <p:nvPr/>
        </p:nvSpPr>
        <p:spPr>
          <a:xfrm>
            <a:off x="1742536" y="5279365"/>
            <a:ext cx="2329131" cy="369332"/>
          </a:xfrm>
          <a:prstGeom prst="rect">
            <a:avLst/>
          </a:prstGeom>
          <a:noFill/>
        </p:spPr>
        <p:txBody>
          <a:bodyPr wrap="square" rtlCol="0">
            <a:spAutoFit/>
          </a:bodyPr>
          <a:lstStyle/>
          <a:p>
            <a:r>
              <a:rPr lang="en-US" dirty="0" smtClean="0"/>
              <a:t>Now you see them</a:t>
            </a:r>
            <a:endParaRPr lang="en-US" dirty="0"/>
          </a:p>
        </p:txBody>
      </p:sp>
      <p:pic>
        <p:nvPicPr>
          <p:cNvPr id="6147" name="Picture 3"/>
          <p:cNvPicPr>
            <a:picLocks noChangeAspect="1" noChangeArrowheads="1"/>
          </p:cNvPicPr>
          <p:nvPr/>
        </p:nvPicPr>
        <p:blipFill>
          <a:blip r:embed="rId3" cstate="print"/>
          <a:srcRect/>
          <a:stretch>
            <a:fillRect/>
          </a:stretch>
        </p:blipFill>
        <p:spPr bwMode="auto">
          <a:xfrm>
            <a:off x="4231706" y="2599517"/>
            <a:ext cx="4562475" cy="3228975"/>
          </a:xfrm>
          <a:prstGeom prst="rect">
            <a:avLst/>
          </a:prstGeom>
          <a:noFill/>
          <a:ln w="9525">
            <a:noFill/>
            <a:miter lim="800000"/>
            <a:headEnd/>
            <a:tailEnd/>
          </a:ln>
        </p:spPr>
      </p:pic>
      <p:sp>
        <p:nvSpPr>
          <p:cNvPr id="16" name="Rectangle 15"/>
          <p:cNvSpPr/>
          <p:nvPr/>
        </p:nvSpPr>
        <p:spPr>
          <a:xfrm>
            <a:off x="4646762" y="5992482"/>
            <a:ext cx="4270075" cy="37093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Ooops</a:t>
            </a:r>
            <a:r>
              <a:rPr lang="en-US" dirty="0" smtClean="0">
                <a:solidFill>
                  <a:schemeClr val="tx1"/>
                </a:solidFill>
              </a:rPr>
              <a:t>…. Don’t worry _UNDO.mac</a:t>
            </a:r>
            <a:endParaRPr lang="en-US" dirty="0">
              <a:solidFill>
                <a:schemeClr val="tx1"/>
              </a:solidFill>
            </a:endParaRPr>
          </a:p>
        </p:txBody>
      </p:sp>
      <p:sp>
        <p:nvSpPr>
          <p:cNvPr id="17" name="TextBox 16"/>
          <p:cNvSpPr txBox="1"/>
          <p:nvPr/>
        </p:nvSpPr>
        <p:spPr>
          <a:xfrm>
            <a:off x="5837208" y="5190224"/>
            <a:ext cx="1949570" cy="369332"/>
          </a:xfrm>
          <a:prstGeom prst="rect">
            <a:avLst/>
          </a:prstGeom>
          <a:noFill/>
        </p:spPr>
        <p:txBody>
          <a:bodyPr wrap="square" rtlCol="0">
            <a:spAutoFit/>
          </a:bodyPr>
          <a:lstStyle/>
          <a:p>
            <a:r>
              <a:rPr lang="en-US" dirty="0" smtClean="0"/>
              <a:t>Now you don’t</a:t>
            </a:r>
            <a:endParaRPr lang="en-US" dirty="0"/>
          </a:p>
        </p:txBody>
      </p:sp>
      <p:sp>
        <p:nvSpPr>
          <p:cNvPr id="12" name="TextBox 11"/>
          <p:cNvSpPr txBox="1"/>
          <p:nvPr/>
        </p:nvSpPr>
        <p:spPr>
          <a:xfrm>
            <a:off x="7030528" y="931653"/>
            <a:ext cx="1975449" cy="338554"/>
          </a:xfrm>
          <a:prstGeom prst="rect">
            <a:avLst/>
          </a:prstGeom>
          <a:noFill/>
        </p:spPr>
        <p:txBody>
          <a:bodyPr wrap="square" rtlCol="0">
            <a:spAutoFit/>
          </a:bodyPr>
          <a:lstStyle/>
          <a:p>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Dele</a:t>
            </a:r>
            <a:r>
              <a:rPr lang="en-US" sz="1600" dirty="0" smtClean="0"/>
              <a:t>te”</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4" grpId="0"/>
      <p:bldP spid="16" grpId="0" animBg="1"/>
      <p:bldP spid="17" grpId="0"/>
      <p:bldP spid="12" grpId="0"/>
    </p:bldLst>
  </p:timing>
</p:sld>
</file>

<file path=ppt/theme/theme1.xml><?xml version="1.0" encoding="utf-8"?>
<a:theme xmlns:a="http://schemas.openxmlformats.org/drawingml/2006/main" name="External Black Bar">
  <a:themeElements>
    <a:clrScheme name="ATK">
      <a:dk1>
        <a:srgbClr val="000000"/>
      </a:dk1>
      <a:lt1>
        <a:srgbClr val="FFFFFF"/>
      </a:lt1>
      <a:dk2>
        <a:srgbClr val="AB7D04"/>
      </a:dk2>
      <a:lt2>
        <a:srgbClr val="263665"/>
      </a:lt2>
      <a:accent1>
        <a:srgbClr val="4C5931"/>
      </a:accent1>
      <a:accent2>
        <a:srgbClr val="172951"/>
      </a:accent2>
      <a:accent3>
        <a:srgbClr val="4D6A8A"/>
      </a:accent3>
      <a:accent4>
        <a:srgbClr val="D25900"/>
      </a:accent4>
      <a:accent5>
        <a:srgbClr val="A6B05E"/>
      </a:accent5>
      <a:accent6>
        <a:srgbClr val="9D9282"/>
      </a:accent6>
      <a:hlink>
        <a:srgbClr val="D25900"/>
      </a:hlink>
      <a:folHlink>
        <a:srgbClr val="263665"/>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304D8D"/>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D2590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D25900"/>
        </a:lt2>
        <a:accent1>
          <a:srgbClr val="AB0F16"/>
        </a:accent1>
        <a:accent2>
          <a:srgbClr val="4C5931"/>
        </a:accent2>
        <a:accent3>
          <a:srgbClr val="FFFFFF"/>
        </a:accent3>
        <a:accent4>
          <a:srgbClr val="000000"/>
        </a:accent4>
        <a:accent5>
          <a:srgbClr val="D2AAAB"/>
        </a:accent5>
        <a:accent6>
          <a:srgbClr val="44502B"/>
        </a:accent6>
        <a:hlink>
          <a:srgbClr val="B99221"/>
        </a:hlink>
        <a:folHlink>
          <a:srgbClr val="304D8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TK Proprietary">
  <a:themeElements>
    <a:clrScheme name="ATK">
      <a:dk1>
        <a:srgbClr val="000000"/>
      </a:dk1>
      <a:lt1>
        <a:srgbClr val="FFFFFF"/>
      </a:lt1>
      <a:dk2>
        <a:srgbClr val="AB7D04"/>
      </a:dk2>
      <a:lt2>
        <a:srgbClr val="263665"/>
      </a:lt2>
      <a:accent1>
        <a:srgbClr val="4C5931"/>
      </a:accent1>
      <a:accent2>
        <a:srgbClr val="172951"/>
      </a:accent2>
      <a:accent3>
        <a:srgbClr val="4D6A8A"/>
      </a:accent3>
      <a:accent4>
        <a:srgbClr val="D25900"/>
      </a:accent4>
      <a:accent5>
        <a:srgbClr val="A6B05E"/>
      </a:accent5>
      <a:accent6>
        <a:srgbClr val="9D9282"/>
      </a:accent6>
      <a:hlink>
        <a:srgbClr val="D25900"/>
      </a:hlink>
      <a:folHlink>
        <a:srgbClr val="263665"/>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304D8D"/>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D2590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D25900"/>
        </a:lt2>
        <a:accent1>
          <a:srgbClr val="AB0F16"/>
        </a:accent1>
        <a:accent2>
          <a:srgbClr val="4C5931"/>
        </a:accent2>
        <a:accent3>
          <a:srgbClr val="FFFFFF"/>
        </a:accent3>
        <a:accent4>
          <a:srgbClr val="000000"/>
        </a:accent4>
        <a:accent5>
          <a:srgbClr val="D2AAAB"/>
        </a:accent5>
        <a:accent6>
          <a:srgbClr val="44502B"/>
        </a:accent6>
        <a:hlink>
          <a:srgbClr val="B99221"/>
        </a:hlink>
        <a:folHlink>
          <a:srgbClr val="304D8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Non ATK Proprieta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41275">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rtlCol="0">
        <a:spAutoFit/>
      </a:bodyPr>
      <a:lstStyle>
        <a:defPPr>
          <a:defRPr sz="1400" dirty="0" smtClean="0"/>
        </a:defPPr>
      </a:lstStyle>
    </a:tx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External Black Bar</Template>
  <TotalTime>2243</TotalTime>
  <Words>1811</Words>
  <Application>Microsoft Office PowerPoint</Application>
  <PresentationFormat>On-screen Show (4:3)</PresentationFormat>
  <Paragraphs>202</Paragraphs>
  <Slides>24</Slides>
  <Notes>0</Notes>
  <HiddenSlides>0</HiddenSlides>
  <MMClips>0</MMClips>
  <ScaleCrop>false</ScaleCrop>
  <HeadingPairs>
    <vt:vector size="4" baseType="variant">
      <vt:variant>
        <vt:lpstr>Theme</vt:lpstr>
      </vt:variant>
      <vt:variant>
        <vt:i4>3</vt:i4>
      </vt:variant>
      <vt:variant>
        <vt:lpstr>Slide Titles</vt:lpstr>
      </vt:variant>
      <vt:variant>
        <vt:i4>24</vt:i4>
      </vt:variant>
    </vt:vector>
  </HeadingPairs>
  <TitlesOfParts>
    <vt:vector size="27" baseType="lpstr">
      <vt:lpstr>External Black Bar</vt:lpstr>
      <vt:lpstr>ATK Proprietary</vt:lpstr>
      <vt:lpstr>Non ATK Proprietary</vt:lpstr>
      <vt:lpstr>Slide 1</vt:lpstr>
      <vt:lpstr>What Are ANSYS Macros?</vt:lpstr>
      <vt:lpstr>What Are ANSYS Macros</vt:lpstr>
      <vt:lpstr>How to set up computer for Macros  </vt:lpstr>
      <vt:lpstr>Macro Mania – Current Macros</vt:lpstr>
      <vt:lpstr>Macro Mania – What do they all do?</vt:lpstr>
      <vt:lpstr>Macro Mania – Software Design Principals</vt:lpstr>
      <vt:lpstr>How Macros Are Organized (Dependencies)</vt:lpstr>
      <vt:lpstr>So what can they do? – Macro by Macro.</vt:lpstr>
      <vt:lpstr>What Can They Do? – _UNDO.mac</vt:lpstr>
      <vt:lpstr>What can they Do? - _AGEN_KTK.mac</vt:lpstr>
      <vt:lpstr>Does anyone read headers?</vt:lpstr>
      <vt:lpstr>Does anyone read headers?</vt:lpstr>
      <vt:lpstr>Plotting the displaced shape is something we do a lot</vt:lpstr>
      <vt:lpstr>Simply create a keypoint at the center of any arc</vt:lpstr>
      <vt:lpstr>Simply create a keypoint at the center of any arc</vt:lpstr>
      <vt:lpstr>Simply create a keypoint at the center of any arc</vt:lpstr>
      <vt:lpstr>_LARC: Creates an arc between two keypoints</vt:lpstr>
      <vt:lpstr>_LDELE: Deletes Lines and Below</vt:lpstr>
      <vt:lpstr>_LGEN_KTK</vt:lpstr>
      <vt:lpstr>_LINL: Line Intersect Line</vt:lpstr>
      <vt:lpstr>_MASS21: Create A Mass 21 Property Definition</vt:lpstr>
      <vt:lpstr>_MAT.mac : Standard Material Properties</vt:lpstr>
      <vt:lpstr>AWESOME, where can I find out more?</vt:lpstr>
    </vt:vector>
  </TitlesOfParts>
  <Company>ATK Space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 Guest</dc:creator>
  <cp:lastModifiedBy>Ben Guest</cp:lastModifiedBy>
  <cp:revision>227</cp:revision>
  <dcterms:created xsi:type="dcterms:W3CDTF">2011-06-16T02:32:41Z</dcterms:created>
  <dcterms:modified xsi:type="dcterms:W3CDTF">2011-07-13T19:44:02Z</dcterms:modified>
</cp:coreProperties>
</file>