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57"/>
  </p:notesMasterIdLst>
  <p:handoutMasterIdLst>
    <p:handoutMasterId r:id="rId58"/>
  </p:handoutMasterIdLst>
  <p:sldIdLst>
    <p:sldId id="265" r:id="rId4"/>
    <p:sldId id="274" r:id="rId5"/>
    <p:sldId id="276" r:id="rId6"/>
    <p:sldId id="277" r:id="rId7"/>
    <p:sldId id="268" r:id="rId8"/>
    <p:sldId id="270" r:id="rId9"/>
    <p:sldId id="279" r:id="rId10"/>
    <p:sldId id="283" r:id="rId11"/>
    <p:sldId id="280" r:id="rId12"/>
    <p:sldId id="284" r:id="rId13"/>
    <p:sldId id="285" r:id="rId14"/>
    <p:sldId id="286" r:id="rId15"/>
    <p:sldId id="325" r:id="rId16"/>
    <p:sldId id="287" r:id="rId17"/>
    <p:sldId id="288" r:id="rId18"/>
    <p:sldId id="289" r:id="rId19"/>
    <p:sldId id="291" r:id="rId20"/>
    <p:sldId id="290" r:id="rId21"/>
    <p:sldId id="292" r:id="rId22"/>
    <p:sldId id="293" r:id="rId23"/>
    <p:sldId id="294" r:id="rId24"/>
    <p:sldId id="295" r:id="rId25"/>
    <p:sldId id="296" r:id="rId26"/>
    <p:sldId id="306" r:id="rId27"/>
    <p:sldId id="297" r:id="rId28"/>
    <p:sldId id="298" r:id="rId29"/>
    <p:sldId id="299" r:id="rId30"/>
    <p:sldId id="300" r:id="rId31"/>
    <p:sldId id="301" r:id="rId32"/>
    <p:sldId id="302" r:id="rId33"/>
    <p:sldId id="303" r:id="rId34"/>
    <p:sldId id="305" r:id="rId35"/>
    <p:sldId id="304" r:id="rId36"/>
    <p:sldId id="307" r:id="rId37"/>
    <p:sldId id="309" r:id="rId38"/>
    <p:sldId id="308" r:id="rId39"/>
    <p:sldId id="310" r:id="rId40"/>
    <p:sldId id="311" r:id="rId41"/>
    <p:sldId id="312" r:id="rId42"/>
    <p:sldId id="282" r:id="rId43"/>
    <p:sldId id="313" r:id="rId44"/>
    <p:sldId id="314" r:id="rId45"/>
    <p:sldId id="315" r:id="rId46"/>
    <p:sldId id="316" r:id="rId47"/>
    <p:sldId id="318" r:id="rId48"/>
    <p:sldId id="317" r:id="rId49"/>
    <p:sldId id="319" r:id="rId50"/>
    <p:sldId id="320" r:id="rId51"/>
    <p:sldId id="321" r:id="rId52"/>
    <p:sldId id="322" r:id="rId53"/>
    <p:sldId id="323" r:id="rId54"/>
    <p:sldId id="324" r:id="rId55"/>
    <p:sldId id="281" r:id="rId5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5" autoAdjust="0"/>
    <p:restoredTop sz="94706" autoAdjust="0"/>
  </p:normalViewPr>
  <p:slideViewPr>
    <p:cSldViewPr snapToGrid="0">
      <p:cViewPr>
        <p:scale>
          <a:sx n="90" d="100"/>
          <a:sy n="90" d="100"/>
        </p:scale>
        <p:origin x="-366" y="-420"/>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8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0.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0.xml"/><Relationship Id="rId4" Type="http://schemas.openxmlformats.org/officeDocument/2006/relationships/image" Target="../media/image79.png"/></Relationships>
</file>

<file path=ppt/slides/_rels/slide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0.xml"/><Relationship Id="rId5" Type="http://schemas.openxmlformats.org/officeDocument/2006/relationships/image" Target="../media/image85.png"/><Relationship Id="rId4" Type="http://schemas.openxmlformats.org/officeDocument/2006/relationships/image" Target="../media/image8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_BACK (And Forth)</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a:t>
            </a:r>
            <a:r>
              <a:rPr lang="en-US" sz="1100" dirty="0" smtClean="0"/>
              <a:t>Hooray Laziness!</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_Beam44.mac</a:t>
            </a:r>
            <a:r>
              <a:rPr lang="en-US" dirty="0" smtClean="0">
                <a:sym typeface="Wingdings" pitchFamily="2" charset="2"/>
              </a:rPr>
              <a:t> Quick General Beams</a:t>
            </a:r>
            <a:endParaRPr lang="en-US" dirty="0"/>
          </a:p>
        </p:txBody>
      </p:sp>
      <p:sp>
        <p:nvSpPr>
          <p:cNvPr id="3" name="TextBox 2"/>
          <p:cNvSpPr txBox="1"/>
          <p:nvPr/>
        </p:nvSpPr>
        <p:spPr>
          <a:xfrm>
            <a:off x="3040911" y="880830"/>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Cir</a:t>
            </a:r>
            <a:r>
              <a:rPr lang="en-US" dirty="0" smtClean="0"/>
              <a:t>cular </a:t>
            </a:r>
            <a:r>
              <a:rPr lang="en-US" dirty="0" smtClean="0">
                <a:solidFill>
                  <a:schemeClr val="accent6">
                    <a:lumMod val="75000"/>
                  </a:schemeClr>
                </a:solidFill>
              </a:rPr>
              <a:t>Beam44</a:t>
            </a:r>
            <a:r>
              <a:rPr lang="en-US" dirty="0" smtClean="0"/>
              <a:t>”</a:t>
            </a:r>
            <a:endParaRPr lang="en-US" dirty="0"/>
          </a:p>
        </p:txBody>
      </p:sp>
      <p:sp>
        <p:nvSpPr>
          <p:cNvPr id="4" name="TextBox 3"/>
          <p:cNvSpPr txBox="1"/>
          <p:nvPr/>
        </p:nvSpPr>
        <p:spPr>
          <a:xfrm>
            <a:off x="63798" y="957864"/>
            <a:ext cx="8516676" cy="830997"/>
          </a:xfrm>
          <a:prstGeom prst="rect">
            <a:avLst/>
          </a:prstGeom>
          <a:noFill/>
        </p:spPr>
        <p:txBody>
          <a:bodyPr wrap="square" rtlCol="0">
            <a:spAutoFit/>
          </a:bodyPr>
          <a:lstStyle/>
          <a:p>
            <a:r>
              <a:rPr lang="en-US" sz="4800" dirty="0" smtClean="0"/>
              <a:t>_Beam44</a:t>
            </a:r>
            <a:r>
              <a:rPr lang="en-US" sz="4000" dirty="0" smtClean="0"/>
              <a:t>,</a:t>
            </a:r>
            <a:r>
              <a:rPr lang="en-US" sz="1200" dirty="0" smtClean="0"/>
              <a:t>&lt;</a:t>
            </a:r>
            <a:r>
              <a:rPr lang="en-US" sz="1600" dirty="0" err="1" smtClean="0"/>
              <a:t>MatNum</a:t>
            </a:r>
            <a:r>
              <a:rPr lang="en-US" sz="1600" dirty="0" smtClean="0"/>
              <a:t>&gt;, &lt;Area&gt;, &lt;</a:t>
            </a:r>
            <a:r>
              <a:rPr lang="en-US" sz="1600" dirty="0" err="1" smtClean="0"/>
              <a:t>Ixx</a:t>
            </a:r>
            <a:r>
              <a:rPr lang="en-US" sz="1600" dirty="0" smtClean="0"/>
              <a:t>&gt;, &lt;</a:t>
            </a:r>
            <a:r>
              <a:rPr lang="en-US" sz="1600" dirty="0" err="1" smtClean="0"/>
              <a:t>Iyy</a:t>
            </a:r>
            <a:r>
              <a:rPr lang="en-US" sz="1600" dirty="0" smtClean="0"/>
              <a:t>&gt;, &lt;</a:t>
            </a:r>
            <a:r>
              <a:rPr lang="en-US" sz="1600" dirty="0" err="1" smtClean="0"/>
              <a:t>Izz</a:t>
            </a:r>
            <a:r>
              <a:rPr lang="en-US" sz="1600" dirty="0" smtClean="0"/>
              <a:t>&gt; &lt;Material&gt; </a:t>
            </a:r>
            <a:endParaRPr lang="en-US" sz="5400" dirty="0"/>
          </a:p>
        </p:txBody>
      </p:sp>
      <p:sp>
        <p:nvSpPr>
          <p:cNvPr id="5" name="TextBox 4"/>
          <p:cNvSpPr txBox="1"/>
          <p:nvPr/>
        </p:nvSpPr>
        <p:spPr>
          <a:xfrm>
            <a:off x="116956" y="1690575"/>
            <a:ext cx="8420987" cy="338554"/>
          </a:xfrm>
          <a:prstGeom prst="rect">
            <a:avLst/>
          </a:prstGeom>
          <a:noFill/>
          <a:ln>
            <a:noFill/>
          </a:ln>
        </p:spPr>
        <p:txBody>
          <a:bodyPr wrap="square" rtlCol="0">
            <a:spAutoFit/>
          </a:bodyPr>
          <a:lstStyle/>
          <a:p>
            <a:r>
              <a:rPr lang="en-US" sz="1600" i="1" dirty="0" smtClean="0"/>
              <a:t>Creates Circular Beam 44 Element</a:t>
            </a:r>
            <a:endParaRPr lang="en-US" sz="1600" i="1" dirty="0" smtClean="0"/>
          </a:p>
        </p:txBody>
      </p:sp>
      <p:sp>
        <p:nvSpPr>
          <p:cNvPr id="6" name="TextBox 5"/>
          <p:cNvSpPr txBox="1"/>
          <p:nvPr/>
        </p:nvSpPr>
        <p:spPr>
          <a:xfrm>
            <a:off x="233914" y="2073349"/>
            <a:ext cx="1041991" cy="307777"/>
          </a:xfrm>
          <a:prstGeom prst="rect">
            <a:avLst/>
          </a:prstGeom>
          <a:noFill/>
          <a:ln>
            <a:noFill/>
          </a:ln>
        </p:spPr>
        <p:txBody>
          <a:bodyPr wrap="square" rtlCol="0">
            <a:spAutoFit/>
          </a:bodyPr>
          <a:lstStyle/>
          <a:p>
            <a:r>
              <a:rPr lang="en-US" sz="1400" b="1" dirty="0" err="1" smtClean="0"/>
              <a:t>MatNum</a:t>
            </a:r>
            <a:endParaRPr lang="en-US" sz="1400" b="1" dirty="0" smtClean="0"/>
          </a:p>
        </p:txBody>
      </p:sp>
      <p:sp>
        <p:nvSpPr>
          <p:cNvPr id="7" name="TextBox 6"/>
          <p:cNvSpPr txBox="1"/>
          <p:nvPr/>
        </p:nvSpPr>
        <p:spPr>
          <a:xfrm>
            <a:off x="1633882" y="2073352"/>
            <a:ext cx="5727405" cy="307777"/>
          </a:xfrm>
          <a:prstGeom prst="rect">
            <a:avLst/>
          </a:prstGeom>
          <a:noFill/>
          <a:ln>
            <a:noFill/>
          </a:ln>
        </p:spPr>
        <p:txBody>
          <a:bodyPr wrap="square" rtlCol="0">
            <a:spAutoFit/>
          </a:bodyPr>
          <a:lstStyle/>
          <a:p>
            <a:r>
              <a:rPr lang="en-US" sz="1400" dirty="0" smtClean="0"/>
              <a:t>Resulting Type, Real (and Material Number if Material is specified)</a:t>
            </a:r>
            <a:endParaRPr lang="en-US" sz="1400" dirty="0" smtClean="0"/>
          </a:p>
        </p:txBody>
      </p:sp>
      <p:sp>
        <p:nvSpPr>
          <p:cNvPr id="8" name="TextBox 7"/>
          <p:cNvSpPr txBox="1"/>
          <p:nvPr/>
        </p:nvSpPr>
        <p:spPr>
          <a:xfrm>
            <a:off x="233914" y="2332067"/>
            <a:ext cx="1545266" cy="307777"/>
          </a:xfrm>
          <a:prstGeom prst="rect">
            <a:avLst/>
          </a:prstGeom>
          <a:noFill/>
          <a:ln>
            <a:noFill/>
          </a:ln>
        </p:spPr>
        <p:txBody>
          <a:bodyPr wrap="square" rtlCol="0">
            <a:spAutoFit/>
          </a:bodyPr>
          <a:lstStyle/>
          <a:p>
            <a:r>
              <a:rPr lang="en-US" sz="1400" b="1" dirty="0" smtClean="0"/>
              <a:t>Area</a:t>
            </a:r>
            <a:endParaRPr lang="en-US" sz="1400" b="1" dirty="0" smtClean="0"/>
          </a:p>
        </p:txBody>
      </p:sp>
      <p:sp>
        <p:nvSpPr>
          <p:cNvPr id="9" name="TextBox 8"/>
          <p:cNvSpPr txBox="1"/>
          <p:nvPr/>
        </p:nvSpPr>
        <p:spPr>
          <a:xfrm>
            <a:off x="1633882" y="2332070"/>
            <a:ext cx="2619141" cy="307777"/>
          </a:xfrm>
          <a:prstGeom prst="rect">
            <a:avLst/>
          </a:prstGeom>
          <a:noFill/>
          <a:ln>
            <a:noFill/>
          </a:ln>
        </p:spPr>
        <p:txBody>
          <a:bodyPr wrap="square" rtlCol="0">
            <a:spAutoFit/>
          </a:bodyPr>
          <a:lstStyle/>
          <a:p>
            <a:r>
              <a:rPr lang="en-US" sz="1400" dirty="0" smtClean="0"/>
              <a:t>X-Sectional Area</a:t>
            </a:r>
            <a:endParaRPr lang="en-US" sz="1400" dirty="0" smtClean="0"/>
          </a:p>
        </p:txBody>
      </p:sp>
      <p:sp>
        <p:nvSpPr>
          <p:cNvPr id="10" name="TextBox 9"/>
          <p:cNvSpPr txBox="1"/>
          <p:nvPr/>
        </p:nvSpPr>
        <p:spPr>
          <a:xfrm>
            <a:off x="233914" y="2590788"/>
            <a:ext cx="1545266" cy="307777"/>
          </a:xfrm>
          <a:prstGeom prst="rect">
            <a:avLst/>
          </a:prstGeom>
          <a:noFill/>
          <a:ln>
            <a:noFill/>
          </a:ln>
        </p:spPr>
        <p:txBody>
          <a:bodyPr wrap="square" rtlCol="0">
            <a:spAutoFit/>
          </a:bodyPr>
          <a:lstStyle/>
          <a:p>
            <a:r>
              <a:rPr lang="en-US" sz="1400" b="1" dirty="0" err="1" smtClean="0"/>
              <a:t>Ixx</a:t>
            </a:r>
            <a:endParaRPr lang="en-US" sz="1400" b="1" dirty="0" smtClean="0"/>
          </a:p>
        </p:txBody>
      </p:sp>
      <p:sp>
        <p:nvSpPr>
          <p:cNvPr id="11" name="TextBox 10"/>
          <p:cNvSpPr txBox="1"/>
          <p:nvPr/>
        </p:nvSpPr>
        <p:spPr>
          <a:xfrm>
            <a:off x="1633882" y="2590791"/>
            <a:ext cx="4065169" cy="307777"/>
          </a:xfrm>
          <a:prstGeom prst="rect">
            <a:avLst/>
          </a:prstGeom>
          <a:noFill/>
          <a:ln>
            <a:noFill/>
          </a:ln>
        </p:spPr>
        <p:txBody>
          <a:bodyPr wrap="square" rtlCol="0">
            <a:spAutoFit/>
          </a:bodyPr>
          <a:lstStyle/>
          <a:p>
            <a:r>
              <a:rPr lang="en-US" sz="1400" dirty="0" err="1" smtClean="0"/>
              <a:t>Torsional</a:t>
            </a:r>
            <a:r>
              <a:rPr lang="en-US" sz="1400" dirty="0" smtClean="0"/>
              <a:t> Moment of Inertia </a:t>
            </a:r>
            <a:endParaRPr lang="en-US" sz="1400" dirty="0" smtClean="0"/>
          </a:p>
        </p:txBody>
      </p:sp>
      <p:sp>
        <p:nvSpPr>
          <p:cNvPr id="48" name="TextBox 47"/>
          <p:cNvSpPr txBox="1"/>
          <p:nvPr/>
        </p:nvSpPr>
        <p:spPr>
          <a:xfrm>
            <a:off x="269355" y="3551286"/>
            <a:ext cx="1545266" cy="307777"/>
          </a:xfrm>
          <a:prstGeom prst="rect">
            <a:avLst/>
          </a:prstGeom>
          <a:noFill/>
          <a:ln>
            <a:noFill/>
          </a:ln>
        </p:spPr>
        <p:txBody>
          <a:bodyPr wrap="square" rtlCol="0">
            <a:spAutoFit/>
          </a:bodyPr>
          <a:lstStyle/>
          <a:p>
            <a:r>
              <a:rPr lang="en-US" sz="1400" b="1" dirty="0" smtClean="0"/>
              <a:t>Material</a:t>
            </a:r>
            <a:endParaRPr lang="en-US" sz="1400" b="1" dirty="0" smtClean="0"/>
          </a:p>
        </p:txBody>
      </p:sp>
      <p:sp>
        <p:nvSpPr>
          <p:cNvPr id="49" name="TextBox 48"/>
          <p:cNvSpPr txBox="1"/>
          <p:nvPr/>
        </p:nvSpPr>
        <p:spPr>
          <a:xfrm>
            <a:off x="1669323" y="3551289"/>
            <a:ext cx="1775625" cy="307777"/>
          </a:xfrm>
          <a:prstGeom prst="rect">
            <a:avLst/>
          </a:prstGeom>
          <a:noFill/>
          <a:ln>
            <a:noFill/>
          </a:ln>
        </p:spPr>
        <p:txBody>
          <a:bodyPr wrap="square" rtlCol="0">
            <a:spAutoFit/>
          </a:bodyPr>
          <a:lstStyle/>
          <a:p>
            <a:r>
              <a:rPr lang="en-US" sz="1400" dirty="0" smtClean="0"/>
              <a:t>See _MAT.mac</a:t>
            </a:r>
            <a:endParaRPr lang="en-US" sz="1400" dirty="0" smtClean="0"/>
          </a:p>
        </p:txBody>
      </p:sp>
      <p:sp>
        <p:nvSpPr>
          <p:cNvPr id="50" name="TextBox 49"/>
          <p:cNvSpPr txBox="1"/>
          <p:nvPr/>
        </p:nvSpPr>
        <p:spPr>
          <a:xfrm>
            <a:off x="223283" y="6018051"/>
            <a:ext cx="8782494"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_Beam44</a:t>
            </a:r>
            <a:r>
              <a:rPr lang="en-US" sz="1400" b="1" dirty="0" smtClean="0">
                <a:solidFill>
                  <a:schemeClr val="bg1"/>
                </a:solidFill>
              </a:rPr>
              <a:t>, 10, 1.1, 4.25, 8.1, 8.1, 802   </a:t>
            </a:r>
            <a:r>
              <a:rPr lang="en-US" sz="1400" b="1" dirty="0" smtClean="0">
                <a:solidFill>
                  <a:srgbClr val="00B050"/>
                </a:solidFill>
              </a:rPr>
              <a:t>!General Aluminum Beam, A = 1.1, </a:t>
            </a:r>
            <a:r>
              <a:rPr lang="en-US" sz="1400" b="1" dirty="0" err="1" smtClean="0">
                <a:solidFill>
                  <a:srgbClr val="00B050"/>
                </a:solidFill>
              </a:rPr>
              <a:t>Ixx</a:t>
            </a:r>
            <a:r>
              <a:rPr lang="en-US" sz="1400" b="1" dirty="0" smtClean="0">
                <a:solidFill>
                  <a:srgbClr val="00B050"/>
                </a:solidFill>
              </a:rPr>
              <a:t> = 4.25, </a:t>
            </a:r>
            <a:r>
              <a:rPr lang="en-US" sz="1400" b="1" dirty="0" err="1" smtClean="0">
                <a:solidFill>
                  <a:srgbClr val="00B050"/>
                </a:solidFill>
              </a:rPr>
              <a:t>Iyy</a:t>
            </a:r>
            <a:r>
              <a:rPr lang="en-US" sz="1400" b="1" dirty="0" smtClean="0">
                <a:solidFill>
                  <a:srgbClr val="00B050"/>
                </a:solidFill>
              </a:rPr>
              <a:t> = </a:t>
            </a:r>
            <a:r>
              <a:rPr lang="en-US" sz="1400" b="1" dirty="0" err="1" smtClean="0">
                <a:solidFill>
                  <a:srgbClr val="00B050"/>
                </a:solidFill>
              </a:rPr>
              <a:t>Izz</a:t>
            </a:r>
            <a:r>
              <a:rPr lang="en-US" sz="1400" b="1" dirty="0" smtClean="0">
                <a:solidFill>
                  <a:srgbClr val="00B050"/>
                </a:solidFill>
              </a:rPr>
              <a:t> = 8.1 </a:t>
            </a:r>
            <a:endParaRPr lang="en-US" sz="1400" b="1" dirty="0" smtClean="0">
              <a:solidFill>
                <a:srgbClr val="00B050"/>
              </a:solidFill>
            </a:endParaRPr>
          </a:p>
        </p:txBody>
      </p:sp>
      <p:sp>
        <p:nvSpPr>
          <p:cNvPr id="51" name="TextBox 50"/>
          <p:cNvSpPr txBox="1"/>
          <p:nvPr/>
        </p:nvSpPr>
        <p:spPr>
          <a:xfrm>
            <a:off x="170122" y="5592750"/>
            <a:ext cx="922047" cy="307777"/>
          </a:xfrm>
          <a:prstGeom prst="rect">
            <a:avLst/>
          </a:prstGeom>
          <a:noFill/>
          <a:ln>
            <a:noFill/>
          </a:ln>
        </p:spPr>
        <p:txBody>
          <a:bodyPr wrap="none" rtlCol="0">
            <a:spAutoFit/>
          </a:bodyPr>
          <a:lstStyle/>
          <a:p>
            <a:r>
              <a:rPr lang="en-US" sz="1400" b="1" dirty="0" smtClean="0"/>
              <a:t>Example</a:t>
            </a:r>
            <a:endParaRPr lang="en-US" sz="1400" b="1" dirty="0" smtClean="0"/>
          </a:p>
        </p:txBody>
      </p:sp>
      <p:sp>
        <p:nvSpPr>
          <p:cNvPr id="60" name="TextBox 59"/>
          <p:cNvSpPr txBox="1"/>
          <p:nvPr/>
        </p:nvSpPr>
        <p:spPr>
          <a:xfrm>
            <a:off x="744280" y="4486968"/>
            <a:ext cx="3838354" cy="30777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b="1" dirty="0" smtClean="0"/>
              <a:t>See Also:</a:t>
            </a:r>
            <a:r>
              <a:rPr lang="en-US" sz="1400" dirty="0" smtClean="0"/>
              <a:t> SqBeam44.mac &amp; CirBeam44.mac</a:t>
            </a:r>
            <a:endParaRPr lang="en-US" sz="1400" dirty="0" smtClean="0"/>
          </a:p>
        </p:txBody>
      </p:sp>
      <p:sp>
        <p:nvSpPr>
          <p:cNvPr id="25" name="TextBox 24"/>
          <p:cNvSpPr txBox="1"/>
          <p:nvPr/>
        </p:nvSpPr>
        <p:spPr>
          <a:xfrm>
            <a:off x="248088" y="2881411"/>
            <a:ext cx="1545266" cy="307777"/>
          </a:xfrm>
          <a:prstGeom prst="rect">
            <a:avLst/>
          </a:prstGeom>
          <a:noFill/>
          <a:ln>
            <a:noFill/>
          </a:ln>
        </p:spPr>
        <p:txBody>
          <a:bodyPr wrap="square" rtlCol="0">
            <a:spAutoFit/>
          </a:bodyPr>
          <a:lstStyle/>
          <a:p>
            <a:r>
              <a:rPr lang="en-US" sz="1400" b="1" dirty="0" err="1" smtClean="0"/>
              <a:t>Iyy</a:t>
            </a:r>
            <a:endParaRPr lang="en-US" sz="1400" b="1" dirty="0" smtClean="0"/>
          </a:p>
        </p:txBody>
      </p:sp>
      <p:sp>
        <p:nvSpPr>
          <p:cNvPr id="26" name="TextBox 25"/>
          <p:cNvSpPr txBox="1"/>
          <p:nvPr/>
        </p:nvSpPr>
        <p:spPr>
          <a:xfrm>
            <a:off x="1648056" y="2881414"/>
            <a:ext cx="4065169" cy="307777"/>
          </a:xfrm>
          <a:prstGeom prst="rect">
            <a:avLst/>
          </a:prstGeom>
          <a:noFill/>
          <a:ln>
            <a:noFill/>
          </a:ln>
        </p:spPr>
        <p:txBody>
          <a:bodyPr wrap="square" rtlCol="0">
            <a:spAutoFit/>
          </a:bodyPr>
          <a:lstStyle/>
          <a:p>
            <a:r>
              <a:rPr lang="en-US" sz="1400" dirty="0" smtClean="0"/>
              <a:t>Bending Moment of Inertia about Y - axis </a:t>
            </a:r>
            <a:endParaRPr lang="en-US" sz="1400" dirty="0" smtClean="0"/>
          </a:p>
        </p:txBody>
      </p:sp>
      <p:sp>
        <p:nvSpPr>
          <p:cNvPr id="27" name="TextBox 26"/>
          <p:cNvSpPr txBox="1"/>
          <p:nvPr/>
        </p:nvSpPr>
        <p:spPr>
          <a:xfrm>
            <a:off x="251632" y="3172032"/>
            <a:ext cx="1545266" cy="307777"/>
          </a:xfrm>
          <a:prstGeom prst="rect">
            <a:avLst/>
          </a:prstGeom>
          <a:noFill/>
          <a:ln>
            <a:noFill/>
          </a:ln>
        </p:spPr>
        <p:txBody>
          <a:bodyPr wrap="square" rtlCol="0">
            <a:spAutoFit/>
          </a:bodyPr>
          <a:lstStyle/>
          <a:p>
            <a:r>
              <a:rPr lang="en-US" sz="1400" b="1" dirty="0" err="1" smtClean="0"/>
              <a:t>Izz</a:t>
            </a:r>
            <a:endParaRPr lang="en-US" sz="1400" b="1" dirty="0" smtClean="0"/>
          </a:p>
        </p:txBody>
      </p:sp>
      <p:sp>
        <p:nvSpPr>
          <p:cNvPr id="28" name="TextBox 27"/>
          <p:cNvSpPr txBox="1"/>
          <p:nvPr/>
        </p:nvSpPr>
        <p:spPr>
          <a:xfrm>
            <a:off x="1640969" y="3172035"/>
            <a:ext cx="4065169" cy="307777"/>
          </a:xfrm>
          <a:prstGeom prst="rect">
            <a:avLst/>
          </a:prstGeom>
          <a:noFill/>
          <a:ln>
            <a:noFill/>
          </a:ln>
        </p:spPr>
        <p:txBody>
          <a:bodyPr wrap="square" rtlCol="0">
            <a:spAutoFit/>
          </a:bodyPr>
          <a:lstStyle/>
          <a:p>
            <a:r>
              <a:rPr lang="en-US" sz="1400" dirty="0" smtClean="0"/>
              <a:t>Bending Moment of Inertia about Z - axis </a:t>
            </a:r>
            <a:endParaRPr lang="en-US" sz="1400" dirty="0" smtClean="0"/>
          </a:p>
        </p:txBody>
      </p:sp>
      <p:pic>
        <p:nvPicPr>
          <p:cNvPr id="3074" name="Picture 2"/>
          <p:cNvPicPr>
            <a:picLocks noChangeAspect="1" noChangeArrowheads="1"/>
          </p:cNvPicPr>
          <p:nvPr/>
        </p:nvPicPr>
        <p:blipFill>
          <a:blip r:embed="rId2" cstate="print"/>
          <a:srcRect l="898"/>
          <a:stretch>
            <a:fillRect/>
          </a:stretch>
        </p:blipFill>
        <p:spPr bwMode="auto">
          <a:xfrm>
            <a:off x="5592724" y="2732789"/>
            <a:ext cx="2982876"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_</a:t>
            </a:r>
            <a:r>
              <a:rPr lang="en-US" dirty="0" err="1" smtClean="0"/>
              <a:t>LARC</a:t>
            </a:r>
            <a:r>
              <a:rPr lang="en-US" dirty="0" smtClean="0"/>
              <a:t>: Creates an arc between two </a:t>
            </a:r>
            <a:r>
              <a:rPr lang="en-US" dirty="0" err="1" smtClean="0"/>
              <a:t>keypoints</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LDELE</a:t>
            </a:r>
            <a:r>
              <a:rPr lang="en-US" dirty="0" smtClean="0"/>
              <a:t>: Deletes Lines and Below</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LDELE</a:t>
            </a:r>
            <a:r>
              <a:rPr lang="en-US" sz="3600" dirty="0" smtClean="0"/>
              <a:t>, </a:t>
            </a:r>
            <a:r>
              <a:rPr lang="en-US" sz="2000" dirty="0" smtClean="0"/>
              <a:t>&lt;first line&gt;,&lt;last line&gt;, &lt;line increment&gt;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Dele</a:t>
            </a:r>
            <a:r>
              <a:rPr lang="en-US" sz="1600" dirty="0" smtClean="0"/>
              <a:t>te”</a:t>
            </a:r>
            <a:endParaRPr lang="en-US" sz="1600" dirty="0"/>
          </a:p>
        </p:txBody>
      </p:sp>
      <p:sp>
        <p:nvSpPr>
          <p:cNvPr id="5" name="TextBox 4"/>
          <p:cNvSpPr txBox="1"/>
          <p:nvPr/>
        </p:nvSpPr>
        <p:spPr>
          <a:xfrm>
            <a:off x="172528" y="1871932"/>
            <a:ext cx="8436634" cy="369332"/>
          </a:xfrm>
          <a:prstGeom prst="rect">
            <a:avLst/>
          </a:prstGeom>
          <a:noFill/>
          <a:ln>
            <a:noFill/>
          </a:ln>
        </p:spPr>
        <p:txBody>
          <a:bodyPr wrap="square" rtlCol="0">
            <a:spAutoFit/>
          </a:bodyPr>
          <a:lstStyle/>
          <a:p>
            <a:r>
              <a:rPr lang="en-US" dirty="0" smtClean="0"/>
              <a:t>Deletes lines and associated </a:t>
            </a:r>
            <a:r>
              <a:rPr lang="en-US" dirty="0" err="1" smtClean="0"/>
              <a:t>keypoints</a:t>
            </a:r>
            <a:r>
              <a:rPr lang="en-US" dirty="0" smtClean="0"/>
              <a:t>. </a:t>
            </a:r>
          </a:p>
        </p:txBody>
      </p:sp>
      <p:sp>
        <p:nvSpPr>
          <p:cNvPr id="7" name="TextBox 6"/>
          <p:cNvSpPr txBox="1"/>
          <p:nvPr/>
        </p:nvSpPr>
        <p:spPr>
          <a:xfrm>
            <a:off x="537580" y="2864307"/>
            <a:ext cx="8096058"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Implementation Question: Should lines be deleted by this command even if they are meshed?</a:t>
            </a:r>
          </a:p>
        </p:txBody>
      </p:sp>
      <p:sp>
        <p:nvSpPr>
          <p:cNvPr id="8" name="TextBox 7"/>
          <p:cNvSpPr txBox="1"/>
          <p:nvPr/>
        </p:nvSpPr>
        <p:spPr>
          <a:xfrm>
            <a:off x="170118" y="2254101"/>
            <a:ext cx="8665535" cy="369332"/>
          </a:xfrm>
          <a:prstGeom prst="rect">
            <a:avLst/>
          </a:prstGeom>
          <a:noFill/>
          <a:ln>
            <a:noFill/>
          </a:ln>
        </p:spPr>
        <p:txBody>
          <a:bodyPr wrap="square" rtlCol="0">
            <a:spAutoFit/>
          </a:bodyPr>
          <a:lstStyle/>
          <a:p>
            <a:r>
              <a:rPr lang="en-US" dirty="0" smtClean="0"/>
              <a:t>Same as Preprocessor &gt;&gt; Modeling &gt;&gt; Delete &gt;&gt; Lines and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LGEN_KTK</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LGEN_KTK</a:t>
            </a:r>
            <a:r>
              <a:rPr lang="en-US" sz="5400" dirty="0" smtClean="0"/>
              <a:t>,</a:t>
            </a:r>
            <a:r>
              <a:rPr lang="en-US" sz="2000" dirty="0" smtClean="0"/>
              <a:t> &lt;line&gt;,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 line or set of selected areas from one </a:t>
            </a:r>
            <a:r>
              <a:rPr lang="en-US" dirty="0" err="1" smtClean="0"/>
              <a:t>keypoint</a:t>
            </a:r>
            <a:r>
              <a:rPr lang="en-US" dirty="0" smtClean="0"/>
              <a:t> to another.*</a:t>
            </a:r>
            <a:endParaRPr lang="en-US" dirty="0"/>
          </a:p>
        </p:txBody>
      </p:sp>
      <p:sp>
        <p:nvSpPr>
          <p:cNvPr id="6" name="TextBox 5"/>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341461" y="2653379"/>
            <a:ext cx="4118423" cy="2716064"/>
          </a:xfrm>
          <a:prstGeom prst="rect">
            <a:avLst/>
          </a:prstGeom>
          <a:noFill/>
          <a:ln w="9525">
            <a:noFill/>
            <a:miter lim="800000"/>
            <a:headEnd/>
            <a:tailEnd/>
          </a:ln>
        </p:spPr>
      </p:pic>
      <p:sp>
        <p:nvSpPr>
          <p:cNvPr id="8" name="Oval 7"/>
          <p:cNvSpPr/>
          <p:nvPr/>
        </p:nvSpPr>
        <p:spPr>
          <a:xfrm>
            <a:off x="304130" y="4726073"/>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a:endCxn id="8" idx="5"/>
          </p:cNvCxnSpPr>
          <p:nvPr/>
        </p:nvCxnSpPr>
        <p:spPr>
          <a:xfrm rot="10800000">
            <a:off x="510297" y="4924877"/>
            <a:ext cx="804530" cy="199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27" y="4760175"/>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1" name="Oval 10"/>
          <p:cNvSpPr/>
          <p:nvPr/>
        </p:nvSpPr>
        <p:spPr>
          <a:xfrm>
            <a:off x="4080026" y="5144688"/>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3"/>
            <a:endCxn id="11" idx="3"/>
          </p:cNvCxnSpPr>
          <p:nvPr/>
        </p:nvCxnSpPr>
        <p:spPr>
          <a:xfrm flipV="1">
            <a:off x="3728283" y="5343492"/>
            <a:ext cx="387116" cy="1668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8094" y="5325640"/>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cxnSp>
        <p:nvCxnSpPr>
          <p:cNvPr id="18" name="Straight Arrow Connector 17"/>
          <p:cNvCxnSpPr>
            <a:stCxn id="19" idx="1"/>
          </p:cNvCxnSpPr>
          <p:nvPr/>
        </p:nvCxnSpPr>
        <p:spPr>
          <a:xfrm rot="10800000">
            <a:off x="882502" y="3753294"/>
            <a:ext cx="786744" cy="14246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69246" y="3711096"/>
            <a:ext cx="620683" cy="369332"/>
          </a:xfrm>
          <a:prstGeom prst="rect">
            <a:avLst/>
          </a:prstGeom>
          <a:noFill/>
          <a:ln w="38100">
            <a:solidFill>
              <a:srgbClr val="FF0000"/>
            </a:solidFill>
          </a:ln>
        </p:spPr>
        <p:txBody>
          <a:bodyPr wrap="none" rtlCol="0">
            <a:spAutoFit/>
          </a:bodyPr>
          <a:lstStyle/>
          <a:p>
            <a:r>
              <a:rPr lang="en-US" dirty="0" smtClean="0"/>
              <a:t>Line</a:t>
            </a:r>
            <a:endParaRPr lang="en-US" dirty="0"/>
          </a:p>
        </p:txBody>
      </p:sp>
      <p:sp>
        <p:nvSpPr>
          <p:cNvPr id="21" name="Right Arrow 20"/>
          <p:cNvSpPr/>
          <p:nvPr/>
        </p:nvSpPr>
        <p:spPr>
          <a:xfrm>
            <a:off x="3806456" y="3508744"/>
            <a:ext cx="818707" cy="73364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837812" y="2776033"/>
            <a:ext cx="3997844" cy="2218929"/>
          </a:xfrm>
          <a:prstGeom prst="rect">
            <a:avLst/>
          </a:prstGeom>
          <a:noFill/>
          <a:ln w="9525">
            <a:noFill/>
            <a:miter lim="800000"/>
            <a:headEnd/>
            <a:tailEnd/>
          </a:ln>
        </p:spPr>
      </p:pic>
      <p:sp>
        <p:nvSpPr>
          <p:cNvPr id="23" name="TextBox 22"/>
          <p:cNvSpPr txBox="1"/>
          <p:nvPr/>
        </p:nvSpPr>
        <p:spPr>
          <a:xfrm>
            <a:off x="5135526" y="5295013"/>
            <a:ext cx="3413051" cy="307777"/>
          </a:xfrm>
          <a:prstGeom prst="rect">
            <a:avLst/>
          </a:prstGeom>
          <a:noFill/>
          <a:ln>
            <a:noFill/>
          </a:ln>
        </p:spPr>
        <p:txBody>
          <a:bodyPr wrap="square" rtlCol="0">
            <a:spAutoFit/>
          </a:bodyPr>
          <a:lstStyle/>
          <a:p>
            <a:r>
              <a:rPr lang="en-US" sz="1400" dirty="0" smtClean="0"/>
              <a:t>Notice that there are now two </a:t>
            </a:r>
            <a:r>
              <a:rPr lang="en-US" sz="1400" dirty="0" err="1" smtClean="0"/>
              <a:t>keypoints</a:t>
            </a:r>
            <a:r>
              <a:rPr lang="en-US" sz="1400" dirty="0" smtClean="0"/>
              <a:t> </a:t>
            </a:r>
          </a:p>
        </p:txBody>
      </p:sp>
      <p:cxnSp>
        <p:nvCxnSpPr>
          <p:cNvPr id="24" name="Straight Arrow Connector 23"/>
          <p:cNvCxnSpPr>
            <a:stCxn id="23" idx="0"/>
          </p:cNvCxnSpPr>
          <p:nvPr/>
        </p:nvCxnSpPr>
        <p:spPr>
          <a:xfrm rot="5400000" flipH="1" flipV="1">
            <a:off x="7174320" y="4579975"/>
            <a:ext cx="382771" cy="1047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0" grpId="0" animBg="1"/>
      <p:bldP spid="11" grpId="0" animBg="1"/>
      <p:bldP spid="13" grpId="0" animBg="1"/>
      <p:bldP spid="19" grpId="0" animBg="1"/>
      <p:bldP spid="21"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528571" y="2301061"/>
            <a:ext cx="2738321" cy="24091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a:t>
            </a:r>
            <a:r>
              <a:rPr lang="en-US" dirty="0" err="1" smtClean="0"/>
              <a:t>LINL</a:t>
            </a:r>
            <a:r>
              <a:rPr lang="en-US" dirty="0" smtClean="0"/>
              <a:t>: Line Intersect Line</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LINL</a:t>
            </a:r>
            <a:r>
              <a:rPr lang="en-US" sz="5400" dirty="0" smtClean="0"/>
              <a:t>,</a:t>
            </a:r>
            <a:r>
              <a:rPr lang="en-US" sz="2000" dirty="0" smtClean="0"/>
              <a:t> &lt;line 1&gt;, &lt;line 2&gt;, &lt;resultant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In</a:t>
            </a:r>
            <a:r>
              <a:rPr lang="en-US" sz="1600" dirty="0" smtClean="0"/>
              <a:t>tersect </a:t>
            </a:r>
            <a:r>
              <a:rPr lang="en-US" sz="1600" dirty="0" smtClean="0">
                <a:solidFill>
                  <a:schemeClr val="accent6">
                    <a:lumMod val="75000"/>
                  </a:schemeClr>
                </a:solidFill>
              </a:rPr>
              <a:t>L</a:t>
            </a:r>
            <a:r>
              <a:rPr lang="en-US" sz="1600" dirty="0" smtClean="0"/>
              <a:t>ine”</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a </a:t>
            </a:r>
            <a:r>
              <a:rPr lang="en-US" dirty="0" err="1" smtClean="0"/>
              <a:t>keypoint</a:t>
            </a:r>
            <a:r>
              <a:rPr lang="en-US" dirty="0" smtClean="0"/>
              <a:t> at the intersection between two lines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85842" y="2263293"/>
            <a:ext cx="3044988" cy="2010995"/>
          </a:xfrm>
          <a:prstGeom prst="rect">
            <a:avLst/>
          </a:prstGeom>
          <a:noFill/>
          <a:ln w="9525">
            <a:noFill/>
            <a:miter lim="800000"/>
            <a:headEnd/>
            <a:tailEnd/>
          </a:ln>
        </p:spPr>
      </p:pic>
      <p:sp>
        <p:nvSpPr>
          <p:cNvPr id="7" name="TextBox 6"/>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Lines</a:t>
            </a:r>
          </a:p>
        </p:txBody>
      </p:sp>
      <p:cxnSp>
        <p:nvCxnSpPr>
          <p:cNvPr id="8" name="Straight Arrow Connector 7"/>
          <p:cNvCxnSpPr>
            <a:stCxn id="7" idx="0"/>
          </p:cNvCxnSpPr>
          <p:nvPr/>
        </p:nvCxnSpPr>
        <p:spPr>
          <a:xfrm rot="16200000" flipV="1">
            <a:off x="580438" y="3608789"/>
            <a:ext cx="1060042" cy="113639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rot="5400000" flipH="1" flipV="1">
            <a:off x="1548002" y="3894583"/>
            <a:ext cx="943083" cy="68177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6895" y="2939800"/>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1"/>
            <a:endCxn id="14" idx="7"/>
          </p:cNvCxnSpPr>
          <p:nvPr/>
        </p:nvCxnSpPr>
        <p:spPr>
          <a:xfrm rot="10800000" flipV="1">
            <a:off x="893062" y="2903387"/>
            <a:ext cx="900224" cy="705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3286" y="2718721"/>
            <a:ext cx="1608133" cy="369332"/>
          </a:xfrm>
          <a:prstGeom prst="rect">
            <a:avLst/>
          </a:prstGeom>
          <a:noFill/>
          <a:ln w="38100">
            <a:solidFill>
              <a:srgbClr val="FF0000"/>
            </a:solidFill>
          </a:ln>
        </p:spPr>
        <p:txBody>
          <a:bodyPr wrap="none" rtlCol="0">
            <a:spAutoFit/>
          </a:bodyPr>
          <a:lstStyle/>
          <a:p>
            <a:r>
              <a:rPr lang="en-US" dirty="0" smtClean="0"/>
              <a:t>New </a:t>
            </a:r>
            <a:r>
              <a:rPr lang="en-US" dirty="0" err="1" smtClean="0"/>
              <a:t>Keypoint</a:t>
            </a: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6333569" y="1892594"/>
            <a:ext cx="2587148" cy="2754276"/>
          </a:xfrm>
          <a:prstGeom prst="rect">
            <a:avLst/>
          </a:prstGeom>
          <a:noFill/>
          <a:ln w="9525">
            <a:noFill/>
            <a:miter lim="800000"/>
            <a:headEnd/>
            <a:tailEnd/>
          </a:ln>
        </p:spPr>
      </p:pic>
      <p:sp>
        <p:nvSpPr>
          <p:cNvPr id="25" name="TextBox 24"/>
          <p:cNvSpPr txBox="1"/>
          <p:nvPr/>
        </p:nvSpPr>
        <p:spPr>
          <a:xfrm>
            <a:off x="6570922" y="4763386"/>
            <a:ext cx="2371060" cy="523220"/>
          </a:xfrm>
          <a:prstGeom prst="rect">
            <a:avLst/>
          </a:prstGeom>
          <a:noFill/>
          <a:ln>
            <a:noFill/>
          </a:ln>
        </p:spPr>
        <p:txBody>
          <a:bodyPr wrap="square" rtlCol="0">
            <a:spAutoFit/>
          </a:bodyPr>
          <a:lstStyle/>
          <a:p>
            <a:pPr algn="ctr"/>
            <a:r>
              <a:rPr lang="en-US" sz="1400" dirty="0" smtClean="0"/>
              <a:t>Does not work as expected with curved lines</a:t>
            </a:r>
          </a:p>
        </p:txBody>
      </p:sp>
      <p:pic>
        <p:nvPicPr>
          <p:cNvPr id="2053" name="Picture 5"/>
          <p:cNvPicPr>
            <a:picLocks noChangeAspect="1" noChangeArrowheads="1"/>
          </p:cNvPicPr>
          <p:nvPr/>
        </p:nvPicPr>
        <p:blipFill>
          <a:blip r:embed="rId5" cstate="print"/>
          <a:srcRect/>
          <a:stretch>
            <a:fillRect/>
          </a:stretch>
        </p:blipFill>
        <p:spPr bwMode="auto">
          <a:xfrm>
            <a:off x="159488" y="5183332"/>
            <a:ext cx="4072270" cy="1480826"/>
          </a:xfrm>
          <a:prstGeom prst="rect">
            <a:avLst/>
          </a:prstGeom>
          <a:noFill/>
          <a:ln w="9525">
            <a:noFill/>
            <a:miter lim="800000"/>
            <a:headEnd/>
            <a:tailEnd/>
          </a:ln>
        </p:spPr>
      </p:pic>
      <p:sp>
        <p:nvSpPr>
          <p:cNvPr id="27" name="TextBox 26"/>
          <p:cNvSpPr txBox="1"/>
          <p:nvPr/>
        </p:nvSpPr>
        <p:spPr>
          <a:xfrm>
            <a:off x="4444409" y="5575005"/>
            <a:ext cx="2317898"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Works in 3D as well.</a:t>
            </a:r>
          </a:p>
        </p:txBody>
      </p:sp>
      <p:sp>
        <p:nvSpPr>
          <p:cNvPr id="28" name="TextBox 27"/>
          <p:cNvSpPr txBox="1"/>
          <p:nvPr/>
        </p:nvSpPr>
        <p:spPr>
          <a:xfrm>
            <a:off x="4054549" y="4788195"/>
            <a:ext cx="1867786" cy="523220"/>
          </a:xfrm>
          <a:prstGeom prst="rect">
            <a:avLst/>
          </a:prstGeom>
          <a:noFill/>
          <a:ln>
            <a:noFill/>
          </a:ln>
        </p:spPr>
        <p:txBody>
          <a:bodyPr wrap="square" rtlCol="0">
            <a:spAutoFit/>
          </a:bodyPr>
          <a:lstStyle/>
          <a:p>
            <a:pPr algn="ctr"/>
            <a:r>
              <a:rPr lang="en-US" sz="1400" dirty="0" smtClean="0"/>
              <a:t>Works even if lines do not intersect</a:t>
            </a:r>
          </a:p>
        </p:txBody>
      </p:sp>
      <p:sp>
        <p:nvSpPr>
          <p:cNvPr id="29" name="TextBox 28"/>
          <p:cNvSpPr txBox="1"/>
          <p:nvPr/>
        </p:nvSpPr>
        <p:spPr>
          <a:xfrm>
            <a:off x="4455042" y="6071191"/>
            <a:ext cx="4274288" cy="523220"/>
          </a:xfrm>
          <a:prstGeom prst="rect">
            <a:avLst/>
          </a:prstGeom>
          <a:noFill/>
          <a:ln>
            <a:noFill/>
          </a:ln>
        </p:spPr>
        <p:txBody>
          <a:bodyPr wrap="square" rtlCol="0">
            <a:spAutoFit/>
          </a:bodyPr>
          <a:lstStyle/>
          <a:p>
            <a:r>
              <a:rPr lang="en-US" sz="1400" dirty="0" smtClean="0"/>
              <a:t>Uses common perpendicular between lines to find intersection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4" grpId="0" animBg="1"/>
      <p:bldP spid="16" grpId="0" animBg="1"/>
      <p:bldP spid="25" grpId="0"/>
      <p:bldP spid="27" grpId="0" animBg="1"/>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_MASS21: Create A Mass 21 Property Definition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_MASS21,</a:t>
            </a:r>
            <a:r>
              <a:rPr lang="en-US" sz="2000" dirty="0" smtClean="0"/>
              <a:t> &lt;Prop Number&gt;, &lt;Mass&gt;, &lt;I1&gt;,&lt;I2&gt;,&lt;I3&gt;</a:t>
            </a:r>
            <a:r>
              <a:rPr lang="en-US" sz="5400" dirty="0" smtClean="0"/>
              <a:t> </a:t>
            </a:r>
            <a:endParaRPr lang="en-US" sz="5400" dirty="0"/>
          </a:p>
        </p:txBody>
      </p:sp>
      <p:sp>
        <p:nvSpPr>
          <p:cNvPr id="4" name="TextBox 3"/>
          <p:cNvSpPr txBox="1"/>
          <p:nvPr/>
        </p:nvSpPr>
        <p:spPr>
          <a:xfrm>
            <a:off x="542259" y="1869324"/>
            <a:ext cx="7859265" cy="369332"/>
          </a:xfrm>
          <a:prstGeom prst="rect">
            <a:avLst/>
          </a:prstGeom>
          <a:noFill/>
        </p:spPr>
        <p:txBody>
          <a:bodyPr wrap="square" rtlCol="0">
            <a:spAutoFit/>
          </a:bodyPr>
          <a:lstStyle/>
          <a:p>
            <a:r>
              <a:rPr lang="en-US" dirty="0" smtClean="0"/>
              <a:t>Creates a mass21 property in one line with little thinking</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77630" y="5275189"/>
            <a:ext cx="3279701" cy="819925"/>
          </a:xfrm>
          <a:prstGeom prst="rect">
            <a:avLst/>
          </a:prstGeom>
          <a:noFill/>
          <a:ln w="9525">
            <a:noFill/>
            <a:miter lim="800000"/>
            <a:headEnd/>
            <a:tailEnd/>
          </a:ln>
        </p:spPr>
      </p:pic>
      <p:sp>
        <p:nvSpPr>
          <p:cNvPr id="8" name="Right Arrow 7"/>
          <p:cNvSpPr/>
          <p:nvPr/>
        </p:nvSpPr>
        <p:spPr>
          <a:xfrm>
            <a:off x="4401879" y="5443869"/>
            <a:ext cx="616688"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2124297" y="2429097"/>
            <a:ext cx="4861294" cy="22003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25374" y="5096759"/>
            <a:ext cx="2304496" cy="1144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Standard Material Properties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_MAT,</a:t>
            </a:r>
            <a:r>
              <a:rPr lang="en-US" sz="2000" dirty="0" smtClean="0"/>
              <a:t> &lt;standard material number&gt;, &lt;assigned number (optional)&gt;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Um, </a:t>
            </a:r>
            <a:r>
              <a:rPr lang="en-US" sz="1600" dirty="0" smtClean="0">
                <a:solidFill>
                  <a:schemeClr val="accent6">
                    <a:lumMod val="75000"/>
                  </a:schemeClr>
                </a:solidFill>
              </a:rPr>
              <a:t>Mat</a:t>
            </a:r>
            <a:r>
              <a:rPr lang="en-US" sz="1600" dirty="0" smtClean="0"/>
              <a:t>erial”</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standard MP (Materials Property) commands for common materials </a:t>
            </a:r>
            <a:endParaRPr lang="en-US" dirty="0"/>
          </a:p>
        </p:txBody>
      </p:sp>
      <p:sp>
        <p:nvSpPr>
          <p:cNvPr id="6" name="TextBox 5"/>
          <p:cNvSpPr txBox="1"/>
          <p:nvPr/>
        </p:nvSpPr>
        <p:spPr>
          <a:xfrm>
            <a:off x="341376" y="2255640"/>
            <a:ext cx="2795229" cy="369332"/>
          </a:xfrm>
          <a:prstGeom prst="rect">
            <a:avLst/>
          </a:prstGeom>
          <a:noFill/>
        </p:spPr>
        <p:txBody>
          <a:bodyPr wrap="square" rtlCol="0">
            <a:spAutoFit/>
          </a:bodyPr>
          <a:lstStyle/>
          <a:p>
            <a:r>
              <a:rPr lang="en-US" dirty="0" smtClean="0"/>
              <a:t>No strength data included</a:t>
            </a:r>
            <a:endParaRPr lang="en-US" dirty="0"/>
          </a:p>
        </p:txBody>
      </p:sp>
      <p:sp>
        <p:nvSpPr>
          <p:cNvPr id="7" name="TextBox 6"/>
          <p:cNvSpPr txBox="1"/>
          <p:nvPr/>
        </p:nvSpPr>
        <p:spPr>
          <a:xfrm>
            <a:off x="3189767" y="2275367"/>
            <a:ext cx="5826642" cy="523220"/>
          </a:xfrm>
          <a:prstGeom prst="rect">
            <a:avLst/>
          </a:prstGeom>
          <a:noFill/>
          <a:ln>
            <a:noFill/>
          </a:ln>
        </p:spPr>
        <p:txBody>
          <a:bodyPr wrap="square" rtlCol="0">
            <a:spAutoFit/>
          </a:bodyPr>
          <a:lstStyle/>
          <a:p>
            <a:r>
              <a:rPr lang="en-US" sz="1400" dirty="0" err="1" smtClean="0"/>
              <a:t>Ansys</a:t>
            </a:r>
            <a:r>
              <a:rPr lang="en-US" sz="1400" dirty="0" smtClean="0"/>
              <a:t> will only allow you to include strength data for a limited number of materials.</a:t>
            </a:r>
          </a:p>
        </p:txBody>
      </p:sp>
      <p:pic>
        <p:nvPicPr>
          <p:cNvPr id="4098" name="Picture 2"/>
          <p:cNvPicPr>
            <a:picLocks noChangeAspect="1" noChangeArrowheads="1"/>
          </p:cNvPicPr>
          <p:nvPr/>
        </p:nvPicPr>
        <p:blipFill>
          <a:blip r:embed="rId2" cstate="print"/>
          <a:srcRect/>
          <a:stretch>
            <a:fillRect/>
          </a:stretch>
        </p:blipFill>
        <p:spPr bwMode="auto">
          <a:xfrm>
            <a:off x="347331" y="3255890"/>
            <a:ext cx="4417675" cy="1879636"/>
          </a:xfrm>
          <a:prstGeom prst="rect">
            <a:avLst/>
          </a:prstGeom>
          <a:noFill/>
          <a:ln w="9525">
            <a:noFill/>
            <a:miter lim="800000"/>
            <a:headEnd/>
            <a:tailEnd/>
          </a:ln>
        </p:spPr>
      </p:pic>
      <p:sp>
        <p:nvSpPr>
          <p:cNvPr id="9" name="TextBox 8"/>
          <p:cNvSpPr txBox="1"/>
          <p:nvPr/>
        </p:nvSpPr>
        <p:spPr>
          <a:xfrm>
            <a:off x="297715" y="2945219"/>
            <a:ext cx="2519916" cy="307777"/>
          </a:xfrm>
          <a:prstGeom prst="rect">
            <a:avLst/>
          </a:prstGeom>
          <a:noFill/>
          <a:ln>
            <a:noFill/>
          </a:ln>
        </p:spPr>
        <p:txBody>
          <a:bodyPr wrap="square" rtlCol="0">
            <a:spAutoFit/>
          </a:bodyPr>
          <a:lstStyle/>
          <a:p>
            <a:r>
              <a:rPr lang="en-US" sz="1400" dirty="0" smtClean="0"/>
              <a:t>What’s Currently Included:</a:t>
            </a:r>
          </a:p>
        </p:txBody>
      </p:sp>
      <p:sp>
        <p:nvSpPr>
          <p:cNvPr id="10" name="TextBox 9"/>
          <p:cNvSpPr txBox="1"/>
          <p:nvPr/>
        </p:nvSpPr>
        <p:spPr>
          <a:xfrm>
            <a:off x="191386" y="5209954"/>
            <a:ext cx="4667694" cy="830997"/>
          </a:xfrm>
          <a:prstGeom prst="rect">
            <a:avLst/>
          </a:prstGeom>
          <a:noFill/>
          <a:ln>
            <a:noFill/>
          </a:ln>
        </p:spPr>
        <p:txBody>
          <a:bodyPr wrap="square" rtlCol="0">
            <a:spAutoFit/>
          </a:bodyPr>
          <a:lstStyle/>
          <a:p>
            <a:r>
              <a:rPr lang="en-US" sz="1600" dirty="0" smtClean="0"/>
              <a:t>Note that if you want to scale the densities of any material, you can do so by setting the </a:t>
            </a:r>
            <a:r>
              <a:rPr lang="en-US" sz="1600" dirty="0" err="1" smtClean="0"/>
              <a:t>mFactor</a:t>
            </a:r>
            <a:r>
              <a:rPr lang="en-US" sz="1600" dirty="0" smtClean="0"/>
              <a:t> parameter</a:t>
            </a:r>
          </a:p>
        </p:txBody>
      </p:sp>
      <p:pic>
        <p:nvPicPr>
          <p:cNvPr id="4099" name="Picture 3"/>
          <p:cNvPicPr>
            <a:picLocks noChangeAspect="1" noChangeArrowheads="1"/>
          </p:cNvPicPr>
          <p:nvPr/>
        </p:nvPicPr>
        <p:blipFill>
          <a:blip r:embed="rId3" cstate="print"/>
          <a:srcRect/>
          <a:stretch>
            <a:fillRect/>
          </a:stretch>
        </p:blipFill>
        <p:spPr bwMode="auto">
          <a:xfrm>
            <a:off x="6163672" y="2835903"/>
            <a:ext cx="1133475" cy="3143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124893" y="3792654"/>
            <a:ext cx="3413052" cy="1452137"/>
          </a:xfrm>
          <a:prstGeom prst="rect">
            <a:avLst/>
          </a:prstGeom>
          <a:noFill/>
          <a:ln w="9525">
            <a:noFill/>
            <a:miter lim="800000"/>
            <a:headEnd/>
            <a:tailEnd/>
          </a:ln>
        </p:spPr>
      </p:pic>
      <p:sp>
        <p:nvSpPr>
          <p:cNvPr id="13" name="Down Arrow 12"/>
          <p:cNvSpPr/>
          <p:nvPr/>
        </p:nvSpPr>
        <p:spPr>
          <a:xfrm>
            <a:off x="6347637" y="3253561"/>
            <a:ext cx="797442" cy="40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0344" y="5422604"/>
            <a:ext cx="3795823" cy="584775"/>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t>Implantation Question:</a:t>
            </a:r>
          </a:p>
          <a:p>
            <a:pPr algn="ctr"/>
            <a:r>
              <a:rPr lang="en-US" sz="1600" dirty="0" smtClean="0"/>
              <a:t>Would you rather see something like</a:t>
            </a:r>
          </a:p>
        </p:txBody>
      </p:sp>
      <p:pic>
        <p:nvPicPr>
          <p:cNvPr id="4101" name="Picture 5"/>
          <p:cNvPicPr>
            <a:picLocks noChangeAspect="1" noChangeArrowheads="1"/>
          </p:cNvPicPr>
          <p:nvPr/>
        </p:nvPicPr>
        <p:blipFill>
          <a:blip r:embed="rId5" cstate="print"/>
          <a:srcRect/>
          <a:stretch>
            <a:fillRect/>
          </a:stretch>
        </p:blipFill>
        <p:spPr bwMode="auto">
          <a:xfrm>
            <a:off x="5482744" y="6137535"/>
            <a:ext cx="2206443" cy="4865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Automated Material Info Table</a:t>
            </a:r>
            <a:endParaRPr lang="en-US" dirty="0"/>
          </a:p>
        </p:txBody>
      </p:sp>
      <p:sp>
        <p:nvSpPr>
          <p:cNvPr id="3" name="TextBox 2"/>
          <p:cNvSpPr txBox="1"/>
          <p:nvPr/>
        </p:nvSpPr>
        <p:spPr>
          <a:xfrm>
            <a:off x="0" y="914400"/>
            <a:ext cx="9144000" cy="338554"/>
          </a:xfrm>
          <a:prstGeom prst="rect">
            <a:avLst/>
          </a:prstGeom>
          <a:noFill/>
          <a:ln>
            <a:noFill/>
          </a:ln>
        </p:spPr>
        <p:txBody>
          <a:bodyPr wrap="square" rtlCol="0">
            <a:spAutoFit/>
          </a:bodyPr>
          <a:lstStyle/>
          <a:p>
            <a:r>
              <a:rPr lang="en-US" sz="1600" b="1" dirty="0" smtClean="0"/>
              <a:t>Common Customer Question:  </a:t>
            </a:r>
            <a:r>
              <a:rPr lang="en-US" sz="1600" dirty="0" smtClean="0"/>
              <a:t>What material propertied did you use in your model?</a:t>
            </a:r>
          </a:p>
        </p:txBody>
      </p:sp>
      <p:sp>
        <p:nvSpPr>
          <p:cNvPr id="4" name="TextBox 3"/>
          <p:cNvSpPr txBox="1"/>
          <p:nvPr/>
        </p:nvSpPr>
        <p:spPr>
          <a:xfrm>
            <a:off x="0" y="1286540"/>
            <a:ext cx="8984512" cy="338554"/>
          </a:xfrm>
          <a:prstGeom prst="rect">
            <a:avLst/>
          </a:prstGeom>
          <a:noFill/>
          <a:ln>
            <a:noFill/>
          </a:ln>
        </p:spPr>
        <p:txBody>
          <a:bodyPr wrap="square" rtlCol="0">
            <a:spAutoFit/>
          </a:bodyPr>
          <a:lstStyle/>
          <a:p>
            <a:r>
              <a:rPr lang="en-US" sz="1600" b="1" dirty="0" smtClean="0"/>
              <a:t>Common Solution: </a:t>
            </a:r>
            <a:r>
              <a:rPr lang="en-US" sz="1600" dirty="0" smtClean="0"/>
              <a:t>Manually copy material properties from input deck to excel spread sheet.</a:t>
            </a:r>
          </a:p>
        </p:txBody>
      </p:sp>
      <p:sp>
        <p:nvSpPr>
          <p:cNvPr id="5" name="TextBox 4"/>
          <p:cNvSpPr txBox="1"/>
          <p:nvPr/>
        </p:nvSpPr>
        <p:spPr>
          <a:xfrm>
            <a:off x="1233376" y="1679945"/>
            <a:ext cx="6379534"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If it’s not obvious by now, I hate any solution that involves “</a:t>
            </a:r>
            <a:r>
              <a:rPr lang="en-US" sz="1600" b="1" dirty="0" smtClean="0"/>
              <a:t>Manually</a:t>
            </a:r>
            <a:r>
              <a:rPr lang="en-US" sz="1600" dirty="0" smtClean="0"/>
              <a:t>”</a:t>
            </a:r>
          </a:p>
        </p:txBody>
      </p:sp>
      <p:sp>
        <p:nvSpPr>
          <p:cNvPr id="6" name="TextBox 5"/>
          <p:cNvSpPr txBox="1"/>
          <p:nvPr/>
        </p:nvSpPr>
        <p:spPr>
          <a:xfrm>
            <a:off x="1456658" y="2179671"/>
            <a:ext cx="5879806"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Now there is a simple way to export material information to excel: </a:t>
            </a:r>
          </a:p>
        </p:txBody>
      </p:sp>
      <p:sp>
        <p:nvSpPr>
          <p:cNvPr id="8" name="Right Arrow 7"/>
          <p:cNvSpPr/>
          <p:nvPr/>
        </p:nvSpPr>
        <p:spPr>
          <a:xfrm>
            <a:off x="4189228" y="2817628"/>
            <a:ext cx="531628" cy="350874"/>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cstate="print"/>
          <a:srcRect t="9213"/>
          <a:stretch>
            <a:fillRect/>
          </a:stretch>
        </p:blipFill>
        <p:spPr bwMode="auto">
          <a:xfrm>
            <a:off x="5017459" y="2849524"/>
            <a:ext cx="3864812" cy="318977"/>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982846" y="4423034"/>
            <a:ext cx="7053658" cy="297822"/>
          </a:xfrm>
          <a:prstGeom prst="rect">
            <a:avLst/>
          </a:prstGeom>
          <a:noFill/>
          <a:ln w="9525">
            <a:noFill/>
            <a:miter lim="800000"/>
            <a:headEnd/>
            <a:tailEnd/>
          </a:ln>
        </p:spPr>
      </p:pic>
      <p:sp>
        <p:nvSpPr>
          <p:cNvPr id="12" name="Right Arrow 11"/>
          <p:cNvSpPr/>
          <p:nvPr/>
        </p:nvSpPr>
        <p:spPr>
          <a:xfrm rot="5400000">
            <a:off x="4960087" y="3992528"/>
            <a:ext cx="361510" cy="372139"/>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4" cstate="print"/>
          <a:srcRect/>
          <a:stretch>
            <a:fillRect/>
          </a:stretch>
        </p:blipFill>
        <p:spPr bwMode="auto">
          <a:xfrm>
            <a:off x="164359" y="2630783"/>
            <a:ext cx="3924300" cy="1724025"/>
          </a:xfrm>
          <a:prstGeom prst="rect">
            <a:avLst/>
          </a:prstGeom>
          <a:noFill/>
          <a:ln w="9525">
            <a:noFill/>
            <a:miter lim="800000"/>
            <a:headEnd/>
            <a:tailEnd/>
          </a:ln>
        </p:spPr>
      </p:pic>
      <p:sp>
        <p:nvSpPr>
          <p:cNvPr id="16" name="TextBox 15"/>
          <p:cNvSpPr txBox="1"/>
          <p:nvPr/>
        </p:nvSpPr>
        <p:spPr>
          <a:xfrm>
            <a:off x="4518838" y="3434317"/>
            <a:ext cx="3678865" cy="523220"/>
          </a:xfrm>
          <a:prstGeom prst="rect">
            <a:avLst/>
          </a:prstGeom>
          <a:noFill/>
          <a:ln>
            <a:noFill/>
          </a:ln>
        </p:spPr>
        <p:txBody>
          <a:bodyPr wrap="square" rtlCol="0">
            <a:spAutoFit/>
          </a:bodyPr>
          <a:lstStyle/>
          <a:p>
            <a:r>
              <a:rPr lang="en-US" sz="1400" dirty="0" smtClean="0"/>
              <a:t>Output is a Coma Separated Value file, simply change the .out to .</a:t>
            </a:r>
            <a:r>
              <a:rPr lang="en-US" sz="1400" dirty="0" err="1" smtClean="0"/>
              <a:t>csv</a:t>
            </a:r>
            <a:endParaRPr lang="en-US" sz="1400" dirty="0" smtClean="0"/>
          </a:p>
        </p:txBody>
      </p:sp>
      <p:sp>
        <p:nvSpPr>
          <p:cNvPr id="17" name="TextBox 16"/>
          <p:cNvSpPr txBox="1"/>
          <p:nvPr/>
        </p:nvSpPr>
        <p:spPr>
          <a:xfrm>
            <a:off x="255180" y="6007395"/>
            <a:ext cx="8697433" cy="523220"/>
          </a:xfrm>
          <a:prstGeom prst="rect">
            <a:avLst/>
          </a:prstGeom>
          <a:noFill/>
          <a:ln>
            <a:noFill/>
          </a:ln>
        </p:spPr>
        <p:txBody>
          <a:bodyPr wrap="square" rtlCol="0">
            <a:spAutoFit/>
          </a:bodyPr>
          <a:lstStyle/>
          <a:p>
            <a:r>
              <a:rPr lang="en-US" sz="1400" dirty="0" smtClean="0"/>
              <a:t>You are </a:t>
            </a:r>
            <a:r>
              <a:rPr lang="en-US" sz="1400" b="1" dirty="0" smtClean="0"/>
              <a:t>encouraged</a:t>
            </a:r>
            <a:r>
              <a:rPr lang="en-US" sz="1400" dirty="0" smtClean="0"/>
              <a:t> to add materials to the _MAT.mac file, simply follow the format of the other materials, just change the file and let me know that you have changed it…</a:t>
            </a:r>
          </a:p>
        </p:txBody>
      </p:sp>
      <p:pic>
        <p:nvPicPr>
          <p:cNvPr id="1032" name="Picture 8"/>
          <p:cNvPicPr>
            <a:picLocks noChangeAspect="1" noChangeArrowheads="1"/>
          </p:cNvPicPr>
          <p:nvPr/>
        </p:nvPicPr>
        <p:blipFill>
          <a:blip r:embed="rId5" cstate="print"/>
          <a:srcRect/>
          <a:stretch>
            <a:fillRect/>
          </a:stretch>
        </p:blipFill>
        <p:spPr bwMode="auto">
          <a:xfrm>
            <a:off x="670297" y="4787863"/>
            <a:ext cx="7732715" cy="11876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P spid="8" grpId="0" animBg="1"/>
      <p:bldP spid="12" grpId="0" animBg="1"/>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_NEXT.mac </a:t>
            </a:r>
            <a:r>
              <a:rPr lang="en-US" dirty="0" smtClean="0">
                <a:sym typeface="Wingdings" pitchFamily="2" charset="2"/>
              </a:rPr>
              <a:t> Next Set of </a:t>
            </a:r>
            <a:r>
              <a:rPr lang="en-US" dirty="0" err="1" smtClean="0">
                <a:sym typeface="Wingdings" pitchFamily="2" charset="2"/>
              </a:rPr>
              <a:t>Resutls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_NEXT,</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_Next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next set of results</a:t>
            </a:r>
          </a:p>
        </p:txBody>
      </p:sp>
      <p:pic>
        <p:nvPicPr>
          <p:cNvPr id="1026" name="Picture 2"/>
          <p:cNvPicPr>
            <a:picLocks noChangeAspect="1" noChangeArrowheads="1"/>
          </p:cNvPicPr>
          <p:nvPr/>
        </p:nvPicPr>
        <p:blipFill>
          <a:blip r:embed="rId2" cstate="print"/>
          <a:srcRect/>
          <a:stretch>
            <a:fillRect/>
          </a:stretch>
        </p:blipFill>
        <p:spPr bwMode="auto">
          <a:xfrm>
            <a:off x="2640751" y="2259753"/>
            <a:ext cx="3419807" cy="12045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_NEXT,</a:t>
            </a:r>
            <a:r>
              <a:rPr lang="en-US" sz="1400" b="1" dirty="0" smtClean="0">
                <a:solidFill>
                  <a:schemeClr val="bg1"/>
                </a:solidFill>
              </a:rPr>
              <a:t>5</a:t>
            </a:r>
          </a:p>
        </p:txBody>
      </p:sp>
      <p:pic>
        <p:nvPicPr>
          <p:cNvPr id="1028" name="Picture 4"/>
          <p:cNvPicPr>
            <a:picLocks noChangeAspect="1" noChangeArrowheads="1"/>
          </p:cNvPicPr>
          <p:nvPr/>
        </p:nvPicPr>
        <p:blipFill>
          <a:blip r:embed="rId4" cstate="print"/>
          <a:srcRect/>
          <a:stretch>
            <a:fillRect/>
          </a:stretch>
        </p:blipFill>
        <p:spPr bwMode="auto">
          <a:xfrm>
            <a:off x="5114817" y="3657599"/>
            <a:ext cx="3912220" cy="2726919"/>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_NSEL_LOC.mac </a:t>
            </a:r>
            <a:r>
              <a:rPr lang="en-US" dirty="0" smtClean="0">
                <a:sym typeface="Wingdings" pitchFamily="2" charset="2"/>
              </a:rPr>
              <a:t> Select Node By </a:t>
            </a:r>
            <a:r>
              <a:rPr lang="en-US" dirty="0" err="1" smtClean="0">
                <a:sym typeface="Wingdings" pitchFamily="2" charset="2"/>
              </a:rPr>
              <a:t>Loacation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NSEL_LOC</a:t>
            </a:r>
            <a:r>
              <a:rPr lang="en-US" sz="5400" dirty="0" smtClean="0"/>
              <a:t>,</a:t>
            </a:r>
            <a:r>
              <a:rPr lang="en-US" sz="2000" dirty="0" smtClean="0"/>
              <a:t> &lt;x&gt;,&lt;y&gt;,&lt;z&gt;,&lt;tolerance&gt;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a:t>
            </a:r>
            <a:r>
              <a:rPr lang="en-US" sz="1600" dirty="0" smtClean="0"/>
              <a:t>ode </a:t>
            </a:r>
            <a:r>
              <a:rPr lang="en-US" sz="1600" dirty="0" smtClean="0">
                <a:solidFill>
                  <a:schemeClr val="accent6">
                    <a:lumMod val="75000"/>
                  </a:schemeClr>
                </a:solidFill>
              </a:rPr>
              <a:t>Sel</a:t>
            </a:r>
            <a:r>
              <a:rPr lang="en-US" sz="1600" dirty="0" smtClean="0"/>
              <a:t>ect by </a:t>
            </a:r>
            <a:r>
              <a:rPr lang="en-US" sz="1600" dirty="0" smtClean="0">
                <a:solidFill>
                  <a:schemeClr val="accent6">
                    <a:lumMod val="75000"/>
                  </a:schemeClr>
                </a:solidFill>
              </a:rPr>
              <a:t>Loc</a:t>
            </a:r>
            <a:r>
              <a:rPr lang="en-US" sz="1600" dirty="0" smtClean="0"/>
              <a:t>ation”</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Select Node based on location. Useful for macros,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_NUMCMP.mac</a:t>
            </a:r>
            <a:r>
              <a:rPr lang="en-US" dirty="0" smtClean="0">
                <a:sym typeface="Wingdings" pitchFamily="2" charset="2"/>
              </a:rPr>
              <a:t> like </a:t>
            </a:r>
            <a:r>
              <a:rPr lang="en-US" dirty="0" err="1" smtClean="0">
                <a:sym typeface="Wingdings" pitchFamily="2" charset="2"/>
              </a:rPr>
              <a:t>numcmp</a:t>
            </a:r>
            <a:r>
              <a:rPr lang="en-US" dirty="0" smtClean="0">
                <a:sym typeface="Wingdings" pitchFamily="2" charset="2"/>
              </a:rPr>
              <a:t> but better</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NUMCMP</a:t>
            </a:r>
            <a:r>
              <a:rPr lang="en-US" sz="5400" dirty="0" smtClean="0"/>
              <a:t>,</a:t>
            </a:r>
            <a:r>
              <a:rPr lang="en-US" sz="2000" dirty="0" smtClean="0"/>
              <a:t> &lt;what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Compresses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Compressed as well</a:t>
            </a:r>
          </a:p>
          <a:p>
            <a:r>
              <a:rPr lang="en-US" sz="1400" dirty="0" smtClean="0">
                <a:sym typeface="Wingdings" pitchFamily="2" charset="2"/>
              </a:rPr>
              <a:t>ARG1 = 2  </a:t>
            </a:r>
            <a:r>
              <a:rPr lang="en-US" sz="1400" dirty="0" err="1" smtClean="0">
                <a:sym typeface="Wingdings" pitchFamily="2" charset="2"/>
              </a:rPr>
              <a:t>Keypoings</a:t>
            </a:r>
            <a:r>
              <a:rPr lang="en-US" sz="1400" dirty="0" smtClean="0">
                <a:sym typeface="Wingdings" pitchFamily="2" charset="2"/>
              </a:rPr>
              <a:t>, lines, areas, nodes, elements, materials, type and </a:t>
            </a:r>
            <a:r>
              <a:rPr lang="en-US" sz="1400" dirty="0" err="1" smtClean="0">
                <a:sym typeface="Wingdings" pitchFamily="2" charset="2"/>
              </a:rPr>
              <a:t>reall</a:t>
            </a:r>
            <a:r>
              <a:rPr lang="en-US" sz="1400" dirty="0" smtClean="0">
                <a:sym typeface="Wingdings" pitchFamily="2" charset="2"/>
              </a:rPr>
              <a:t> all compressed</a:t>
            </a:r>
            <a:endParaRPr lang="en-US" sz="1400" dirty="0" smtClean="0"/>
          </a:p>
        </p:txBody>
      </p:sp>
      <p:sp>
        <p:nvSpPr>
          <p:cNvPr id="8" name="TextBox 7"/>
          <p:cNvSpPr txBox="1"/>
          <p:nvPr/>
        </p:nvSpPr>
        <p:spPr>
          <a:xfrm>
            <a:off x="3763926" y="3157864"/>
            <a:ext cx="1446030" cy="307777"/>
          </a:xfrm>
          <a:prstGeom prst="rect">
            <a:avLst/>
          </a:prstGeom>
          <a:solidFill>
            <a:schemeClr val="tx1"/>
          </a:solidFill>
          <a:ln>
            <a:noFill/>
          </a:ln>
        </p:spPr>
        <p:txBody>
          <a:bodyPr wrap="square" rtlCol="0">
            <a:spAutoFit/>
          </a:bodyPr>
          <a:lstStyle/>
          <a:p>
            <a:pPr algn="ctr"/>
            <a:r>
              <a:rPr lang="en-US" sz="1400" b="1" dirty="0" smtClean="0">
                <a:solidFill>
                  <a:schemeClr val="accent6">
                    <a:lumMod val="75000"/>
                  </a:schemeClr>
                </a:solidFill>
              </a:rPr>
              <a:t>_NUMCMP,</a:t>
            </a:r>
            <a:r>
              <a:rPr lang="en-US" sz="1400" b="1" dirty="0" smtClean="0">
                <a:solidFill>
                  <a:schemeClr val="bg1"/>
                </a:solidFill>
              </a:rPr>
              <a:t>1</a:t>
            </a:r>
          </a:p>
        </p:txBody>
      </p:sp>
      <p:pic>
        <p:nvPicPr>
          <p:cNvPr id="2051" name="Picture 3"/>
          <p:cNvPicPr>
            <a:picLocks noChangeAspect="1" noChangeArrowheads="1"/>
          </p:cNvPicPr>
          <p:nvPr/>
        </p:nvPicPr>
        <p:blipFill>
          <a:blip r:embed="rId2" cstate="print"/>
          <a:srcRect/>
          <a:stretch>
            <a:fillRect/>
          </a:stretch>
        </p:blipFill>
        <p:spPr bwMode="auto">
          <a:xfrm>
            <a:off x="5327910" y="3192198"/>
            <a:ext cx="3400425" cy="10477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83314" y="3078568"/>
            <a:ext cx="3409950" cy="1104900"/>
          </a:xfrm>
          <a:prstGeom prst="rect">
            <a:avLst/>
          </a:prstGeom>
          <a:noFill/>
          <a:ln w="9525">
            <a:noFill/>
            <a:miter lim="800000"/>
            <a:headEnd/>
            <a:tailEnd/>
          </a:ln>
        </p:spPr>
      </p:pic>
      <p:sp>
        <p:nvSpPr>
          <p:cNvPr id="11" name="Right Arrow 10"/>
          <p:cNvSpPr/>
          <p:nvPr/>
        </p:nvSpPr>
        <p:spPr>
          <a:xfrm>
            <a:off x="4136066" y="37532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_NUMMRG.mac </a:t>
            </a:r>
            <a:r>
              <a:rPr lang="en-US" dirty="0" smtClean="0">
                <a:sym typeface="Wingdings" pitchFamily="2" charset="2"/>
              </a:rPr>
              <a:t> Merge Like You Mean It.</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NUMMRG</a:t>
            </a:r>
            <a:r>
              <a:rPr lang="en-US" sz="5400" dirty="0" smtClean="0"/>
              <a:t>,</a:t>
            </a:r>
            <a:r>
              <a:rPr lang="en-US" sz="2000" dirty="0" smtClean="0"/>
              <a:t> &lt;</a:t>
            </a:r>
            <a:r>
              <a:rPr lang="en-US" sz="2000" dirty="0" err="1" smtClean="0"/>
              <a:t>Tolarance</a:t>
            </a:r>
            <a:r>
              <a:rPr lang="en-US" sz="2000" dirty="0" smtClean="0"/>
              <a:t>&gt;, &lt;Retain High Number?&gt;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18977" y="1807535"/>
            <a:ext cx="8463516" cy="307777"/>
          </a:xfrm>
          <a:prstGeom prst="rect">
            <a:avLst/>
          </a:prstGeom>
          <a:noFill/>
          <a:ln>
            <a:noFill/>
          </a:ln>
        </p:spPr>
        <p:txBody>
          <a:bodyPr wrap="square" rtlCol="0">
            <a:spAutoFit/>
          </a:bodyPr>
          <a:lstStyle/>
          <a:p>
            <a:r>
              <a:rPr lang="en-US" sz="1400" dirty="0" smtClean="0"/>
              <a:t>Merges nodes </a:t>
            </a:r>
            <a:r>
              <a:rPr lang="en-US" sz="1400" b="1" dirty="0" smtClean="0"/>
              <a:t>AND</a:t>
            </a:r>
            <a:r>
              <a:rPr lang="en-US" sz="1400" dirty="0" smtClean="0"/>
              <a:t> </a:t>
            </a:r>
            <a:r>
              <a:rPr lang="en-US" sz="1400" dirty="0" err="1" smtClean="0"/>
              <a:t>keypoints</a:t>
            </a:r>
            <a:r>
              <a:rPr lang="en-US" sz="1400" dirty="0" smtClean="0"/>
              <a:t>. Repeats several times, you will </a:t>
            </a:r>
            <a:r>
              <a:rPr lang="en-US" sz="1400" dirty="0" err="1" smtClean="0"/>
              <a:t>ushaly</a:t>
            </a:r>
            <a:r>
              <a:rPr lang="en-US" sz="1400" dirty="0" smtClean="0"/>
              <a:t> see errors.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_NUMOFF.mac </a:t>
            </a:r>
            <a:r>
              <a:rPr lang="en-US" dirty="0" smtClean="0">
                <a:sym typeface="Wingdings" pitchFamily="2" charset="2"/>
              </a:rPr>
              <a:t> Offset your world.</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NUMOFF</a:t>
            </a:r>
            <a:r>
              <a:rPr lang="en-US" sz="5400" dirty="0" smtClean="0"/>
              <a:t>,</a:t>
            </a:r>
            <a:r>
              <a:rPr lang="en-US" sz="2000" dirty="0" smtClean="0"/>
              <a:t> &lt;Offset Number&gt;,&lt;What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Off</a:t>
            </a:r>
            <a:r>
              <a:rPr lang="en-US" sz="1600" dirty="0" smtClean="0"/>
              <a:t>set”</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Offsets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are offset as well</a:t>
            </a:r>
          </a:p>
          <a:p>
            <a:r>
              <a:rPr lang="en-US" sz="1400" dirty="0" smtClean="0">
                <a:sym typeface="Wingdings" pitchFamily="2" charset="2"/>
              </a:rPr>
              <a:t>ARG1 = 2  Key points, lines, areas, nodes, elements, materials, type, real and </a:t>
            </a:r>
            <a:r>
              <a:rPr lang="en-US" sz="1400" dirty="0" err="1" smtClean="0">
                <a:sym typeface="Wingdings" pitchFamily="2" charset="2"/>
              </a:rPr>
              <a:t>secn</a:t>
            </a:r>
            <a:r>
              <a:rPr lang="en-US" sz="1400" dirty="0" smtClean="0">
                <a:sym typeface="Wingdings" pitchFamily="2" charset="2"/>
              </a:rPr>
              <a:t> are all offset</a:t>
            </a:r>
            <a:endParaRPr lang="en-US" sz="1400" dirty="0" smtClean="0"/>
          </a:p>
        </p:txBody>
      </p:sp>
      <p:sp>
        <p:nvSpPr>
          <p:cNvPr id="7" name="TextBox 6"/>
          <p:cNvSpPr txBox="1"/>
          <p:nvPr/>
        </p:nvSpPr>
        <p:spPr>
          <a:xfrm>
            <a:off x="404037" y="2977117"/>
            <a:ext cx="8059479" cy="307777"/>
          </a:xfrm>
          <a:prstGeom prst="rect">
            <a:avLst/>
          </a:prstGeom>
          <a:noFill/>
          <a:ln>
            <a:noFill/>
          </a:ln>
        </p:spPr>
        <p:txBody>
          <a:bodyPr wrap="square" rtlCol="0">
            <a:spAutoFit/>
          </a:bodyPr>
          <a:lstStyle/>
          <a:p>
            <a:r>
              <a:rPr lang="en-US" sz="1400" dirty="0" smtClean="0"/>
              <a:t>Nodes and key points (Because there are so many) of them are offset by 10X the offset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6447" y="4731488"/>
            <a:ext cx="1956390" cy="3083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482399" y="1007325"/>
            <a:ext cx="4219575" cy="5438775"/>
          </a:xfrm>
          <a:prstGeom prst="rect">
            <a:avLst/>
          </a:prstGeom>
          <a:noFill/>
          <a:ln w="9525">
            <a:noFill/>
            <a:miter lim="800000"/>
            <a:headEnd/>
            <a:tailEnd/>
          </a:ln>
        </p:spPr>
      </p:pic>
      <p:cxnSp>
        <p:nvCxnSpPr>
          <p:cNvPr id="11" name="Straight Arrow Connector 10"/>
          <p:cNvCxnSpPr>
            <a:stCxn id="8" idx="3"/>
            <a:endCxn id="1027" idx="1"/>
          </p:cNvCxnSpPr>
          <p:nvPr/>
        </p:nvCxnSpPr>
        <p:spPr>
          <a:xfrm flipV="1">
            <a:off x="2232837" y="3726713"/>
            <a:ext cx="2249562" cy="1158948"/>
          </a:xfrm>
          <a:prstGeom prst="straightConnector1">
            <a:avLst/>
          </a:prstGeom>
          <a:ln w="412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74020" y="2041451"/>
            <a:ext cx="1701208" cy="212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84650" y="5851451"/>
            <a:ext cx="1672855" cy="19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srcRect/>
          <a:stretch>
            <a:fillRect/>
          </a:stretch>
        </p:blipFill>
        <p:spPr bwMode="auto">
          <a:xfrm>
            <a:off x="3985547" y="935081"/>
            <a:ext cx="4424805" cy="5837855"/>
          </a:xfrm>
          <a:prstGeom prst="rect">
            <a:avLst/>
          </a:prstGeom>
          <a:noFill/>
          <a:ln w="9525">
            <a:noFill/>
            <a:miter lim="800000"/>
            <a:headEnd/>
            <a:tailEnd/>
          </a:ln>
        </p:spPr>
      </p:pic>
      <p:cxnSp>
        <p:nvCxnSpPr>
          <p:cNvPr id="16" name="Straight Arrow Connector 15"/>
          <p:cNvCxnSpPr>
            <a:stCxn id="7" idx="3"/>
            <a:endCxn id="2051" idx="1"/>
          </p:cNvCxnSpPr>
          <p:nvPr/>
        </p:nvCxnSpPr>
        <p:spPr>
          <a:xfrm>
            <a:off x="2062716" y="2897372"/>
            <a:ext cx="1922831" cy="95663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pic>
        <p:nvPicPr>
          <p:cNvPr id="4098" name="Picture 2"/>
          <p:cNvPicPr>
            <a:picLocks noChangeAspect="1" noChangeArrowheads="1"/>
          </p:cNvPicPr>
          <p:nvPr/>
        </p:nvPicPr>
        <p:blipFill>
          <a:blip r:embed="rId3" cstate="print"/>
          <a:srcRect/>
          <a:stretch>
            <a:fillRect/>
          </a:stretch>
        </p:blipFill>
        <p:spPr bwMode="auto">
          <a:xfrm>
            <a:off x="4204844" y="960475"/>
            <a:ext cx="4200525" cy="5638800"/>
          </a:xfrm>
          <a:prstGeom prst="rect">
            <a:avLst/>
          </a:prstGeom>
          <a:noFill/>
          <a:ln w="9525">
            <a:noFill/>
            <a:miter lim="800000"/>
            <a:headEnd/>
            <a:tailEnd/>
          </a:ln>
        </p:spPr>
      </p:pic>
      <p:sp>
        <p:nvSpPr>
          <p:cNvPr id="11" name="Rectangle 10"/>
          <p:cNvSpPr/>
          <p:nvPr/>
        </p:nvSpPr>
        <p:spPr>
          <a:xfrm>
            <a:off x="414669" y="3487479"/>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3"/>
            <a:endCxn id="4098" idx="1"/>
          </p:cNvCxnSpPr>
          <p:nvPr/>
        </p:nvCxnSpPr>
        <p:spPr>
          <a:xfrm>
            <a:off x="2243469" y="3641651"/>
            <a:ext cx="1961375" cy="138224"/>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cstate="print"/>
          <a:srcRect/>
          <a:stretch>
            <a:fillRect/>
          </a:stretch>
        </p:blipFill>
        <p:spPr bwMode="auto">
          <a:xfrm>
            <a:off x="3328211" y="1271696"/>
            <a:ext cx="5288815" cy="4618739"/>
          </a:xfrm>
          <a:prstGeom prst="rect">
            <a:avLst/>
          </a:prstGeom>
          <a:noFill/>
          <a:ln w="9525">
            <a:noFill/>
            <a:miter lim="800000"/>
            <a:headEnd/>
            <a:tailEnd/>
          </a:ln>
        </p:spPr>
      </p:pic>
      <p:cxnSp>
        <p:nvCxnSpPr>
          <p:cNvPr id="12" name="Straight Arrow Connector 11"/>
          <p:cNvCxnSpPr>
            <a:stCxn id="6" idx="3"/>
            <a:endCxn id="3074" idx="1"/>
          </p:cNvCxnSpPr>
          <p:nvPr/>
        </p:nvCxnSpPr>
        <p:spPr>
          <a:xfrm>
            <a:off x="2041451" y="2402958"/>
            <a:ext cx="1286760" cy="117810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_POST1.mac = /Post1 $ Set</a:t>
            </a:r>
            <a:endParaRPr lang="en-US" dirty="0"/>
          </a:p>
        </p:txBody>
      </p:sp>
      <p:sp>
        <p:nvSpPr>
          <p:cNvPr id="3" name="TextBox 2"/>
          <p:cNvSpPr txBox="1"/>
          <p:nvPr/>
        </p:nvSpPr>
        <p:spPr>
          <a:xfrm>
            <a:off x="191384" y="1031357"/>
            <a:ext cx="1275909" cy="646331"/>
          </a:xfrm>
          <a:prstGeom prst="rect">
            <a:avLst/>
          </a:prstGeom>
          <a:solidFill>
            <a:schemeClr val="tx1"/>
          </a:solidFill>
          <a:ln>
            <a:noFill/>
          </a:ln>
        </p:spPr>
        <p:txBody>
          <a:bodyPr wrap="square" rtlCol="0">
            <a:spAutoFit/>
          </a:bodyPr>
          <a:lstStyle/>
          <a:p>
            <a:r>
              <a:rPr lang="en-US" b="1" dirty="0" smtClean="0">
                <a:solidFill>
                  <a:srgbClr val="FF0000"/>
                </a:solidFill>
              </a:rPr>
              <a:t>/POST1</a:t>
            </a:r>
          </a:p>
          <a:p>
            <a:r>
              <a:rPr lang="en-US" b="1" dirty="0" smtClean="0">
                <a:solidFill>
                  <a:schemeClr val="tx2">
                    <a:lumMod val="60000"/>
                    <a:lumOff val="40000"/>
                  </a:schemeClr>
                </a:solidFill>
              </a:rPr>
              <a:t>SET </a:t>
            </a:r>
            <a:r>
              <a:rPr lang="en-US" b="1" dirty="0" smtClean="0">
                <a:solidFill>
                  <a:schemeClr val="bg1"/>
                </a:solidFill>
              </a:rPr>
              <a:t>,1,3</a:t>
            </a:r>
          </a:p>
        </p:txBody>
      </p:sp>
      <p:sp>
        <p:nvSpPr>
          <p:cNvPr id="6" name="TextBox 5"/>
          <p:cNvSpPr txBox="1"/>
          <p:nvPr/>
        </p:nvSpPr>
        <p:spPr>
          <a:xfrm>
            <a:off x="2668770" y="1010092"/>
            <a:ext cx="5433239" cy="646331"/>
          </a:xfrm>
          <a:prstGeom prst="rect">
            <a:avLst/>
          </a:prstGeom>
          <a:noFill/>
          <a:ln>
            <a:noFill/>
          </a:ln>
        </p:spPr>
        <p:txBody>
          <a:bodyPr wrap="square" rtlCol="0">
            <a:spAutoFit/>
          </a:bodyPr>
          <a:lstStyle/>
          <a:p>
            <a:r>
              <a:rPr lang="en-US" dirty="0" smtClean="0"/>
              <a:t>This is two lines of code… </a:t>
            </a:r>
          </a:p>
          <a:p>
            <a:r>
              <a:rPr lang="en-US" dirty="0" smtClean="0"/>
              <a:t>Two lines of code to do one thing… Just not right</a:t>
            </a:r>
          </a:p>
        </p:txBody>
      </p:sp>
      <p:sp>
        <p:nvSpPr>
          <p:cNvPr id="7" name="TextBox 6"/>
          <p:cNvSpPr txBox="1"/>
          <p:nvPr/>
        </p:nvSpPr>
        <p:spPr>
          <a:xfrm>
            <a:off x="173664" y="1896138"/>
            <a:ext cx="2324988"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 </a:t>
            </a:r>
            <a:r>
              <a:rPr lang="en-US" b="1" dirty="0" smtClean="0">
                <a:solidFill>
                  <a:schemeClr val="bg1"/>
                </a:solidFill>
              </a:rPr>
              <a:t>,1,3</a:t>
            </a:r>
          </a:p>
        </p:txBody>
      </p:sp>
      <p:sp>
        <p:nvSpPr>
          <p:cNvPr id="8" name="TextBox 7"/>
          <p:cNvSpPr txBox="1"/>
          <p:nvPr/>
        </p:nvSpPr>
        <p:spPr>
          <a:xfrm>
            <a:off x="2682950" y="1800446"/>
            <a:ext cx="4079357" cy="646331"/>
          </a:xfrm>
          <a:prstGeom prst="rect">
            <a:avLst/>
          </a:prstGeom>
          <a:noFill/>
          <a:ln>
            <a:noFill/>
          </a:ln>
        </p:spPr>
        <p:txBody>
          <a:bodyPr wrap="square" rtlCol="0">
            <a:spAutoFit/>
          </a:bodyPr>
          <a:lstStyle/>
          <a:p>
            <a:r>
              <a:rPr lang="en-US" dirty="0" smtClean="0"/>
              <a:t>This is one lines of code… </a:t>
            </a:r>
          </a:p>
          <a:p>
            <a:r>
              <a:rPr lang="en-US" dirty="0" smtClean="0"/>
              <a:t>But it’s not any shorter too to type</a:t>
            </a:r>
          </a:p>
        </p:txBody>
      </p:sp>
      <p:sp>
        <p:nvSpPr>
          <p:cNvPr id="9" name="TextBox 8"/>
          <p:cNvSpPr txBox="1"/>
          <p:nvPr/>
        </p:nvSpPr>
        <p:spPr>
          <a:xfrm>
            <a:off x="177208" y="261206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_POST1</a:t>
            </a:r>
            <a:r>
              <a:rPr lang="en-US" b="1" dirty="0" smtClean="0">
                <a:solidFill>
                  <a:schemeClr val="bg1"/>
                </a:solidFill>
              </a:rPr>
              <a:t>,1,3</a:t>
            </a:r>
          </a:p>
        </p:txBody>
      </p:sp>
      <p:sp>
        <p:nvSpPr>
          <p:cNvPr id="10" name="TextBox 9"/>
          <p:cNvSpPr txBox="1"/>
          <p:nvPr/>
        </p:nvSpPr>
        <p:spPr>
          <a:xfrm>
            <a:off x="2686492" y="2590800"/>
            <a:ext cx="4713765" cy="369332"/>
          </a:xfrm>
          <a:prstGeom prst="rect">
            <a:avLst/>
          </a:prstGeom>
          <a:noFill/>
          <a:ln>
            <a:noFill/>
          </a:ln>
        </p:spPr>
        <p:txBody>
          <a:bodyPr wrap="square" rtlCol="0">
            <a:spAutoFit/>
          </a:bodyPr>
          <a:lstStyle/>
          <a:p>
            <a:r>
              <a:rPr lang="en-US" dirty="0" smtClean="0"/>
              <a:t>This feels right, less to type.</a:t>
            </a:r>
          </a:p>
        </p:txBody>
      </p:sp>
      <p:sp>
        <p:nvSpPr>
          <p:cNvPr id="12" name="TextBox 11"/>
          <p:cNvSpPr txBox="1"/>
          <p:nvPr/>
        </p:nvSpPr>
        <p:spPr>
          <a:xfrm>
            <a:off x="191379" y="3147235"/>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,1,3</a:t>
            </a:r>
          </a:p>
        </p:txBody>
      </p:sp>
      <p:sp>
        <p:nvSpPr>
          <p:cNvPr id="13" name="TextBox 12"/>
          <p:cNvSpPr txBox="1"/>
          <p:nvPr/>
        </p:nvSpPr>
        <p:spPr>
          <a:xfrm>
            <a:off x="2743191" y="3136603"/>
            <a:ext cx="3030287" cy="369332"/>
          </a:xfrm>
          <a:prstGeom prst="rect">
            <a:avLst/>
          </a:prstGeom>
          <a:noFill/>
          <a:ln>
            <a:noFill/>
          </a:ln>
        </p:spPr>
        <p:txBody>
          <a:bodyPr wrap="square" rtlCol="0">
            <a:spAutoFit/>
          </a:bodyPr>
          <a:lstStyle/>
          <a:p>
            <a:r>
              <a:rPr lang="en-US" dirty="0" smtClean="0"/>
              <a:t>Does not work.</a:t>
            </a:r>
          </a:p>
        </p:txBody>
      </p:sp>
      <p:sp>
        <p:nvSpPr>
          <p:cNvPr id="14" name="TextBox 13"/>
          <p:cNvSpPr txBox="1"/>
          <p:nvPr/>
        </p:nvSpPr>
        <p:spPr>
          <a:xfrm>
            <a:off x="372140" y="3774558"/>
            <a:ext cx="1307804" cy="461665"/>
          </a:xfrm>
          <a:prstGeom prst="rect">
            <a:avLst/>
          </a:prstGeom>
          <a:noFill/>
          <a:ln>
            <a:noFill/>
          </a:ln>
        </p:spPr>
        <p:txBody>
          <a:bodyPr wrap="square" rtlCol="0">
            <a:spAutoFit/>
          </a:bodyPr>
          <a:lstStyle/>
          <a:p>
            <a:r>
              <a:rPr lang="en-US" sz="2400" dirty="0" smtClean="0"/>
              <a:t>Caveat</a:t>
            </a:r>
            <a:endParaRPr lang="en-US" sz="1400" dirty="0" smtClean="0"/>
          </a:p>
        </p:txBody>
      </p:sp>
      <p:sp>
        <p:nvSpPr>
          <p:cNvPr id="15" name="Rectangle 14"/>
          <p:cNvSpPr/>
          <p:nvPr/>
        </p:nvSpPr>
        <p:spPr>
          <a:xfrm>
            <a:off x="1743741" y="3817388"/>
            <a:ext cx="6847367" cy="584775"/>
          </a:xfrm>
          <a:prstGeom prst="rect">
            <a:avLst/>
          </a:prstGeom>
        </p:spPr>
        <p:txBody>
          <a:bodyPr wrap="square">
            <a:spAutoFit/>
          </a:bodyPr>
          <a:lstStyle/>
          <a:p>
            <a:r>
              <a:rPr lang="en-US" sz="1600" dirty="0" smtClean="0"/>
              <a:t>In order to use </a:t>
            </a:r>
            <a:r>
              <a:rPr lang="en-US" sz="1600" dirty="0" err="1" smtClean="0"/>
              <a:t>Lstep</a:t>
            </a:r>
            <a:r>
              <a:rPr lang="en-US" sz="1600" dirty="0" smtClean="0"/>
              <a:t> text commands like first, last, </a:t>
            </a:r>
            <a:r>
              <a:rPr lang="en-US" sz="1600" dirty="0" err="1" smtClean="0"/>
              <a:t>prev</a:t>
            </a:r>
            <a:r>
              <a:rPr lang="en-US" sz="1600" dirty="0" smtClean="0"/>
              <a:t>, </a:t>
            </a:r>
            <a:r>
              <a:rPr lang="en-US" sz="1600" dirty="0" err="1" smtClean="0"/>
              <a:t>ect</a:t>
            </a:r>
            <a:r>
              <a:rPr lang="en-US" sz="1600" dirty="0" smtClean="0"/>
              <a:t>., the command needs to be encapsulated with single quotes, </a:t>
            </a:r>
            <a:r>
              <a:rPr lang="en-US" sz="1600" dirty="0" err="1" smtClean="0"/>
              <a:t>ie</a:t>
            </a:r>
            <a:r>
              <a:rPr lang="en-US" sz="1600" dirty="0" smtClean="0"/>
              <a:t> 'last' or 'first'</a:t>
            </a:r>
            <a:endParaRPr lang="en-US" sz="1600" dirty="0"/>
          </a:p>
        </p:txBody>
      </p:sp>
      <p:sp>
        <p:nvSpPr>
          <p:cNvPr id="16" name="TextBox 15"/>
          <p:cNvSpPr txBox="1"/>
          <p:nvPr/>
        </p:nvSpPr>
        <p:spPr>
          <a:xfrm>
            <a:off x="974684" y="4536554"/>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first</a:t>
            </a:r>
          </a:p>
        </p:txBody>
      </p:sp>
      <p:sp>
        <p:nvSpPr>
          <p:cNvPr id="17" name="TextBox 16"/>
          <p:cNvSpPr txBox="1"/>
          <p:nvPr/>
        </p:nvSpPr>
        <p:spPr>
          <a:xfrm>
            <a:off x="3593838" y="4518833"/>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18" name="TextBox 17"/>
          <p:cNvSpPr txBox="1"/>
          <p:nvPr/>
        </p:nvSpPr>
        <p:spPr>
          <a:xfrm>
            <a:off x="4118370"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‘first’</a:t>
            </a:r>
          </a:p>
        </p:txBody>
      </p:sp>
      <p:sp>
        <p:nvSpPr>
          <p:cNvPr id="19" name="TextBox 18"/>
          <p:cNvSpPr txBox="1"/>
          <p:nvPr/>
        </p:nvSpPr>
        <p:spPr>
          <a:xfrm>
            <a:off x="5794777" y="4508201"/>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0" name="TextBox 19"/>
          <p:cNvSpPr txBox="1"/>
          <p:nvPr/>
        </p:nvSpPr>
        <p:spPr>
          <a:xfrm>
            <a:off x="6205895"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‘first’</a:t>
            </a:r>
          </a:p>
        </p:txBody>
      </p:sp>
      <p:sp>
        <p:nvSpPr>
          <p:cNvPr id="21" name="TextBox 20"/>
          <p:cNvSpPr txBox="1"/>
          <p:nvPr/>
        </p:nvSpPr>
        <p:spPr>
          <a:xfrm>
            <a:off x="967596" y="5039826"/>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next</a:t>
            </a:r>
          </a:p>
        </p:txBody>
      </p:sp>
      <p:sp>
        <p:nvSpPr>
          <p:cNvPr id="22" name="TextBox 21"/>
          <p:cNvSpPr txBox="1"/>
          <p:nvPr/>
        </p:nvSpPr>
        <p:spPr>
          <a:xfrm>
            <a:off x="3586750" y="5022105"/>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3" name="TextBox 22"/>
          <p:cNvSpPr txBox="1"/>
          <p:nvPr/>
        </p:nvSpPr>
        <p:spPr>
          <a:xfrm>
            <a:off x="4111282" y="5039826"/>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‘next’</a:t>
            </a:r>
          </a:p>
        </p:txBody>
      </p:sp>
      <p:sp>
        <p:nvSpPr>
          <p:cNvPr id="24" name="TextBox 23"/>
          <p:cNvSpPr txBox="1"/>
          <p:nvPr/>
        </p:nvSpPr>
        <p:spPr>
          <a:xfrm>
            <a:off x="5787689" y="5011473"/>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5" name="TextBox 24"/>
          <p:cNvSpPr txBox="1"/>
          <p:nvPr/>
        </p:nvSpPr>
        <p:spPr>
          <a:xfrm>
            <a:off x="6198807" y="5039826"/>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‘next’</a:t>
            </a:r>
          </a:p>
        </p:txBody>
      </p:sp>
      <p:sp>
        <p:nvSpPr>
          <p:cNvPr id="26" name="TextBox 25"/>
          <p:cNvSpPr txBox="1"/>
          <p:nvPr/>
        </p:nvSpPr>
        <p:spPr>
          <a:xfrm>
            <a:off x="971140" y="5574999"/>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a:t>
            </a:r>
            <a:r>
              <a:rPr lang="en-US" b="1" dirty="0" err="1" smtClean="0">
                <a:solidFill>
                  <a:schemeClr val="bg1"/>
                </a:solidFill>
              </a:rPr>
              <a:t>prev</a:t>
            </a:r>
            <a:endParaRPr lang="en-US" b="1" dirty="0" smtClean="0">
              <a:solidFill>
                <a:schemeClr val="bg1"/>
              </a:solidFill>
            </a:endParaRPr>
          </a:p>
        </p:txBody>
      </p:sp>
      <p:sp>
        <p:nvSpPr>
          <p:cNvPr id="27" name="TextBox 26"/>
          <p:cNvSpPr txBox="1"/>
          <p:nvPr/>
        </p:nvSpPr>
        <p:spPr>
          <a:xfrm>
            <a:off x="3590294" y="5557278"/>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8" name="TextBox 27"/>
          <p:cNvSpPr txBox="1"/>
          <p:nvPr/>
        </p:nvSpPr>
        <p:spPr>
          <a:xfrm>
            <a:off x="4114826" y="5574999"/>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29" name="TextBox 28"/>
          <p:cNvSpPr txBox="1"/>
          <p:nvPr/>
        </p:nvSpPr>
        <p:spPr>
          <a:xfrm>
            <a:off x="5791233" y="5546646"/>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0" name="TextBox 29"/>
          <p:cNvSpPr txBox="1"/>
          <p:nvPr/>
        </p:nvSpPr>
        <p:spPr>
          <a:xfrm>
            <a:off x="6202351" y="5574999"/>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31" name="TextBox 30"/>
          <p:cNvSpPr txBox="1"/>
          <p:nvPr/>
        </p:nvSpPr>
        <p:spPr>
          <a:xfrm>
            <a:off x="953419" y="6057008"/>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last</a:t>
            </a:r>
          </a:p>
        </p:txBody>
      </p:sp>
      <p:sp>
        <p:nvSpPr>
          <p:cNvPr id="32" name="TextBox 31"/>
          <p:cNvSpPr txBox="1"/>
          <p:nvPr/>
        </p:nvSpPr>
        <p:spPr>
          <a:xfrm>
            <a:off x="3572573" y="6039287"/>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33" name="TextBox 32"/>
          <p:cNvSpPr txBox="1"/>
          <p:nvPr/>
        </p:nvSpPr>
        <p:spPr>
          <a:xfrm>
            <a:off x="4097105" y="6057008"/>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‘last’</a:t>
            </a:r>
          </a:p>
        </p:txBody>
      </p:sp>
      <p:sp>
        <p:nvSpPr>
          <p:cNvPr id="34" name="TextBox 33"/>
          <p:cNvSpPr txBox="1"/>
          <p:nvPr/>
        </p:nvSpPr>
        <p:spPr>
          <a:xfrm>
            <a:off x="5773512" y="6028655"/>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5" name="TextBox 34"/>
          <p:cNvSpPr txBox="1"/>
          <p:nvPr/>
        </p:nvSpPr>
        <p:spPr>
          <a:xfrm>
            <a:off x="6184630" y="6057008"/>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‘last’</a:t>
            </a:r>
          </a:p>
        </p:txBody>
      </p:sp>
      <p:sp>
        <p:nvSpPr>
          <p:cNvPr id="36" name="Rectangle 35"/>
          <p:cNvSpPr/>
          <p:nvPr/>
        </p:nvSpPr>
        <p:spPr>
          <a:xfrm>
            <a:off x="138223" y="3072810"/>
            <a:ext cx="1850066" cy="542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27591" y="3094074"/>
            <a:ext cx="1839432" cy="48909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0800000" flipV="1">
            <a:off x="191386" y="3062180"/>
            <a:ext cx="1828800" cy="53162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937591" y="4416056"/>
            <a:ext cx="2154866" cy="213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endCxn id="90" idx="3"/>
          </p:cNvCxnSpPr>
          <p:nvPr/>
        </p:nvCxnSpPr>
        <p:spPr>
          <a:xfrm>
            <a:off x="3926959" y="4437320"/>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1"/>
          </p:cNvCxnSpPr>
          <p:nvPr/>
        </p:nvCxnSpPr>
        <p:spPr>
          <a:xfrm rot="10800000" flipH="1" flipV="1">
            <a:off x="3937590" y="5482855"/>
            <a:ext cx="2122967" cy="104553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90" idx="2"/>
          </p:cNvCxnSpPr>
          <p:nvPr/>
        </p:nvCxnSpPr>
        <p:spPr>
          <a:xfrm>
            <a:off x="3912784" y="6113724"/>
            <a:ext cx="1102240" cy="43593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0" idx="0"/>
          </p:cNvCxnSpPr>
          <p:nvPr/>
        </p:nvCxnSpPr>
        <p:spPr>
          <a:xfrm rot="16200000" flipH="1">
            <a:off x="5305647" y="4125433"/>
            <a:ext cx="506818" cy="108806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930503" y="4887432"/>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P spid="9" grpId="0" animBg="1"/>
      <p:bldP spid="10" grpId="0"/>
      <p:bldP spid="12" grpId="0" animBg="1"/>
      <p:bldP spid="13" grpId="0"/>
      <p:bldP spid="14" grpId="0"/>
      <p:bldP spid="15" grpId="0"/>
      <p:bldP spid="16" grpId="0" animBg="1"/>
      <p:bldP spid="17" grpId="0"/>
      <p:bldP spid="18" grpId="0" animBg="1"/>
      <p:bldP spid="19" grpId="0"/>
      <p:bldP spid="20" grpId="0" animBg="1"/>
      <p:bldP spid="21" grpId="0" animBg="1"/>
      <p:bldP spid="22" grpId="0"/>
      <p:bldP spid="23" grpId="0" animBg="1"/>
      <p:bldP spid="24" grpId="0"/>
      <p:bldP spid="25" grpId="0" animBg="1"/>
      <p:bldP spid="26" grpId="0" animBg="1"/>
      <p:bldP spid="27" grpId="0"/>
      <p:bldP spid="28" grpId="0" animBg="1"/>
      <p:bldP spid="29" grpId="0"/>
      <p:bldP spid="30" grpId="0" animBg="1"/>
      <p:bldP spid="31" grpId="0" animBg="1"/>
      <p:bldP spid="32" grpId="0"/>
      <p:bldP spid="33" grpId="0" animBg="1"/>
      <p:bldP spid="34" grpId="0"/>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_PREV.mac </a:t>
            </a:r>
            <a:r>
              <a:rPr lang="en-US" dirty="0" smtClean="0">
                <a:sym typeface="Wingdings" pitchFamily="2" charset="2"/>
              </a:rPr>
              <a:t> Next Set of Results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_PREV,</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_Prev</a:t>
            </a:r>
            <a:r>
              <a:rPr lang="en-US" sz="1600" dirty="0" smtClean="0"/>
              <a:t>ious</a:t>
            </a:r>
            <a:r>
              <a:rPr lang="en-US" sz="1600" dirty="0" smtClean="0">
                <a:solidFill>
                  <a:schemeClr val="accent6">
                    <a:lumMod val="75000"/>
                  </a:schemeClr>
                </a:solidFill>
              </a:rPr>
              <a: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previous set of results</a:t>
            </a:r>
          </a:p>
        </p:txBody>
      </p:sp>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_PREV,</a:t>
            </a:r>
            <a:r>
              <a:rPr lang="en-US" sz="1400" b="1" dirty="0" smtClean="0">
                <a:solidFill>
                  <a:schemeClr val="bg1"/>
                </a:solidFill>
              </a:rPr>
              <a:t>5</a:t>
            </a:r>
          </a:p>
        </p:txBody>
      </p:sp>
      <p:grpSp>
        <p:nvGrpSpPr>
          <p:cNvPr id="16" name="Group 15"/>
          <p:cNvGrpSpPr/>
          <p:nvPr/>
        </p:nvGrpSpPr>
        <p:grpSpPr>
          <a:xfrm>
            <a:off x="63798" y="3907797"/>
            <a:ext cx="3912220" cy="2726919"/>
            <a:chOff x="5114817" y="3657599"/>
            <a:chExt cx="3912220" cy="2726919"/>
          </a:xfrm>
        </p:grpSpPr>
        <p:pic>
          <p:nvPicPr>
            <p:cNvPr id="1028" name="Picture 4"/>
            <p:cNvPicPr>
              <a:picLocks noChangeAspect="1" noChangeArrowheads="1"/>
            </p:cNvPicPr>
            <p:nvPr/>
          </p:nvPicPr>
          <p:blipFill>
            <a:blip r:embed="rId2" cstate="print"/>
            <a:srcRect/>
            <a:stretch>
              <a:fillRect/>
            </a:stretch>
          </p:blipFill>
          <p:spPr bwMode="auto">
            <a:xfrm>
              <a:off x="5114817" y="3657599"/>
              <a:ext cx="3912220" cy="2726919"/>
            </a:xfrm>
            <a:prstGeom prst="rect">
              <a:avLst/>
            </a:prstGeom>
            <a:noFill/>
            <a:ln w="9525">
              <a:noFill/>
              <a:miter lim="800000"/>
              <a:headEnd/>
              <a:tailEnd/>
            </a:ln>
          </p:spPr>
        </p:pic>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178045" y="3923412"/>
            <a:ext cx="3965955" cy="2764374"/>
            <a:chOff x="116946" y="3657598"/>
            <a:chExt cx="3965955" cy="2764374"/>
          </a:xfrm>
        </p:grpSpPr>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2606748" y="2498240"/>
            <a:ext cx="4570229" cy="11593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_RIGHT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_Right </a:t>
            </a:r>
            <a:r>
              <a:rPr lang="en-US" sz="1600" dirty="0" smtClean="0"/>
              <a:t>View”</a:t>
            </a:r>
            <a:endParaRPr lang="en-US" sz="1600" dirty="0"/>
          </a:p>
        </p:txBody>
      </p:sp>
      <p:sp>
        <p:nvSpPr>
          <p:cNvPr id="6" name="Right Arrow 5"/>
          <p:cNvSpPr/>
          <p:nvPr/>
        </p:nvSpPr>
        <p:spPr>
          <a:xfrm>
            <a:off x="4582633"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cstate="print"/>
          <a:srcRect/>
          <a:stretch>
            <a:fillRect/>
          </a:stretch>
        </p:blipFill>
        <p:spPr bwMode="auto">
          <a:xfrm>
            <a:off x="5291581" y="2564773"/>
            <a:ext cx="3324225" cy="26003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right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_SAVE.mac </a:t>
            </a:r>
            <a:r>
              <a:rPr lang="en-US" dirty="0" smtClean="0">
                <a:sym typeface="Wingdings" pitchFamily="2" charset="2"/>
              </a:rPr>
              <a:t> For your macros.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_SAVE,</a:t>
            </a:r>
            <a:r>
              <a:rPr lang="en-US" sz="2000" dirty="0" smtClean="0"/>
              <a:t> &lt;name of save file (optional)&gt;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Smart</a:t>
            </a:r>
            <a:r>
              <a:rPr lang="en-US" sz="1600" dirty="0" smtClean="0">
                <a:solidFill>
                  <a:schemeClr val="accent6">
                    <a:lumMod val="75000"/>
                  </a:schemeClr>
                </a:solidFill>
              </a:rPr>
              <a:t> _Save</a:t>
            </a:r>
            <a:r>
              <a:rPr lang="en-US" sz="1600" dirty="0" smtClean="0"/>
              <a:t>”</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Saves when you want to, don’t save when you want to be efficient.</a:t>
            </a:r>
          </a:p>
        </p:txBody>
      </p:sp>
      <p:sp>
        <p:nvSpPr>
          <p:cNvPr id="6" name="TextBox 5"/>
          <p:cNvSpPr txBox="1"/>
          <p:nvPr/>
        </p:nvSpPr>
        <p:spPr>
          <a:xfrm>
            <a:off x="131131" y="2179671"/>
            <a:ext cx="1190847" cy="307777"/>
          </a:xfrm>
          <a:prstGeom prst="rect">
            <a:avLst/>
          </a:prstGeom>
          <a:noFill/>
          <a:ln>
            <a:noFill/>
          </a:ln>
        </p:spPr>
        <p:txBody>
          <a:bodyPr wrap="square" rtlCol="0">
            <a:spAutoFit/>
          </a:bodyPr>
          <a:lstStyle/>
          <a:p>
            <a:r>
              <a:rPr lang="en-US" sz="1400" b="1" dirty="0" smtClean="0"/>
              <a:t>PROBLEM:</a:t>
            </a:r>
          </a:p>
        </p:txBody>
      </p:sp>
      <p:sp>
        <p:nvSpPr>
          <p:cNvPr id="7" name="Rectangle 6"/>
          <p:cNvSpPr/>
          <p:nvPr/>
        </p:nvSpPr>
        <p:spPr>
          <a:xfrm>
            <a:off x="1247550" y="2180522"/>
            <a:ext cx="7644810" cy="523220"/>
          </a:xfrm>
          <a:prstGeom prst="rect">
            <a:avLst/>
          </a:prstGeom>
        </p:spPr>
        <p:txBody>
          <a:bodyPr wrap="square">
            <a:spAutoFit/>
          </a:bodyPr>
          <a:lstStyle/>
          <a:p>
            <a:r>
              <a:rPr lang="en-US" sz="1400" dirty="0" smtClean="0"/>
              <a:t>Some macros do some crazy things: Create hundreds of elements, delete everything, mesh all the selected elements. </a:t>
            </a:r>
            <a:endParaRPr lang="en-US" sz="1400" dirty="0"/>
          </a:p>
        </p:txBody>
      </p:sp>
      <p:sp>
        <p:nvSpPr>
          <p:cNvPr id="8" name="TextBox 7"/>
          <p:cNvSpPr txBox="1"/>
          <p:nvPr/>
        </p:nvSpPr>
        <p:spPr>
          <a:xfrm>
            <a:off x="1247550" y="2668763"/>
            <a:ext cx="7049386" cy="307777"/>
          </a:xfrm>
          <a:prstGeom prst="rect">
            <a:avLst/>
          </a:prstGeom>
          <a:noFill/>
          <a:ln>
            <a:noFill/>
          </a:ln>
        </p:spPr>
        <p:txBody>
          <a:bodyPr wrap="square" rtlCol="0">
            <a:spAutoFit/>
          </a:bodyPr>
          <a:lstStyle/>
          <a:p>
            <a:r>
              <a:rPr lang="en-US" sz="1400" dirty="0" smtClean="0"/>
              <a:t>So , we put save commands all through our macros and build decks.</a:t>
            </a:r>
          </a:p>
        </p:txBody>
      </p:sp>
      <p:sp>
        <p:nvSpPr>
          <p:cNvPr id="9" name="TextBox 8"/>
          <p:cNvSpPr txBox="1"/>
          <p:nvPr/>
        </p:nvSpPr>
        <p:spPr>
          <a:xfrm>
            <a:off x="131131" y="2651042"/>
            <a:ext cx="1190847" cy="307777"/>
          </a:xfrm>
          <a:prstGeom prst="rect">
            <a:avLst/>
          </a:prstGeom>
          <a:noFill/>
          <a:ln>
            <a:noFill/>
          </a:ln>
        </p:spPr>
        <p:txBody>
          <a:bodyPr wrap="square" rtlCol="0">
            <a:spAutoFit/>
          </a:bodyPr>
          <a:lstStyle/>
          <a:p>
            <a:r>
              <a:rPr lang="en-US" sz="1400" b="1" dirty="0" smtClean="0"/>
              <a:t>SOLUTION:</a:t>
            </a:r>
          </a:p>
        </p:txBody>
      </p:sp>
      <p:sp>
        <p:nvSpPr>
          <p:cNvPr id="10" name="TextBox 9"/>
          <p:cNvSpPr txBox="1"/>
          <p:nvPr/>
        </p:nvSpPr>
        <p:spPr>
          <a:xfrm>
            <a:off x="131130" y="4086482"/>
            <a:ext cx="1155409" cy="307777"/>
          </a:xfrm>
          <a:prstGeom prst="rect">
            <a:avLst/>
          </a:prstGeom>
          <a:noFill/>
          <a:ln>
            <a:noFill/>
          </a:ln>
        </p:spPr>
        <p:txBody>
          <a:bodyPr wrap="square" rtlCol="0">
            <a:spAutoFit/>
          </a:bodyPr>
          <a:lstStyle/>
          <a:p>
            <a:r>
              <a:rPr lang="en-US" sz="1400" b="1" dirty="0" smtClean="0"/>
              <a:t>PROBLEM:</a:t>
            </a:r>
          </a:p>
        </p:txBody>
      </p:sp>
      <p:sp>
        <p:nvSpPr>
          <p:cNvPr id="11" name="Rectangle 10"/>
          <p:cNvSpPr/>
          <p:nvPr/>
        </p:nvSpPr>
        <p:spPr>
          <a:xfrm>
            <a:off x="1247549" y="4087333"/>
            <a:ext cx="6694971" cy="523220"/>
          </a:xfrm>
          <a:prstGeom prst="rect">
            <a:avLst/>
          </a:prstGeom>
        </p:spPr>
        <p:txBody>
          <a:bodyPr wrap="square">
            <a:spAutoFit/>
          </a:bodyPr>
          <a:lstStyle/>
          <a:p>
            <a:r>
              <a:rPr lang="en-US" sz="1400" dirty="0" smtClean="0"/>
              <a:t>Writing to disk is the slowest thing ANSYS does. All these added save commands can slow down the building of a model significantly.</a:t>
            </a:r>
            <a:endParaRPr lang="en-US" sz="1400" dirty="0"/>
          </a:p>
        </p:txBody>
      </p:sp>
      <p:sp>
        <p:nvSpPr>
          <p:cNvPr id="12" name="TextBox 11"/>
          <p:cNvSpPr txBox="1"/>
          <p:nvPr/>
        </p:nvSpPr>
        <p:spPr>
          <a:xfrm>
            <a:off x="1254641" y="4671275"/>
            <a:ext cx="6606359" cy="307777"/>
          </a:xfrm>
          <a:prstGeom prst="rect">
            <a:avLst/>
          </a:prstGeom>
          <a:noFill/>
          <a:ln>
            <a:noFill/>
          </a:ln>
        </p:spPr>
        <p:txBody>
          <a:bodyPr wrap="square" rtlCol="0">
            <a:spAutoFit/>
          </a:bodyPr>
          <a:lstStyle/>
          <a:p>
            <a:r>
              <a:rPr lang="en-US" sz="1400" dirty="0" smtClean="0"/>
              <a:t>Use _SAVE.mac instead of SAVE</a:t>
            </a:r>
          </a:p>
        </p:txBody>
      </p:sp>
      <p:sp>
        <p:nvSpPr>
          <p:cNvPr id="13" name="TextBox 12"/>
          <p:cNvSpPr txBox="1"/>
          <p:nvPr/>
        </p:nvSpPr>
        <p:spPr>
          <a:xfrm>
            <a:off x="131131" y="4664187"/>
            <a:ext cx="1190847" cy="307777"/>
          </a:xfrm>
          <a:prstGeom prst="rect">
            <a:avLst/>
          </a:prstGeom>
          <a:noFill/>
          <a:ln>
            <a:noFill/>
          </a:ln>
        </p:spPr>
        <p:txBody>
          <a:bodyPr wrap="square" rtlCol="0">
            <a:spAutoFit/>
          </a:bodyPr>
          <a:lstStyle/>
          <a:p>
            <a:r>
              <a:rPr lang="en-US" sz="1400" b="1" dirty="0" smtClean="0"/>
              <a:t>SOLUTION:</a:t>
            </a:r>
          </a:p>
        </p:txBody>
      </p:sp>
      <p:sp>
        <p:nvSpPr>
          <p:cNvPr id="15" name="TextBox 14"/>
          <p:cNvSpPr txBox="1"/>
          <p:nvPr/>
        </p:nvSpPr>
        <p:spPr>
          <a:xfrm>
            <a:off x="3848987" y="5018596"/>
            <a:ext cx="5050466" cy="1600438"/>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err="1" smtClean="0">
                <a:solidFill>
                  <a:schemeClr val="bg1"/>
                </a:solidFill>
              </a:rPr>
              <a:t>FlagNoReadWrite</a:t>
            </a:r>
            <a:r>
              <a:rPr lang="en-US" sz="1400" b="1" dirty="0" smtClean="0">
                <a:solidFill>
                  <a:schemeClr val="bg1"/>
                </a:solidFill>
              </a:rPr>
              <a:t> = 1</a:t>
            </a:r>
          </a:p>
          <a:p>
            <a:r>
              <a:rPr lang="en-US" sz="1400" b="1" dirty="0" smtClean="0">
                <a:solidFill>
                  <a:srgbClr val="7030A0"/>
                </a:solidFill>
              </a:rPr>
              <a:t>*do </a:t>
            </a:r>
            <a:r>
              <a:rPr lang="en-US" sz="1400" b="1" dirty="0" smtClean="0">
                <a:solidFill>
                  <a:schemeClr val="bg1"/>
                </a:solidFill>
              </a:rPr>
              <a:t>,k , 1, 1000         </a:t>
            </a:r>
            <a:r>
              <a:rPr lang="en-US" sz="1400" b="1" dirty="0" smtClean="0">
                <a:solidFill>
                  <a:srgbClr val="00B050"/>
                </a:solidFill>
              </a:rPr>
              <a:t>! Loop that runs quickly </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Dangerous macros that uses _SAVE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00B050"/>
              </a:solidFill>
            </a:endParaRPr>
          </a:p>
          <a:p>
            <a:r>
              <a:rPr lang="en-US" sz="1400" b="1" dirty="0" err="1" smtClean="0">
                <a:solidFill>
                  <a:schemeClr val="bg1"/>
                </a:solidFill>
              </a:rPr>
              <a:t>FlagNoReadWrite</a:t>
            </a:r>
            <a:r>
              <a:rPr lang="en-US" sz="1400" b="1" dirty="0" smtClean="0">
                <a:solidFill>
                  <a:schemeClr val="bg1"/>
                </a:solidFill>
              </a:rPr>
              <a:t> = 0 </a:t>
            </a:r>
            <a:endParaRPr lang="en-US" sz="1400" b="1" dirty="0" smtClean="0">
              <a:solidFill>
                <a:srgbClr val="00B050"/>
              </a:solidFill>
            </a:endParaRPr>
          </a:p>
          <a:p>
            <a:r>
              <a:rPr lang="en-US" sz="1400" b="1" dirty="0" smtClean="0">
                <a:solidFill>
                  <a:srgbClr val="00B050"/>
                </a:solidFill>
              </a:rPr>
              <a:t>! End of Build File</a:t>
            </a:r>
          </a:p>
        </p:txBody>
      </p:sp>
      <p:sp>
        <p:nvSpPr>
          <p:cNvPr id="17" name="TextBox 16"/>
          <p:cNvSpPr txBox="1"/>
          <p:nvPr/>
        </p:nvSpPr>
        <p:spPr>
          <a:xfrm>
            <a:off x="386317" y="2980687"/>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rgbClr val="00B0F0"/>
                </a:solidFill>
              </a:rPr>
              <a:t>SAVE</a:t>
            </a:r>
            <a:r>
              <a:rPr lang="en-US" sz="1400" b="1" dirty="0" smtClean="0">
                <a:solidFill>
                  <a:schemeClr val="bg1"/>
                </a:solidFill>
              </a:rPr>
              <a:t> ,saved, db</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8" name="TextBox 17"/>
          <p:cNvSpPr txBox="1"/>
          <p:nvPr/>
        </p:nvSpPr>
        <p:spPr>
          <a:xfrm>
            <a:off x="379230" y="5015052"/>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chemeClr val="accent6">
                    <a:lumMod val="75000"/>
                  </a:schemeClr>
                </a:solidFill>
              </a:rPr>
              <a:t>_SAVE</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9" name="TextBox 18"/>
          <p:cNvSpPr txBox="1"/>
          <p:nvPr/>
        </p:nvSpPr>
        <p:spPr>
          <a:xfrm>
            <a:off x="3848985" y="2980689"/>
            <a:ext cx="5050466" cy="954107"/>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smtClean="0">
                <a:solidFill>
                  <a:srgbClr val="7030A0"/>
                </a:solidFill>
              </a:rPr>
              <a:t>*do </a:t>
            </a:r>
            <a:r>
              <a:rPr lang="en-US" sz="1400" b="1" dirty="0" smtClean="0">
                <a:solidFill>
                  <a:schemeClr val="bg1"/>
                </a:solidFill>
              </a:rPr>
              <a:t>,k, 1, 1000         </a:t>
            </a:r>
            <a:r>
              <a:rPr lang="en-US" sz="1400" b="1" dirty="0" smtClean="0">
                <a:solidFill>
                  <a:srgbClr val="00B050"/>
                </a:solidFill>
              </a:rPr>
              <a:t>! Loop that takes forever to run</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Macro that saves every time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5" grpId="0" animBg="1"/>
      <p:bldP spid="17"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_SHELL63.mac </a:t>
            </a:r>
            <a:r>
              <a:rPr lang="en-US" dirty="0" smtClean="0">
                <a:sym typeface="Wingdings" pitchFamily="2" charset="2"/>
              </a:rPr>
              <a:t> The quick way to define a shell</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4400" dirty="0" smtClean="0"/>
              <a:t>_SHELL63,</a:t>
            </a:r>
            <a:r>
              <a:rPr lang="en-US" sz="1600" dirty="0" smtClean="0"/>
              <a:t> </a:t>
            </a:r>
            <a:r>
              <a:rPr lang="en-US" dirty="0" smtClean="0"/>
              <a:t>&lt;property number&gt;, &lt;shell thickness&gt;, &lt;shell material&gt;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_Shell63</a:t>
            </a:r>
            <a:r>
              <a:rPr lang="en-US" sz="1600" dirty="0" smtClean="0"/>
              <a:t> property”</a:t>
            </a:r>
            <a:endParaRPr lang="en-US" sz="1600" dirty="0"/>
          </a:p>
        </p:txBody>
      </p:sp>
      <p:sp>
        <p:nvSpPr>
          <p:cNvPr id="5" name="TextBox 4"/>
          <p:cNvSpPr txBox="1"/>
          <p:nvPr/>
        </p:nvSpPr>
        <p:spPr>
          <a:xfrm>
            <a:off x="202018" y="1807534"/>
            <a:ext cx="7315199" cy="338554"/>
          </a:xfrm>
          <a:prstGeom prst="rect">
            <a:avLst/>
          </a:prstGeom>
          <a:noFill/>
          <a:ln>
            <a:noFill/>
          </a:ln>
        </p:spPr>
        <p:txBody>
          <a:bodyPr wrap="square" rtlCol="0">
            <a:spAutoFit/>
          </a:bodyPr>
          <a:lstStyle/>
          <a:p>
            <a:r>
              <a:rPr lang="en-US" sz="1600" dirty="0" smtClean="0"/>
              <a:t>Creates a standard shell63 property with constant thickness</a:t>
            </a:r>
          </a:p>
        </p:txBody>
      </p:sp>
      <p:sp>
        <p:nvSpPr>
          <p:cNvPr id="6" name="TextBox 5"/>
          <p:cNvSpPr txBox="1"/>
          <p:nvPr/>
        </p:nvSpPr>
        <p:spPr>
          <a:xfrm>
            <a:off x="170121" y="2232837"/>
            <a:ext cx="1892595" cy="307777"/>
          </a:xfrm>
          <a:prstGeom prst="rect">
            <a:avLst/>
          </a:prstGeom>
          <a:noFill/>
          <a:ln>
            <a:noFill/>
          </a:ln>
        </p:spPr>
        <p:txBody>
          <a:bodyPr wrap="square" rtlCol="0">
            <a:spAutoFit/>
          </a:bodyPr>
          <a:lstStyle/>
          <a:p>
            <a:r>
              <a:rPr lang="en-US" sz="1400" b="1" dirty="0" smtClean="0"/>
              <a:t>Property Number</a:t>
            </a:r>
            <a:r>
              <a:rPr lang="en-US" sz="1400" dirty="0" smtClean="0"/>
              <a:t>:</a:t>
            </a:r>
          </a:p>
        </p:txBody>
      </p:sp>
      <p:sp>
        <p:nvSpPr>
          <p:cNvPr id="7" name="TextBox 6"/>
          <p:cNvSpPr txBox="1"/>
          <p:nvPr/>
        </p:nvSpPr>
        <p:spPr>
          <a:xfrm>
            <a:off x="170121" y="2576621"/>
            <a:ext cx="2519916" cy="307777"/>
          </a:xfrm>
          <a:prstGeom prst="rect">
            <a:avLst/>
          </a:prstGeom>
          <a:noFill/>
          <a:ln>
            <a:noFill/>
          </a:ln>
        </p:spPr>
        <p:txBody>
          <a:bodyPr wrap="square" rtlCol="0">
            <a:spAutoFit/>
          </a:bodyPr>
          <a:lstStyle/>
          <a:p>
            <a:r>
              <a:rPr lang="en-US" sz="1400" b="1" dirty="0" smtClean="0"/>
              <a:t>Shell Thickness (Optional) </a:t>
            </a:r>
            <a:r>
              <a:rPr lang="en-US" sz="1400" dirty="0" smtClean="0"/>
              <a:t>:</a:t>
            </a:r>
          </a:p>
        </p:txBody>
      </p:sp>
      <p:sp>
        <p:nvSpPr>
          <p:cNvPr id="8" name="TextBox 7"/>
          <p:cNvSpPr txBox="1"/>
          <p:nvPr/>
        </p:nvSpPr>
        <p:spPr>
          <a:xfrm>
            <a:off x="170121" y="2941666"/>
            <a:ext cx="2264735" cy="307777"/>
          </a:xfrm>
          <a:prstGeom prst="rect">
            <a:avLst/>
          </a:prstGeom>
          <a:noFill/>
          <a:ln>
            <a:noFill/>
          </a:ln>
        </p:spPr>
        <p:txBody>
          <a:bodyPr wrap="square" rtlCol="0">
            <a:spAutoFit/>
          </a:bodyPr>
          <a:lstStyle/>
          <a:p>
            <a:r>
              <a:rPr lang="en-US" sz="1400" b="1" dirty="0" smtClean="0"/>
              <a:t>Shell Material(Optional) </a:t>
            </a:r>
            <a:r>
              <a:rPr lang="en-US" sz="1400" dirty="0" smtClean="0"/>
              <a:t>:</a:t>
            </a:r>
          </a:p>
        </p:txBody>
      </p:sp>
      <p:sp>
        <p:nvSpPr>
          <p:cNvPr id="9" name="Rectangle 8"/>
          <p:cNvSpPr/>
          <p:nvPr/>
        </p:nvSpPr>
        <p:spPr>
          <a:xfrm>
            <a:off x="2583715" y="2956976"/>
            <a:ext cx="4742122" cy="523220"/>
          </a:xfrm>
          <a:prstGeom prst="rect">
            <a:avLst/>
          </a:prstGeom>
        </p:spPr>
        <p:txBody>
          <a:bodyPr wrap="square">
            <a:spAutoFit/>
          </a:bodyPr>
          <a:lstStyle/>
          <a:p>
            <a:r>
              <a:rPr lang="en-US" sz="1400" dirty="0" smtClean="0"/>
              <a:t>Standard _MAT material assigned to property number.</a:t>
            </a:r>
          </a:p>
          <a:p>
            <a:r>
              <a:rPr lang="en-US" sz="1400" dirty="0" smtClean="0"/>
              <a:t>If blank, no material is created.</a:t>
            </a:r>
            <a:endParaRPr lang="en-US" sz="1400" dirty="0"/>
          </a:p>
        </p:txBody>
      </p:sp>
      <p:sp>
        <p:nvSpPr>
          <p:cNvPr id="10" name="Rectangle 9"/>
          <p:cNvSpPr/>
          <p:nvPr/>
        </p:nvSpPr>
        <p:spPr>
          <a:xfrm>
            <a:off x="2583715" y="2577750"/>
            <a:ext cx="6025117" cy="307777"/>
          </a:xfrm>
          <a:prstGeom prst="rect">
            <a:avLst/>
          </a:prstGeom>
        </p:spPr>
        <p:txBody>
          <a:bodyPr wrap="square">
            <a:spAutoFit/>
          </a:bodyPr>
          <a:lstStyle/>
          <a:p>
            <a:r>
              <a:rPr lang="en-US" sz="1400" dirty="0" smtClean="0"/>
              <a:t>Thickness of the resulting shell, default is 1 (unit thickness)</a:t>
            </a:r>
          </a:p>
        </p:txBody>
      </p:sp>
      <p:sp>
        <p:nvSpPr>
          <p:cNvPr id="11" name="Rectangle 10"/>
          <p:cNvSpPr/>
          <p:nvPr/>
        </p:nvSpPr>
        <p:spPr>
          <a:xfrm>
            <a:off x="2583715" y="2262319"/>
            <a:ext cx="6025117" cy="307777"/>
          </a:xfrm>
          <a:prstGeom prst="rect">
            <a:avLst/>
          </a:prstGeom>
        </p:spPr>
        <p:txBody>
          <a:bodyPr wrap="square">
            <a:spAutoFit/>
          </a:bodyPr>
          <a:lstStyle/>
          <a:p>
            <a:r>
              <a:rPr lang="en-US" sz="1400" dirty="0" smtClean="0"/>
              <a:t>Resulting Element Type and Real Property number</a:t>
            </a:r>
          </a:p>
        </p:txBody>
      </p:sp>
      <p:sp>
        <p:nvSpPr>
          <p:cNvPr id="12" name="TextBox 11"/>
          <p:cNvSpPr txBox="1"/>
          <p:nvPr/>
        </p:nvSpPr>
        <p:spPr>
          <a:xfrm>
            <a:off x="1424762" y="3944679"/>
            <a:ext cx="6687879" cy="1169551"/>
          </a:xfrm>
          <a:prstGeom prst="rect">
            <a:avLst/>
          </a:prstGeom>
          <a:solidFill>
            <a:schemeClr val="tx1"/>
          </a:solidFill>
          <a:ln>
            <a:noFill/>
          </a:ln>
        </p:spPr>
        <p:txBody>
          <a:bodyPr wrap="square" rtlCol="0">
            <a:spAutoFit/>
          </a:bodyPr>
          <a:lstStyle/>
          <a:p>
            <a:r>
              <a:rPr lang="en-US" sz="1400" dirty="0" err="1" smtClean="0">
                <a:solidFill>
                  <a:schemeClr val="bg1"/>
                </a:solidFill>
              </a:rPr>
              <a:t>mFactor</a:t>
            </a:r>
            <a:r>
              <a:rPr lang="en-US" sz="1400" dirty="0" smtClean="0">
                <a:solidFill>
                  <a:schemeClr val="bg1"/>
                </a:solidFill>
              </a:rPr>
              <a:t> = 0.95</a:t>
            </a:r>
            <a:r>
              <a:rPr lang="en-US" sz="1400" dirty="0" smtClean="0">
                <a:solidFill>
                  <a:schemeClr val="accent6">
                    <a:lumMod val="75000"/>
                  </a:schemeClr>
                </a:solidFill>
              </a:rPr>
              <a:t>	</a:t>
            </a:r>
            <a:r>
              <a:rPr lang="en-US" sz="1400" dirty="0" smtClean="0">
                <a:solidFill>
                  <a:srgbClr val="00B050"/>
                </a:solidFill>
              </a:rPr>
              <a:t>! Set material density to 95% of normal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,1,0.25,802</a:t>
            </a:r>
            <a:r>
              <a:rPr lang="en-US" sz="1400" dirty="0" smtClean="0"/>
              <a:t>	</a:t>
            </a:r>
            <a:r>
              <a:rPr lang="en-US" sz="1400" dirty="0" smtClean="0">
                <a:solidFill>
                  <a:srgbClr val="00B050"/>
                </a:solidFill>
              </a:rPr>
              <a:t>! Create 0.25 thick aluminum shell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,2,0.50,803</a:t>
            </a:r>
            <a:r>
              <a:rPr lang="en-US" sz="1400" dirty="0" smtClean="0"/>
              <a:t>	</a:t>
            </a:r>
            <a:r>
              <a:rPr lang="en-US" sz="1400" dirty="0" smtClean="0">
                <a:solidFill>
                  <a:srgbClr val="00B050"/>
                </a:solidFill>
              </a:rPr>
              <a:t>! Create 0.50 thick titanium shell</a:t>
            </a:r>
          </a:p>
          <a:p>
            <a:r>
              <a:rPr lang="en-US" sz="1400" dirty="0" smtClean="0">
                <a:solidFill>
                  <a:srgbClr val="0070C0"/>
                </a:solidFill>
              </a:rPr>
              <a:t>ASEL </a:t>
            </a:r>
            <a:r>
              <a:rPr lang="en-US" sz="1400" dirty="0" smtClean="0">
                <a:solidFill>
                  <a:schemeClr val="bg1"/>
                </a:solidFill>
              </a:rPr>
              <a:t>,S,P              </a:t>
            </a:r>
            <a:r>
              <a:rPr lang="en-US" sz="1400" dirty="0" smtClean="0"/>
              <a:t>	</a:t>
            </a:r>
            <a:r>
              <a:rPr lang="en-US" sz="1400" dirty="0" smtClean="0">
                <a:solidFill>
                  <a:srgbClr val="00B050"/>
                </a:solidFill>
              </a:rPr>
              <a:t>! Pick some areas</a:t>
            </a:r>
          </a:p>
          <a:p>
            <a:r>
              <a:rPr lang="en-US" sz="1400" dirty="0" smtClean="0">
                <a:solidFill>
                  <a:srgbClr val="0070C0"/>
                </a:solidFill>
              </a:rPr>
              <a:t>AMESH</a:t>
            </a:r>
            <a:r>
              <a:rPr lang="en-US" sz="1400" dirty="0" smtClean="0"/>
              <a:t> </a:t>
            </a:r>
            <a:r>
              <a:rPr lang="en-US" sz="1400" dirty="0" smtClean="0">
                <a:solidFill>
                  <a:schemeClr val="bg1"/>
                </a:solidFill>
              </a:rPr>
              <a:t>, ALL</a:t>
            </a:r>
            <a:r>
              <a:rPr lang="en-US" sz="1400" dirty="0" smtClean="0"/>
              <a:t>	</a:t>
            </a:r>
            <a:r>
              <a:rPr lang="en-US" sz="1400" dirty="0" smtClean="0">
                <a:solidFill>
                  <a:srgbClr val="00B050"/>
                </a:solidFill>
              </a:rPr>
              <a:t>! Mesh Picked Areas (will be meshed with titanium shell)</a:t>
            </a:r>
          </a:p>
        </p:txBody>
      </p:sp>
      <p:sp>
        <p:nvSpPr>
          <p:cNvPr id="13" name="TextBox 12"/>
          <p:cNvSpPr txBox="1"/>
          <p:nvPr/>
        </p:nvSpPr>
        <p:spPr>
          <a:xfrm>
            <a:off x="829340" y="3530009"/>
            <a:ext cx="1754372" cy="369332"/>
          </a:xfrm>
          <a:prstGeom prst="rect">
            <a:avLst/>
          </a:prstGeom>
          <a:noFill/>
          <a:ln>
            <a:noFill/>
          </a:ln>
        </p:spPr>
        <p:txBody>
          <a:bodyPr wrap="square" rtlCol="0">
            <a:spAutoFit/>
          </a:bodyPr>
          <a:lstStyle/>
          <a:p>
            <a:r>
              <a:rPr lang="en-US" dirty="0" smtClean="0"/>
              <a:t>Example Use</a:t>
            </a:r>
          </a:p>
        </p:txBody>
      </p:sp>
      <p:sp>
        <p:nvSpPr>
          <p:cNvPr id="15" name="TextBox 14"/>
          <p:cNvSpPr txBox="1"/>
          <p:nvPr/>
        </p:nvSpPr>
        <p:spPr>
          <a:xfrm>
            <a:off x="414670" y="5295035"/>
            <a:ext cx="914400" cy="369332"/>
          </a:xfrm>
          <a:prstGeom prst="rect">
            <a:avLst/>
          </a:prstGeom>
          <a:noFill/>
          <a:ln>
            <a:noFill/>
          </a:ln>
        </p:spPr>
        <p:txBody>
          <a:bodyPr wrap="square" rtlCol="0">
            <a:spAutoFit/>
          </a:bodyPr>
          <a:lstStyle/>
          <a:p>
            <a:r>
              <a:rPr lang="en-US" dirty="0" smtClean="0"/>
              <a:t>Bonus:</a:t>
            </a:r>
          </a:p>
        </p:txBody>
      </p:sp>
      <p:sp>
        <p:nvSpPr>
          <p:cNvPr id="16" name="TextBox 15"/>
          <p:cNvSpPr txBox="1"/>
          <p:nvPr/>
        </p:nvSpPr>
        <p:spPr>
          <a:xfrm>
            <a:off x="1360967" y="5348198"/>
            <a:ext cx="7559749" cy="307777"/>
          </a:xfrm>
          <a:prstGeom prst="rect">
            <a:avLst/>
          </a:prstGeom>
          <a:noFill/>
          <a:ln>
            <a:noFill/>
          </a:ln>
        </p:spPr>
        <p:txBody>
          <a:bodyPr wrap="square" rtlCol="0">
            <a:spAutoFit/>
          </a:bodyPr>
          <a:lstStyle/>
          <a:p>
            <a:r>
              <a:rPr lang="en-US" sz="1400" dirty="0" smtClean="0"/>
              <a:t>Materials properties can be out put to .</a:t>
            </a:r>
            <a:r>
              <a:rPr lang="en-US" sz="1400" dirty="0" err="1" smtClean="0"/>
              <a:t>csv</a:t>
            </a:r>
            <a:r>
              <a:rPr lang="en-US" sz="1400" dirty="0" smtClean="0"/>
              <a:t> by setting </a:t>
            </a:r>
            <a:r>
              <a:rPr lang="en-US" sz="1400" dirty="0" err="1" smtClean="0"/>
              <a:t>FlagPrintMatProps</a:t>
            </a:r>
            <a:r>
              <a:rPr lang="en-US" sz="1400" dirty="0" smtClean="0"/>
              <a:t> = 1 &amp; _MAT,899</a:t>
            </a:r>
          </a:p>
        </p:txBody>
      </p:sp>
      <p:sp>
        <p:nvSpPr>
          <p:cNvPr id="17" name="TextBox 16"/>
          <p:cNvSpPr txBox="1"/>
          <p:nvPr/>
        </p:nvSpPr>
        <p:spPr>
          <a:xfrm>
            <a:off x="1375143" y="5691983"/>
            <a:ext cx="6014486" cy="307777"/>
          </a:xfrm>
          <a:prstGeom prst="rect">
            <a:avLst/>
          </a:prstGeom>
          <a:noFill/>
          <a:ln>
            <a:noFill/>
          </a:ln>
        </p:spPr>
        <p:txBody>
          <a:bodyPr wrap="square" rtlCol="0">
            <a:spAutoFit/>
          </a:bodyPr>
          <a:lstStyle/>
          <a:p>
            <a:r>
              <a:rPr lang="en-US" sz="1400" dirty="0" smtClean="0"/>
              <a:t>Current material, real, type and section are set to Property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animBg="1"/>
      <p:bldP spid="13" grpId="0"/>
      <p:bldP spid="15" grpId="0"/>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_TOP</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_Top </a:t>
            </a:r>
            <a:r>
              <a:rPr lang="en-US" sz="1600" dirty="0" smtClean="0"/>
              <a:t>View”</a:t>
            </a:r>
            <a:endParaRPr lang="en-US" sz="1600" dirty="0"/>
          </a:p>
        </p:txBody>
      </p:sp>
      <p:sp>
        <p:nvSpPr>
          <p:cNvPr id="6" name="Right Arrow 5"/>
          <p:cNvSpPr/>
          <p:nvPr/>
        </p:nvSpPr>
        <p:spPr>
          <a:xfrm>
            <a:off x="4720859"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2"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top view.</a:t>
            </a:r>
          </a:p>
        </p:txBody>
      </p:sp>
      <p:pic>
        <p:nvPicPr>
          <p:cNvPr id="1026" name="Picture 2"/>
          <p:cNvPicPr>
            <a:picLocks noChangeAspect="1" noChangeArrowheads="1"/>
          </p:cNvPicPr>
          <p:nvPr/>
        </p:nvPicPr>
        <p:blipFill>
          <a:blip r:embed="rId3" cstate="print"/>
          <a:srcRect/>
          <a:stretch>
            <a:fillRect/>
          </a:stretch>
        </p:blipFill>
        <p:spPr bwMode="auto">
          <a:xfrm>
            <a:off x="5706694" y="2389888"/>
            <a:ext cx="2600325" cy="3524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_VDELE.mac </a:t>
            </a:r>
            <a:r>
              <a:rPr lang="en-US" dirty="0" smtClean="0">
                <a:sym typeface="Wingdings" pitchFamily="2" charset="2"/>
              </a:rPr>
              <a:t> Delete Volumes and Below</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_VDELE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Volumes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volume&gt;, &lt;last volume&gt;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_VDELE,-1 </a:t>
            </a:r>
            <a:r>
              <a:rPr lang="en-US" dirty="0" smtClean="0">
                <a:solidFill>
                  <a:schemeClr val="tx1"/>
                </a:solidFill>
                <a:sym typeface="Wingdings" pitchFamily="2" charset="2"/>
              </a:rPr>
              <a:t></a:t>
            </a:r>
            <a:r>
              <a:rPr lang="en-US" dirty="0" smtClean="0">
                <a:solidFill>
                  <a:schemeClr val="tx1"/>
                </a:solidFill>
              </a:rPr>
              <a:t> deletes all selected volumes</a:t>
            </a:r>
            <a:endParaRPr lang="en-US" dirty="0">
              <a:solidFill>
                <a:schemeClr val="tx1"/>
              </a:solidFill>
            </a:endParaRPr>
          </a:p>
        </p:txBody>
      </p:sp>
      <p:sp>
        <p:nvSpPr>
          <p:cNvPr id="14" name="TextBox 13"/>
          <p:cNvSpPr txBox="1"/>
          <p:nvPr/>
        </p:nvSpPr>
        <p:spPr>
          <a:xfrm>
            <a:off x="1816965" y="5513282"/>
            <a:ext cx="1893799" cy="369332"/>
          </a:xfrm>
          <a:prstGeom prst="rect">
            <a:avLst/>
          </a:prstGeom>
          <a:noFill/>
        </p:spPr>
        <p:txBody>
          <a:bodyPr wrap="square" rtlCol="0">
            <a:spAutoFit/>
          </a:bodyPr>
          <a:lstStyle/>
          <a:p>
            <a:r>
              <a:rPr lang="en-US" dirty="0" smtClean="0"/>
              <a:t>Now you see it</a:t>
            </a:r>
            <a:endParaRPr lang="en-US" dirty="0"/>
          </a:p>
        </p:txBody>
      </p:sp>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541099"/>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6645350" y="931653"/>
            <a:ext cx="2360628"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_V</a:t>
            </a:r>
            <a:r>
              <a:rPr lang="en-US" sz="1600" dirty="0" smtClean="0"/>
              <a:t>olume </a:t>
            </a:r>
            <a:r>
              <a:rPr lang="en-US" sz="1600" dirty="0" smtClean="0">
                <a:solidFill>
                  <a:schemeClr val="accent6">
                    <a:lumMod val="75000"/>
                  </a:schemeClr>
                </a:solidFill>
              </a:rPr>
              <a:t>Dele</a:t>
            </a:r>
            <a:r>
              <a:rPr lang="en-US" sz="1600" dirty="0" smtClean="0"/>
              <a:t>te”</a:t>
            </a:r>
            <a:endParaRPr lang="en-US" sz="1600" dirty="0"/>
          </a:p>
        </p:txBody>
      </p:sp>
      <p:pic>
        <p:nvPicPr>
          <p:cNvPr id="2050" name="Picture 2"/>
          <p:cNvPicPr>
            <a:picLocks noChangeAspect="1" noChangeArrowheads="1"/>
          </p:cNvPicPr>
          <p:nvPr/>
        </p:nvPicPr>
        <p:blipFill>
          <a:blip r:embed="rId2" cstate="print"/>
          <a:srcRect/>
          <a:stretch>
            <a:fillRect/>
          </a:stretch>
        </p:blipFill>
        <p:spPr bwMode="auto">
          <a:xfrm>
            <a:off x="1536015" y="2551814"/>
            <a:ext cx="2478780" cy="28230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21230" y="2242140"/>
            <a:ext cx="3095625" cy="35433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_VGEN_KTK.mac </a:t>
            </a:r>
            <a:r>
              <a:rPr lang="en-US" dirty="0" smtClean="0">
                <a:sym typeface="Wingdings" pitchFamily="2" charset="2"/>
              </a:rPr>
              <a:t> Copy Volumes</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4800" dirty="0" smtClean="0"/>
              <a:t>_VGEN_KTK,</a:t>
            </a:r>
            <a:r>
              <a:rPr lang="en-US" sz="2000" dirty="0" smtClean="0"/>
              <a:t> &lt;volume&gt;,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V</a:t>
            </a:r>
            <a:r>
              <a:rPr lang="en-US" sz="1600" dirty="0" smtClean="0"/>
              <a:t>olume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839570" y="4150308"/>
            <a:ext cx="1212833" cy="461665"/>
          </a:xfrm>
          <a:prstGeom prst="rect">
            <a:avLst/>
          </a:prstGeom>
          <a:noFill/>
        </p:spPr>
        <p:txBody>
          <a:bodyPr wrap="none" rtlCol="0">
            <a:spAutoFit/>
          </a:bodyPr>
          <a:lstStyle/>
          <a:p>
            <a:r>
              <a:rPr lang="en-US" sz="2400" dirty="0" smtClean="0">
                <a:solidFill>
                  <a:srgbClr val="FF0000"/>
                </a:solidFill>
              </a:rPr>
              <a:t>Volume</a:t>
            </a:r>
            <a:endParaRPr lang="en-US" dirty="0">
              <a:solidFill>
                <a:srgbClr val="FF0000"/>
              </a:solidFill>
            </a:endParaRPr>
          </a:p>
        </p:txBody>
      </p:sp>
      <p:sp>
        <p:nvSpPr>
          <p:cNvPr id="9" name="Oval 8"/>
          <p:cNvSpPr/>
          <p:nvPr/>
        </p:nvSpPr>
        <p:spPr>
          <a:xfrm>
            <a:off x="2026605" y="5566045"/>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2232772" y="5764850"/>
            <a:ext cx="272902" cy="15818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5674" y="5738370"/>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495236" y="3039441"/>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2"/>
            <a:endCxn id="16" idx="7"/>
          </p:cNvCxnSpPr>
          <p:nvPr/>
        </p:nvCxnSpPr>
        <p:spPr>
          <a:xfrm rot="5400000">
            <a:off x="3524375" y="2894885"/>
            <a:ext cx="355694" cy="16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07945" y="2348524"/>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5484185" y="2270052"/>
            <a:ext cx="2705100" cy="3657600"/>
          </a:xfrm>
          <a:prstGeom prst="rect">
            <a:avLst/>
          </a:prstGeom>
          <a:noFill/>
          <a:ln w="9525">
            <a:noFill/>
            <a:miter lim="800000"/>
            <a:headEnd/>
            <a:tailEnd/>
          </a:ln>
        </p:spPr>
      </p:pic>
      <p:sp>
        <p:nvSpPr>
          <p:cNvPr id="26" name="TextBox 25"/>
          <p:cNvSpPr txBox="1"/>
          <p:nvPr/>
        </p:nvSpPr>
        <p:spPr>
          <a:xfrm>
            <a:off x="3902147" y="3902149"/>
            <a:ext cx="1318439"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_VGEN_KTK</a:t>
            </a:r>
            <a:endParaRPr lang="en-US" sz="1400" b="1" dirty="0" smtClean="0">
              <a:solidFill>
                <a:schemeClr val="bg1"/>
              </a:solidFill>
            </a:endParaRPr>
          </a:p>
        </p:txBody>
      </p:sp>
      <p:sp>
        <p:nvSpPr>
          <p:cNvPr id="27" name="Right Arrow 26"/>
          <p:cNvSpPr/>
          <p:nvPr/>
        </p:nvSpPr>
        <p:spPr>
          <a:xfrm>
            <a:off x="4253024" y="4380614"/>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P spid="26"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_VMESH.mac </a:t>
            </a:r>
            <a:r>
              <a:rPr lang="en-US" dirty="0" smtClean="0">
                <a:sym typeface="Wingdings" pitchFamily="2" charset="2"/>
              </a:rPr>
              <a:t> Mesh That Volume.</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_VMESH,</a:t>
            </a:r>
            <a:r>
              <a:rPr lang="en-US" sz="2400" dirty="0" smtClean="0"/>
              <a:t> </a:t>
            </a:r>
            <a:r>
              <a:rPr lang="en-US" sz="1600" dirty="0" smtClean="0"/>
              <a:t>&lt;Material Number&gt;,&lt;</a:t>
            </a:r>
            <a:r>
              <a:rPr lang="en-US" sz="1600" dirty="0" err="1" smtClean="0"/>
              <a:t>ESize</a:t>
            </a:r>
            <a:r>
              <a:rPr lang="en-US" sz="1600" dirty="0" smtClean="0"/>
              <a:t>&gt;,&lt;Volume Number&gt;,&lt;Smart Size&gt;</a:t>
            </a:r>
            <a:endParaRPr lang="en-US" sz="5400" dirty="0"/>
          </a:p>
        </p:txBody>
      </p:sp>
      <p:sp>
        <p:nvSpPr>
          <p:cNvPr id="4" name="TextBox 3"/>
          <p:cNvSpPr txBox="1"/>
          <p:nvPr/>
        </p:nvSpPr>
        <p:spPr>
          <a:xfrm>
            <a:off x="4226944" y="845389"/>
            <a:ext cx="4917056"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V</a:t>
            </a:r>
            <a:r>
              <a:rPr lang="en-US" dirty="0" smtClean="0"/>
              <a:t>olume </a:t>
            </a:r>
            <a:r>
              <a:rPr lang="en-US" dirty="0" smtClean="0">
                <a:solidFill>
                  <a:schemeClr val="accent6">
                    <a:lumMod val="75000"/>
                  </a:schemeClr>
                </a:solidFill>
              </a:rPr>
              <a:t>Mesh</a:t>
            </a:r>
            <a:r>
              <a:rPr lang="en-US" dirty="0" smtClean="0"/>
              <a:t>”</a:t>
            </a:r>
            <a:endParaRPr lang="en-US" dirty="0"/>
          </a:p>
        </p:txBody>
      </p:sp>
      <p:sp>
        <p:nvSpPr>
          <p:cNvPr id="5" name="TextBox 4"/>
          <p:cNvSpPr txBox="1"/>
          <p:nvPr/>
        </p:nvSpPr>
        <p:spPr>
          <a:xfrm>
            <a:off x="106322" y="1765005"/>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6" name="Rectangle 5"/>
          <p:cNvSpPr/>
          <p:nvPr/>
        </p:nvSpPr>
        <p:spPr>
          <a:xfrm>
            <a:off x="1775606" y="1741325"/>
            <a:ext cx="6025117" cy="307777"/>
          </a:xfrm>
          <a:prstGeom prst="rect">
            <a:avLst/>
          </a:prstGeom>
        </p:spPr>
        <p:txBody>
          <a:bodyPr wrap="square">
            <a:spAutoFit/>
          </a:bodyPr>
          <a:lstStyle/>
          <a:p>
            <a:r>
              <a:rPr lang="en-US" sz="1400" dirty="0" smtClean="0"/>
              <a:t>Material Number assigned to material, can be one of the _MAT materials</a:t>
            </a:r>
          </a:p>
        </p:txBody>
      </p:sp>
      <p:sp>
        <p:nvSpPr>
          <p:cNvPr id="7" name="TextBox 6"/>
          <p:cNvSpPr txBox="1"/>
          <p:nvPr/>
        </p:nvSpPr>
        <p:spPr>
          <a:xfrm>
            <a:off x="109864" y="2031949"/>
            <a:ext cx="1892595" cy="307777"/>
          </a:xfrm>
          <a:prstGeom prst="rect">
            <a:avLst/>
          </a:prstGeom>
          <a:noFill/>
          <a:ln>
            <a:noFill/>
          </a:ln>
        </p:spPr>
        <p:txBody>
          <a:bodyPr wrap="square" rtlCol="0">
            <a:spAutoFit/>
          </a:bodyPr>
          <a:lstStyle/>
          <a:p>
            <a:r>
              <a:rPr lang="en-US" sz="1400" b="1" dirty="0" err="1" smtClean="0"/>
              <a:t>ESize</a:t>
            </a:r>
            <a:endParaRPr lang="en-US" sz="1400" dirty="0" smtClean="0"/>
          </a:p>
        </p:txBody>
      </p:sp>
      <p:sp>
        <p:nvSpPr>
          <p:cNvPr id="8" name="Rectangle 7"/>
          <p:cNvSpPr/>
          <p:nvPr/>
        </p:nvSpPr>
        <p:spPr>
          <a:xfrm>
            <a:off x="1779149" y="2031949"/>
            <a:ext cx="1410582" cy="307777"/>
          </a:xfrm>
          <a:prstGeom prst="rect">
            <a:avLst/>
          </a:prstGeom>
        </p:spPr>
        <p:txBody>
          <a:bodyPr wrap="square">
            <a:spAutoFit/>
          </a:bodyPr>
          <a:lstStyle/>
          <a:p>
            <a:r>
              <a:rPr lang="en-US" sz="1400" dirty="0" smtClean="0"/>
              <a:t>Element Size</a:t>
            </a:r>
          </a:p>
        </p:txBody>
      </p:sp>
      <p:sp>
        <p:nvSpPr>
          <p:cNvPr id="9" name="TextBox 8"/>
          <p:cNvSpPr txBox="1"/>
          <p:nvPr/>
        </p:nvSpPr>
        <p:spPr>
          <a:xfrm>
            <a:off x="124041" y="2280042"/>
            <a:ext cx="1892595" cy="307777"/>
          </a:xfrm>
          <a:prstGeom prst="rect">
            <a:avLst/>
          </a:prstGeom>
          <a:noFill/>
          <a:ln>
            <a:noFill/>
          </a:ln>
        </p:spPr>
        <p:txBody>
          <a:bodyPr wrap="square" rtlCol="0">
            <a:spAutoFit/>
          </a:bodyPr>
          <a:lstStyle/>
          <a:p>
            <a:r>
              <a:rPr lang="en-US" sz="1400" b="1" dirty="0" smtClean="0"/>
              <a:t>Volume Number</a:t>
            </a:r>
            <a:endParaRPr lang="en-US" sz="1400" dirty="0" smtClean="0"/>
          </a:p>
        </p:txBody>
      </p:sp>
      <p:sp>
        <p:nvSpPr>
          <p:cNvPr id="10" name="Rectangle 9"/>
          <p:cNvSpPr/>
          <p:nvPr/>
        </p:nvSpPr>
        <p:spPr>
          <a:xfrm>
            <a:off x="1793326" y="2280042"/>
            <a:ext cx="6383076" cy="307777"/>
          </a:xfrm>
          <a:prstGeom prst="rect">
            <a:avLst/>
          </a:prstGeom>
        </p:spPr>
        <p:txBody>
          <a:bodyPr wrap="square">
            <a:spAutoFit/>
          </a:bodyPr>
          <a:lstStyle/>
          <a:p>
            <a:r>
              <a:rPr lang="en-US" sz="1400" dirty="0" smtClean="0"/>
              <a:t>Volume to be meshed (-1 for all). If omitted, user is asked to select volumes</a:t>
            </a:r>
          </a:p>
        </p:txBody>
      </p:sp>
      <p:sp>
        <p:nvSpPr>
          <p:cNvPr id="11" name="TextBox 10"/>
          <p:cNvSpPr txBox="1"/>
          <p:nvPr/>
        </p:nvSpPr>
        <p:spPr>
          <a:xfrm>
            <a:off x="124036" y="2560027"/>
            <a:ext cx="1892595" cy="307777"/>
          </a:xfrm>
          <a:prstGeom prst="rect">
            <a:avLst/>
          </a:prstGeom>
          <a:noFill/>
          <a:ln>
            <a:noFill/>
          </a:ln>
        </p:spPr>
        <p:txBody>
          <a:bodyPr wrap="square" rtlCol="0">
            <a:spAutoFit/>
          </a:bodyPr>
          <a:lstStyle/>
          <a:p>
            <a:r>
              <a:rPr lang="en-US" sz="1400" b="1" dirty="0" smtClean="0"/>
              <a:t>Smart Size</a:t>
            </a:r>
            <a:endParaRPr lang="en-US" sz="1400" dirty="0" smtClean="0"/>
          </a:p>
        </p:txBody>
      </p:sp>
      <p:sp>
        <p:nvSpPr>
          <p:cNvPr id="12" name="Rectangle 11"/>
          <p:cNvSpPr/>
          <p:nvPr/>
        </p:nvSpPr>
        <p:spPr>
          <a:xfrm>
            <a:off x="1793321" y="2560027"/>
            <a:ext cx="6383076" cy="307777"/>
          </a:xfrm>
          <a:prstGeom prst="rect">
            <a:avLst/>
          </a:prstGeom>
        </p:spPr>
        <p:txBody>
          <a:bodyPr wrap="square">
            <a:spAutoFit/>
          </a:bodyPr>
          <a:lstStyle/>
          <a:p>
            <a:r>
              <a:rPr lang="en-US" sz="1400" dirty="0" smtClean="0"/>
              <a:t>See SMRT Command</a:t>
            </a:r>
          </a:p>
        </p:txBody>
      </p:sp>
      <p:pic>
        <p:nvPicPr>
          <p:cNvPr id="13" name="Picture 3"/>
          <p:cNvPicPr>
            <a:picLocks noChangeAspect="1" noChangeArrowheads="1"/>
          </p:cNvPicPr>
          <p:nvPr/>
        </p:nvPicPr>
        <p:blipFill>
          <a:blip r:embed="rId2" cstate="print"/>
          <a:srcRect/>
          <a:stretch>
            <a:fillRect/>
          </a:stretch>
        </p:blipFill>
        <p:spPr bwMode="auto">
          <a:xfrm>
            <a:off x="880288" y="2945218"/>
            <a:ext cx="2653987" cy="358848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567252" y="2942325"/>
            <a:ext cx="2747409" cy="3665922"/>
          </a:xfrm>
          <a:prstGeom prst="rect">
            <a:avLst/>
          </a:prstGeom>
          <a:noFill/>
          <a:ln w="9525">
            <a:noFill/>
            <a:miter lim="800000"/>
            <a:headEnd/>
            <a:tailEnd/>
          </a:ln>
        </p:spPr>
      </p:pic>
      <p:sp>
        <p:nvSpPr>
          <p:cNvPr id="16" name="TextBox 15"/>
          <p:cNvSpPr txBox="1"/>
          <p:nvPr/>
        </p:nvSpPr>
        <p:spPr>
          <a:xfrm>
            <a:off x="3593803" y="3987209"/>
            <a:ext cx="2052086"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_VMESH </a:t>
            </a:r>
            <a:r>
              <a:rPr lang="en-US" sz="1400" b="1" dirty="0" smtClean="0">
                <a:solidFill>
                  <a:schemeClr val="bg1"/>
                </a:solidFill>
              </a:rPr>
              <a:t>,802,0.25,-1</a:t>
            </a:r>
          </a:p>
        </p:txBody>
      </p:sp>
      <p:sp>
        <p:nvSpPr>
          <p:cNvPr id="17" name="Right Arrow 16"/>
          <p:cNvSpPr/>
          <p:nvPr/>
        </p:nvSpPr>
        <p:spPr>
          <a:xfrm>
            <a:off x="4253024" y="452947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6"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_VSWEEP.mac</a:t>
            </a:r>
            <a:r>
              <a:rPr lang="en-US" dirty="0" smtClean="0">
                <a:sym typeface="Wingdings" pitchFamily="2" charset="2"/>
              </a:rPr>
              <a:t> Sweep That Volume.</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_VSWEEP,</a:t>
            </a:r>
            <a:r>
              <a:rPr lang="en-US" sz="2400" dirty="0" smtClean="0"/>
              <a:t> </a:t>
            </a:r>
            <a:r>
              <a:rPr lang="en-US" sz="1600" dirty="0" smtClean="0"/>
              <a:t>&lt;Material Number&gt;,&lt;</a:t>
            </a:r>
            <a:r>
              <a:rPr lang="en-US" sz="1600" dirty="0" err="1" smtClean="0"/>
              <a:t>ESize</a:t>
            </a:r>
            <a:r>
              <a:rPr lang="en-US" sz="1600" dirty="0" smtClean="0"/>
              <a:t>&gt;,&lt;Volume Number&gt;</a:t>
            </a:r>
            <a:endParaRPr lang="en-US" sz="5400" dirty="0"/>
          </a:p>
        </p:txBody>
      </p:sp>
      <p:sp>
        <p:nvSpPr>
          <p:cNvPr id="4" name="TextBox 3"/>
          <p:cNvSpPr txBox="1"/>
          <p:nvPr/>
        </p:nvSpPr>
        <p:spPr>
          <a:xfrm>
            <a:off x="4226944" y="845389"/>
            <a:ext cx="4917056"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V</a:t>
            </a:r>
            <a:r>
              <a:rPr lang="en-US" dirty="0" smtClean="0"/>
              <a:t>olume </a:t>
            </a:r>
            <a:r>
              <a:rPr lang="en-US" dirty="0" smtClean="0">
                <a:solidFill>
                  <a:schemeClr val="accent6">
                    <a:lumMod val="75000"/>
                  </a:schemeClr>
                </a:solidFill>
              </a:rPr>
              <a:t>Sweep</a:t>
            </a:r>
            <a:r>
              <a:rPr lang="en-US" dirty="0" smtClean="0"/>
              <a:t>”</a:t>
            </a:r>
            <a:endParaRPr lang="en-US" dirty="0"/>
          </a:p>
        </p:txBody>
      </p:sp>
      <p:sp>
        <p:nvSpPr>
          <p:cNvPr id="5" name="TextBox 4"/>
          <p:cNvSpPr txBox="1"/>
          <p:nvPr/>
        </p:nvSpPr>
        <p:spPr>
          <a:xfrm>
            <a:off x="106322" y="1765005"/>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6" name="Rectangle 5"/>
          <p:cNvSpPr/>
          <p:nvPr/>
        </p:nvSpPr>
        <p:spPr>
          <a:xfrm>
            <a:off x="1775606" y="1741325"/>
            <a:ext cx="6025117" cy="307777"/>
          </a:xfrm>
          <a:prstGeom prst="rect">
            <a:avLst/>
          </a:prstGeom>
        </p:spPr>
        <p:txBody>
          <a:bodyPr wrap="square">
            <a:spAutoFit/>
          </a:bodyPr>
          <a:lstStyle/>
          <a:p>
            <a:r>
              <a:rPr lang="en-US" sz="1400" dirty="0" smtClean="0"/>
              <a:t>Material Number assigned to material, can be one of the _MAT materials</a:t>
            </a:r>
          </a:p>
        </p:txBody>
      </p:sp>
      <p:sp>
        <p:nvSpPr>
          <p:cNvPr id="7" name="TextBox 6"/>
          <p:cNvSpPr txBox="1"/>
          <p:nvPr/>
        </p:nvSpPr>
        <p:spPr>
          <a:xfrm>
            <a:off x="109864" y="2031949"/>
            <a:ext cx="1892595" cy="307777"/>
          </a:xfrm>
          <a:prstGeom prst="rect">
            <a:avLst/>
          </a:prstGeom>
          <a:noFill/>
          <a:ln>
            <a:noFill/>
          </a:ln>
        </p:spPr>
        <p:txBody>
          <a:bodyPr wrap="square" rtlCol="0">
            <a:spAutoFit/>
          </a:bodyPr>
          <a:lstStyle/>
          <a:p>
            <a:r>
              <a:rPr lang="en-US" sz="1400" b="1" dirty="0" err="1" smtClean="0"/>
              <a:t>ESize</a:t>
            </a:r>
            <a:endParaRPr lang="en-US" sz="1400" dirty="0" smtClean="0"/>
          </a:p>
        </p:txBody>
      </p:sp>
      <p:sp>
        <p:nvSpPr>
          <p:cNvPr id="8" name="Rectangle 7"/>
          <p:cNvSpPr/>
          <p:nvPr/>
        </p:nvSpPr>
        <p:spPr>
          <a:xfrm>
            <a:off x="1779149" y="2031949"/>
            <a:ext cx="1410582" cy="307777"/>
          </a:xfrm>
          <a:prstGeom prst="rect">
            <a:avLst/>
          </a:prstGeom>
        </p:spPr>
        <p:txBody>
          <a:bodyPr wrap="square">
            <a:spAutoFit/>
          </a:bodyPr>
          <a:lstStyle/>
          <a:p>
            <a:r>
              <a:rPr lang="en-US" sz="1400" dirty="0" smtClean="0"/>
              <a:t>Element Size</a:t>
            </a:r>
          </a:p>
        </p:txBody>
      </p:sp>
      <p:sp>
        <p:nvSpPr>
          <p:cNvPr id="9" name="TextBox 8"/>
          <p:cNvSpPr txBox="1"/>
          <p:nvPr/>
        </p:nvSpPr>
        <p:spPr>
          <a:xfrm>
            <a:off x="124041" y="2280042"/>
            <a:ext cx="1892595" cy="307777"/>
          </a:xfrm>
          <a:prstGeom prst="rect">
            <a:avLst/>
          </a:prstGeom>
          <a:noFill/>
          <a:ln>
            <a:noFill/>
          </a:ln>
        </p:spPr>
        <p:txBody>
          <a:bodyPr wrap="square" rtlCol="0">
            <a:spAutoFit/>
          </a:bodyPr>
          <a:lstStyle/>
          <a:p>
            <a:r>
              <a:rPr lang="en-US" sz="1400" b="1" dirty="0" smtClean="0"/>
              <a:t>Volume Number</a:t>
            </a:r>
            <a:endParaRPr lang="en-US" sz="1400" dirty="0" smtClean="0"/>
          </a:p>
        </p:txBody>
      </p:sp>
      <p:sp>
        <p:nvSpPr>
          <p:cNvPr id="10" name="Rectangle 9"/>
          <p:cNvSpPr/>
          <p:nvPr/>
        </p:nvSpPr>
        <p:spPr>
          <a:xfrm>
            <a:off x="1793326" y="2280042"/>
            <a:ext cx="6383076" cy="307777"/>
          </a:xfrm>
          <a:prstGeom prst="rect">
            <a:avLst/>
          </a:prstGeom>
        </p:spPr>
        <p:txBody>
          <a:bodyPr wrap="square">
            <a:spAutoFit/>
          </a:bodyPr>
          <a:lstStyle/>
          <a:p>
            <a:r>
              <a:rPr lang="en-US" sz="1400" dirty="0" smtClean="0"/>
              <a:t>Volume to be meshed (-1 for all). If omitted, user is asked to select volumes</a:t>
            </a:r>
          </a:p>
        </p:txBody>
      </p:sp>
      <p:sp>
        <p:nvSpPr>
          <p:cNvPr id="16" name="TextBox 15"/>
          <p:cNvSpPr txBox="1"/>
          <p:nvPr/>
        </p:nvSpPr>
        <p:spPr>
          <a:xfrm>
            <a:off x="3498110" y="3976577"/>
            <a:ext cx="2052086"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_VSWEEP</a:t>
            </a:r>
            <a:r>
              <a:rPr lang="en-US" sz="1400" b="1" dirty="0" smtClean="0">
                <a:solidFill>
                  <a:schemeClr val="bg1"/>
                </a:solidFill>
              </a:rPr>
              <a:t>,802,0.05,-1</a:t>
            </a:r>
          </a:p>
        </p:txBody>
      </p:sp>
      <p:sp>
        <p:nvSpPr>
          <p:cNvPr id="17" name="Right Arrow 16"/>
          <p:cNvSpPr/>
          <p:nvPr/>
        </p:nvSpPr>
        <p:spPr>
          <a:xfrm>
            <a:off x="4242391" y="4465681"/>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375464" y="3369516"/>
            <a:ext cx="3026956" cy="228578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608921" y="3264196"/>
            <a:ext cx="3302602" cy="2482037"/>
          </a:xfrm>
          <a:prstGeom prst="rect">
            <a:avLst/>
          </a:prstGeom>
          <a:noFill/>
          <a:ln w="9525">
            <a:noFill/>
            <a:miter lim="800000"/>
            <a:headEnd/>
            <a:tailEnd/>
          </a:ln>
        </p:spPr>
      </p:pic>
      <p:sp>
        <p:nvSpPr>
          <p:cNvPr id="15" name="TextBox 14"/>
          <p:cNvSpPr txBox="1"/>
          <p:nvPr/>
        </p:nvSpPr>
        <p:spPr>
          <a:xfrm>
            <a:off x="3157870" y="5837276"/>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animBg="1"/>
      <p:bldP spid="17"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4206174" y="3873242"/>
            <a:ext cx="4772025" cy="24288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ym typeface="Wingdings" pitchFamily="2" charset="2"/>
              </a:rPr>
              <a:t>AKMPC.mac  The Spider Web Maker</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AKMPC,</a:t>
            </a:r>
            <a:r>
              <a:rPr lang="en-US" sz="2400" dirty="0" smtClean="0"/>
              <a:t> </a:t>
            </a:r>
            <a:r>
              <a:rPr lang="en-US" sz="1600" dirty="0" smtClean="0"/>
              <a:t>&lt;</a:t>
            </a:r>
            <a:r>
              <a:rPr lang="en-US" sz="1600" dirty="0" err="1" smtClean="0"/>
              <a:t>Keypoint</a:t>
            </a:r>
            <a:r>
              <a:rPr lang="en-US" sz="1600" dirty="0" smtClean="0"/>
              <a:t>&gt;,&lt;Area&gt;,&lt;Link?&gt;,&lt;Lagrange?&gt;</a:t>
            </a:r>
            <a:endParaRPr lang="en-US" sz="5400"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a:t>
            </a:r>
            <a:r>
              <a:rPr lang="en-US" dirty="0" smtClean="0"/>
              <a:t>rea To </a:t>
            </a:r>
            <a:r>
              <a:rPr lang="en-US" dirty="0" err="1" smtClean="0">
                <a:solidFill>
                  <a:schemeClr val="accent6">
                    <a:lumMod val="75000"/>
                  </a:schemeClr>
                </a:solidFill>
              </a:rPr>
              <a:t>K</a:t>
            </a:r>
            <a:r>
              <a:rPr lang="en-US" dirty="0" err="1" smtClean="0"/>
              <a:t>eypoint</a:t>
            </a:r>
            <a:r>
              <a:rPr lang="en-US" dirty="0" smtClean="0"/>
              <a:t> </a:t>
            </a:r>
            <a:r>
              <a:rPr lang="en-US" dirty="0" smtClean="0">
                <a:solidFill>
                  <a:schemeClr val="accent6">
                    <a:lumMod val="75000"/>
                  </a:schemeClr>
                </a:solidFill>
              </a:rPr>
              <a:t>M</a:t>
            </a:r>
            <a:r>
              <a:rPr lang="en-US" dirty="0" smtClean="0"/>
              <a:t>ulti-</a:t>
            </a:r>
            <a:r>
              <a:rPr lang="en-US" dirty="0" smtClean="0">
                <a:solidFill>
                  <a:schemeClr val="accent6">
                    <a:lumMod val="75000"/>
                  </a:schemeClr>
                </a:solidFill>
              </a:rPr>
              <a:t>P</a:t>
            </a:r>
            <a:r>
              <a:rPr lang="en-US" dirty="0" smtClean="0"/>
              <a:t>oint </a:t>
            </a:r>
            <a:r>
              <a:rPr lang="en-US" dirty="0" smtClean="0">
                <a:solidFill>
                  <a:schemeClr val="accent6">
                    <a:lumMod val="75000"/>
                  </a:schemeClr>
                </a:solidFill>
              </a:rPr>
              <a:t>C</a:t>
            </a:r>
            <a:r>
              <a:rPr lang="en-US" dirty="0" smtClean="0"/>
              <a:t>onstraint”</a:t>
            </a:r>
            <a:endParaRPr lang="en-US" dirty="0"/>
          </a:p>
        </p:txBody>
      </p:sp>
      <p:sp>
        <p:nvSpPr>
          <p:cNvPr id="16" name="TextBox 15"/>
          <p:cNvSpPr txBox="1"/>
          <p:nvPr/>
        </p:nvSpPr>
        <p:spPr>
          <a:xfrm>
            <a:off x="340241" y="2275368"/>
            <a:ext cx="946299"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AKMPC</a:t>
            </a:r>
            <a:endParaRPr lang="en-US" sz="1400" b="1" dirty="0" smtClean="0">
              <a:solidFill>
                <a:schemeClr val="bg1"/>
              </a:solidFill>
            </a:endParaRPr>
          </a:p>
        </p:txBody>
      </p:sp>
      <p:sp>
        <p:nvSpPr>
          <p:cNvPr id="17" name="Right Arrow 16"/>
          <p:cNvSpPr/>
          <p:nvPr/>
        </p:nvSpPr>
        <p:spPr>
          <a:xfrm rot="2181010">
            <a:off x="4380614" y="3944687"/>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4549" y="1701209"/>
            <a:ext cx="8112642" cy="307777"/>
          </a:xfrm>
          <a:prstGeom prst="rect">
            <a:avLst/>
          </a:prstGeom>
          <a:noFill/>
          <a:ln>
            <a:noFill/>
          </a:ln>
        </p:spPr>
        <p:txBody>
          <a:bodyPr wrap="square" rtlCol="0">
            <a:spAutoFit/>
          </a:bodyPr>
          <a:lstStyle/>
          <a:p>
            <a:r>
              <a:rPr lang="en-US" sz="1400" dirty="0" smtClean="0"/>
              <a:t>Creates “Spider Web” of rigid elements between a key point and an area</a:t>
            </a:r>
          </a:p>
        </p:txBody>
      </p:sp>
      <p:pic>
        <p:nvPicPr>
          <p:cNvPr id="2050" name="Picture 2"/>
          <p:cNvPicPr>
            <a:picLocks noChangeAspect="1" noChangeArrowheads="1"/>
          </p:cNvPicPr>
          <p:nvPr/>
        </p:nvPicPr>
        <p:blipFill>
          <a:blip r:embed="rId3" cstate="print"/>
          <a:srcRect/>
          <a:stretch>
            <a:fillRect/>
          </a:stretch>
        </p:blipFill>
        <p:spPr bwMode="auto">
          <a:xfrm>
            <a:off x="299263" y="2903725"/>
            <a:ext cx="3773007" cy="2014275"/>
          </a:xfrm>
          <a:prstGeom prst="rect">
            <a:avLst/>
          </a:prstGeom>
          <a:noFill/>
          <a:ln w="9525">
            <a:noFill/>
            <a:miter lim="800000"/>
            <a:headEnd/>
            <a:tailEnd/>
          </a:ln>
        </p:spPr>
      </p:pic>
      <p:sp>
        <p:nvSpPr>
          <p:cNvPr id="18" name="Oval 17"/>
          <p:cNvSpPr/>
          <p:nvPr/>
        </p:nvSpPr>
        <p:spPr>
          <a:xfrm>
            <a:off x="2049208" y="287995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0" idx="1"/>
            <a:endCxn id="18" idx="7"/>
          </p:cNvCxnSpPr>
          <p:nvPr/>
        </p:nvCxnSpPr>
        <p:spPr>
          <a:xfrm rot="10800000" flipV="1">
            <a:off x="2255375" y="2533189"/>
            <a:ext cx="752570" cy="3808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07945" y="2348524"/>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sp>
        <p:nvSpPr>
          <p:cNvPr id="23" name="TextBox 22"/>
          <p:cNvSpPr txBox="1"/>
          <p:nvPr/>
        </p:nvSpPr>
        <p:spPr>
          <a:xfrm>
            <a:off x="967161" y="3501722"/>
            <a:ext cx="726481" cy="400110"/>
          </a:xfrm>
          <a:prstGeom prst="rect">
            <a:avLst/>
          </a:prstGeom>
          <a:solidFill>
            <a:schemeClr val="bg1"/>
          </a:solidFill>
          <a:ln w="38100">
            <a:solidFill>
              <a:srgbClr val="FF0000"/>
            </a:solidFill>
          </a:ln>
        </p:spPr>
        <p:txBody>
          <a:bodyPr wrap="none" rtlCol="0">
            <a:spAutoFit/>
          </a:bodyPr>
          <a:lstStyle/>
          <a:p>
            <a:r>
              <a:rPr lang="en-US" sz="2000" dirty="0" smtClean="0"/>
              <a:t>Area</a:t>
            </a:r>
            <a:endParaRPr lang="en-US" dirty="0"/>
          </a:p>
        </p:txBody>
      </p:sp>
      <p:cxnSp>
        <p:nvCxnSpPr>
          <p:cNvPr id="24" name="Straight Arrow Connector 23"/>
          <p:cNvCxnSpPr>
            <a:stCxn id="23" idx="3"/>
          </p:cNvCxnSpPr>
          <p:nvPr/>
        </p:nvCxnSpPr>
        <p:spPr>
          <a:xfrm>
            <a:off x="1693642" y="3701777"/>
            <a:ext cx="911335" cy="37049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03768" y="5773480"/>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3" grpId="0" animBg="1"/>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ATA.mac </a:t>
            </a:r>
            <a:r>
              <a:rPr lang="en-US" dirty="0" smtClean="0">
                <a:sym typeface="Wingdings" pitchFamily="2" charset="2"/>
              </a:rPr>
              <a:t> Volumes from Areas… Quickly!</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ATA,</a:t>
            </a:r>
            <a:r>
              <a:rPr lang="en-US" sz="2400" dirty="0" smtClean="0"/>
              <a:t> </a:t>
            </a:r>
            <a:r>
              <a:rPr lang="en-US" sz="1600" dirty="0" smtClean="0"/>
              <a:t>&lt;First Area&gt;,&lt;Second Area&gt;,&lt;Link?&gt;</a:t>
            </a:r>
            <a:endParaRPr lang="en-US" sz="5400"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a:t>
            </a:r>
            <a:r>
              <a:rPr lang="en-US" dirty="0" smtClean="0"/>
              <a:t>rea </a:t>
            </a:r>
            <a:r>
              <a:rPr lang="en-US" dirty="0" smtClean="0">
                <a:solidFill>
                  <a:schemeClr val="accent6">
                    <a:lumMod val="75000"/>
                  </a:schemeClr>
                </a:solidFill>
              </a:rPr>
              <a:t>T</a:t>
            </a:r>
            <a:r>
              <a:rPr lang="en-US" dirty="0" smtClean="0"/>
              <a:t>o </a:t>
            </a:r>
            <a:r>
              <a:rPr lang="en-US" dirty="0" smtClean="0">
                <a:solidFill>
                  <a:schemeClr val="accent6">
                    <a:lumMod val="75000"/>
                  </a:schemeClr>
                </a:solidFill>
              </a:rPr>
              <a:t>A</a:t>
            </a:r>
            <a:r>
              <a:rPr lang="en-US" dirty="0" smtClean="0"/>
              <a:t>rea”</a:t>
            </a:r>
            <a:endParaRPr lang="en-US" dirty="0"/>
          </a:p>
        </p:txBody>
      </p:sp>
      <p:sp>
        <p:nvSpPr>
          <p:cNvPr id="5" name="TextBox 4"/>
          <p:cNvSpPr txBox="1"/>
          <p:nvPr/>
        </p:nvSpPr>
        <p:spPr>
          <a:xfrm>
            <a:off x="255181" y="1818167"/>
            <a:ext cx="8729331" cy="307777"/>
          </a:xfrm>
          <a:prstGeom prst="rect">
            <a:avLst/>
          </a:prstGeom>
          <a:noFill/>
          <a:ln>
            <a:noFill/>
          </a:ln>
        </p:spPr>
        <p:txBody>
          <a:bodyPr wrap="square" rtlCol="0">
            <a:spAutoFit/>
          </a:bodyPr>
          <a:lstStyle/>
          <a:p>
            <a:r>
              <a:rPr lang="en-US" sz="1400" dirty="0" smtClean="0"/>
              <a:t>Creates a volume between two areas</a:t>
            </a:r>
          </a:p>
        </p:txBody>
      </p:sp>
      <p:pic>
        <p:nvPicPr>
          <p:cNvPr id="3074" name="Picture 2"/>
          <p:cNvPicPr>
            <a:picLocks noChangeAspect="1" noChangeArrowheads="1"/>
          </p:cNvPicPr>
          <p:nvPr/>
        </p:nvPicPr>
        <p:blipFill>
          <a:blip r:embed="rId2" cstate="print"/>
          <a:srcRect/>
          <a:stretch>
            <a:fillRect/>
          </a:stretch>
        </p:blipFill>
        <p:spPr bwMode="auto">
          <a:xfrm>
            <a:off x="178872" y="2232517"/>
            <a:ext cx="4371863" cy="230514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411111" y="3625702"/>
            <a:ext cx="4594666" cy="3030279"/>
          </a:xfrm>
          <a:prstGeom prst="rect">
            <a:avLst/>
          </a:prstGeom>
          <a:noFill/>
          <a:ln w="9525">
            <a:noFill/>
            <a:miter lim="800000"/>
            <a:headEnd/>
            <a:tailEnd/>
          </a:ln>
        </p:spPr>
      </p:pic>
      <p:sp>
        <p:nvSpPr>
          <p:cNvPr id="8" name="TextBox 7"/>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Areas</a:t>
            </a:r>
          </a:p>
        </p:txBody>
      </p:sp>
      <p:cxnSp>
        <p:nvCxnSpPr>
          <p:cNvPr id="9" name="Straight Arrow Connector 8"/>
          <p:cNvCxnSpPr>
            <a:stCxn id="8" idx="0"/>
          </p:cNvCxnSpPr>
          <p:nvPr/>
        </p:nvCxnSpPr>
        <p:spPr>
          <a:xfrm rot="5400000" flipH="1" flipV="1">
            <a:off x="957895" y="3612820"/>
            <a:ext cx="1814952" cy="37342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rot="5400000" flipH="1" flipV="1">
            <a:off x="1622430" y="3969009"/>
            <a:ext cx="794228" cy="68177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rot="2181010">
            <a:off x="4582633" y="34874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35666" y="5433239"/>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ATT.mac </a:t>
            </a:r>
            <a:r>
              <a:rPr lang="en-US" dirty="0" smtClean="0">
                <a:sym typeface="Wingdings" pitchFamily="2" charset="2"/>
              </a:rPr>
              <a:t> Quick Set Attributes</a:t>
            </a:r>
            <a:endParaRPr lang="en-US" dirty="0"/>
          </a:p>
        </p:txBody>
      </p:sp>
      <p:sp>
        <p:nvSpPr>
          <p:cNvPr id="3" name="TextBox 2"/>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Att</a:t>
            </a:r>
            <a:r>
              <a:rPr lang="en-US" dirty="0" smtClean="0"/>
              <a:t>ributes”</a:t>
            </a:r>
            <a:endParaRPr lang="en-US" dirty="0"/>
          </a:p>
        </p:txBody>
      </p:sp>
      <p:sp>
        <p:nvSpPr>
          <p:cNvPr id="4" name="TextBox 3"/>
          <p:cNvSpPr txBox="1"/>
          <p:nvPr/>
        </p:nvSpPr>
        <p:spPr>
          <a:xfrm>
            <a:off x="0" y="879895"/>
            <a:ext cx="8888819" cy="923330"/>
          </a:xfrm>
          <a:prstGeom prst="rect">
            <a:avLst/>
          </a:prstGeom>
          <a:noFill/>
        </p:spPr>
        <p:txBody>
          <a:bodyPr wrap="square" rtlCol="0">
            <a:spAutoFit/>
          </a:bodyPr>
          <a:lstStyle/>
          <a:p>
            <a:r>
              <a:rPr lang="en-US" sz="5400" dirty="0" smtClean="0"/>
              <a:t>ATT,</a:t>
            </a:r>
            <a:r>
              <a:rPr lang="en-US" sz="2400" dirty="0" smtClean="0"/>
              <a:t> </a:t>
            </a:r>
            <a:r>
              <a:rPr lang="en-US" sz="1600" dirty="0" smtClean="0"/>
              <a:t>&lt;Attributes Number&gt;,&lt;Coordinate System&gt;</a:t>
            </a:r>
            <a:endParaRPr lang="en-US" sz="5400" dirty="0"/>
          </a:p>
        </p:txBody>
      </p:sp>
      <p:pic>
        <p:nvPicPr>
          <p:cNvPr id="4098" name="Picture 2"/>
          <p:cNvPicPr>
            <a:picLocks noChangeAspect="1" noChangeArrowheads="1"/>
          </p:cNvPicPr>
          <p:nvPr/>
        </p:nvPicPr>
        <p:blipFill>
          <a:blip r:embed="rId2" cstate="print"/>
          <a:srcRect/>
          <a:stretch>
            <a:fillRect/>
          </a:stretch>
        </p:blipFill>
        <p:spPr bwMode="auto">
          <a:xfrm>
            <a:off x="1322867" y="2299512"/>
            <a:ext cx="6215287" cy="2729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ATTMESH.mac </a:t>
            </a:r>
            <a:r>
              <a:rPr lang="en-US" dirty="0" smtClean="0">
                <a:sym typeface="Wingdings" pitchFamily="2" charset="2"/>
              </a:rPr>
              <a:t> Set Attributes and Mesh</a:t>
            </a:r>
            <a:endParaRPr lang="en-US" dirty="0"/>
          </a:p>
        </p:txBody>
      </p:sp>
      <p:sp>
        <p:nvSpPr>
          <p:cNvPr id="3" name="TextBox 2"/>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Att</a:t>
            </a:r>
            <a:r>
              <a:rPr lang="en-US" dirty="0" smtClean="0"/>
              <a:t>ribute </a:t>
            </a:r>
            <a:r>
              <a:rPr lang="en-US" dirty="0" smtClean="0">
                <a:solidFill>
                  <a:schemeClr val="accent6">
                    <a:lumMod val="75000"/>
                  </a:schemeClr>
                </a:solidFill>
              </a:rPr>
              <a:t>Mesh</a:t>
            </a:r>
            <a:r>
              <a:rPr lang="en-US" dirty="0" smtClean="0"/>
              <a:t>”</a:t>
            </a:r>
            <a:endParaRPr lang="en-US" dirty="0"/>
          </a:p>
        </p:txBody>
      </p:sp>
      <p:sp>
        <p:nvSpPr>
          <p:cNvPr id="4" name="TextBox 3"/>
          <p:cNvSpPr txBox="1"/>
          <p:nvPr/>
        </p:nvSpPr>
        <p:spPr>
          <a:xfrm>
            <a:off x="0" y="879895"/>
            <a:ext cx="8888819" cy="1169551"/>
          </a:xfrm>
          <a:prstGeom prst="rect">
            <a:avLst/>
          </a:prstGeom>
          <a:noFill/>
        </p:spPr>
        <p:txBody>
          <a:bodyPr wrap="square" rtlCol="0">
            <a:spAutoFit/>
          </a:bodyPr>
          <a:lstStyle/>
          <a:p>
            <a:r>
              <a:rPr lang="en-US" sz="5400" dirty="0" smtClean="0"/>
              <a:t>ATTMESH,</a:t>
            </a:r>
            <a:r>
              <a:rPr lang="en-US" sz="2400" dirty="0" smtClean="0"/>
              <a:t> </a:t>
            </a:r>
            <a:r>
              <a:rPr lang="en-US" sz="1600" dirty="0" smtClean="0"/>
              <a:t>&lt;Type&gt;,&lt;Element Type / Real &gt;, &lt;First Thing&gt;, </a:t>
            </a:r>
          </a:p>
          <a:p>
            <a:r>
              <a:rPr lang="en-US" sz="1600" dirty="0" smtClean="0"/>
              <a:t>&lt;Last Thing&gt;, &lt;Inclement&gt;, &lt;KP Orient&gt;</a:t>
            </a:r>
            <a:endParaRPr lang="en-US" sz="5400" dirty="0"/>
          </a:p>
        </p:txBody>
      </p:sp>
      <p:sp>
        <p:nvSpPr>
          <p:cNvPr id="5" name="TextBox 4"/>
          <p:cNvSpPr txBox="1"/>
          <p:nvPr/>
        </p:nvSpPr>
        <p:spPr>
          <a:xfrm>
            <a:off x="0" y="2105245"/>
            <a:ext cx="8006316" cy="307777"/>
          </a:xfrm>
          <a:prstGeom prst="rect">
            <a:avLst/>
          </a:prstGeom>
          <a:noFill/>
          <a:ln>
            <a:noFill/>
          </a:ln>
        </p:spPr>
        <p:txBody>
          <a:bodyPr wrap="square" rtlCol="0">
            <a:spAutoFit/>
          </a:bodyPr>
          <a:lstStyle/>
          <a:p>
            <a:r>
              <a:rPr lang="en-US" sz="1400" dirty="0" smtClean="0"/>
              <a:t>Lots of stuff on one line…</a:t>
            </a:r>
          </a:p>
        </p:txBody>
      </p:sp>
      <p:sp>
        <p:nvSpPr>
          <p:cNvPr id="6" name="TextBox 5"/>
          <p:cNvSpPr txBox="1"/>
          <p:nvPr/>
        </p:nvSpPr>
        <p:spPr>
          <a:xfrm>
            <a:off x="106322" y="2466783"/>
            <a:ext cx="1892595" cy="307777"/>
          </a:xfrm>
          <a:prstGeom prst="rect">
            <a:avLst/>
          </a:prstGeom>
          <a:noFill/>
          <a:ln>
            <a:noFill/>
          </a:ln>
        </p:spPr>
        <p:txBody>
          <a:bodyPr wrap="square" rtlCol="0">
            <a:spAutoFit/>
          </a:bodyPr>
          <a:lstStyle/>
          <a:p>
            <a:r>
              <a:rPr lang="en-US" sz="1400" b="1" dirty="0" smtClean="0"/>
              <a:t>Type</a:t>
            </a:r>
            <a:endParaRPr lang="en-US" sz="1400" dirty="0" smtClean="0"/>
          </a:p>
        </p:txBody>
      </p:sp>
      <p:sp>
        <p:nvSpPr>
          <p:cNvPr id="7" name="Rectangle 6"/>
          <p:cNvSpPr/>
          <p:nvPr/>
        </p:nvSpPr>
        <p:spPr>
          <a:xfrm>
            <a:off x="1977633" y="2443103"/>
            <a:ext cx="6025117" cy="307777"/>
          </a:xfrm>
          <a:prstGeom prst="rect">
            <a:avLst/>
          </a:prstGeom>
        </p:spPr>
        <p:txBody>
          <a:bodyPr wrap="square">
            <a:spAutoFit/>
          </a:bodyPr>
          <a:lstStyle/>
          <a:p>
            <a:r>
              <a:rPr lang="en-US" sz="1400" dirty="0" smtClean="0"/>
              <a:t>Type of thing to mesh “</a:t>
            </a:r>
            <a:r>
              <a:rPr lang="en-US" sz="1400" dirty="0" err="1" smtClean="0"/>
              <a:t>kp</a:t>
            </a:r>
            <a:r>
              <a:rPr lang="en-US" sz="1400" dirty="0" smtClean="0"/>
              <a:t>”, “line”, “area”, “</a:t>
            </a:r>
            <a:r>
              <a:rPr lang="en-US" sz="1400" dirty="0" err="1" smtClean="0"/>
              <a:t>volu</a:t>
            </a:r>
            <a:r>
              <a:rPr lang="en-US" sz="1400" dirty="0" smtClean="0"/>
              <a:t>” </a:t>
            </a:r>
          </a:p>
        </p:txBody>
      </p:sp>
      <p:sp>
        <p:nvSpPr>
          <p:cNvPr id="8" name="TextBox 7"/>
          <p:cNvSpPr txBox="1"/>
          <p:nvPr/>
        </p:nvSpPr>
        <p:spPr>
          <a:xfrm>
            <a:off x="109864" y="2733727"/>
            <a:ext cx="1892595" cy="307777"/>
          </a:xfrm>
          <a:prstGeom prst="rect">
            <a:avLst/>
          </a:prstGeom>
          <a:noFill/>
          <a:ln>
            <a:noFill/>
          </a:ln>
        </p:spPr>
        <p:txBody>
          <a:bodyPr wrap="square" rtlCol="0">
            <a:spAutoFit/>
          </a:bodyPr>
          <a:lstStyle/>
          <a:p>
            <a:r>
              <a:rPr lang="en-US" sz="1400" b="1" dirty="0" smtClean="0"/>
              <a:t>Element Type / Real</a:t>
            </a:r>
            <a:endParaRPr lang="en-US" sz="1400" dirty="0" smtClean="0"/>
          </a:p>
        </p:txBody>
      </p:sp>
      <p:sp>
        <p:nvSpPr>
          <p:cNvPr id="9" name="Rectangle 8"/>
          <p:cNvSpPr/>
          <p:nvPr/>
        </p:nvSpPr>
        <p:spPr>
          <a:xfrm>
            <a:off x="1981175" y="2733727"/>
            <a:ext cx="6514239" cy="307777"/>
          </a:xfrm>
          <a:prstGeom prst="rect">
            <a:avLst/>
          </a:prstGeom>
        </p:spPr>
        <p:txBody>
          <a:bodyPr wrap="square">
            <a:spAutoFit/>
          </a:bodyPr>
          <a:lstStyle/>
          <a:p>
            <a:r>
              <a:rPr lang="en-US" sz="1400" dirty="0" smtClean="0"/>
              <a:t>Element Type and Real Number to be assigned</a:t>
            </a:r>
          </a:p>
        </p:txBody>
      </p:sp>
      <p:sp>
        <p:nvSpPr>
          <p:cNvPr id="10" name="TextBox 9"/>
          <p:cNvSpPr txBox="1"/>
          <p:nvPr/>
        </p:nvSpPr>
        <p:spPr>
          <a:xfrm>
            <a:off x="124041" y="2981820"/>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11" name="Rectangle 10"/>
          <p:cNvSpPr/>
          <p:nvPr/>
        </p:nvSpPr>
        <p:spPr>
          <a:xfrm>
            <a:off x="1995353" y="2981820"/>
            <a:ext cx="6383076" cy="307777"/>
          </a:xfrm>
          <a:prstGeom prst="rect">
            <a:avLst/>
          </a:prstGeom>
        </p:spPr>
        <p:txBody>
          <a:bodyPr wrap="square">
            <a:spAutoFit/>
          </a:bodyPr>
          <a:lstStyle/>
          <a:p>
            <a:r>
              <a:rPr lang="en-US" sz="1400" dirty="0" smtClean="0"/>
              <a:t>Material Number to be assigned</a:t>
            </a:r>
          </a:p>
        </p:txBody>
      </p:sp>
      <p:sp>
        <p:nvSpPr>
          <p:cNvPr id="12" name="TextBox 11"/>
          <p:cNvSpPr txBox="1"/>
          <p:nvPr/>
        </p:nvSpPr>
        <p:spPr>
          <a:xfrm>
            <a:off x="124036" y="3261805"/>
            <a:ext cx="1892595" cy="307777"/>
          </a:xfrm>
          <a:prstGeom prst="rect">
            <a:avLst/>
          </a:prstGeom>
          <a:noFill/>
          <a:ln>
            <a:noFill/>
          </a:ln>
        </p:spPr>
        <p:txBody>
          <a:bodyPr wrap="square" rtlCol="0">
            <a:spAutoFit/>
          </a:bodyPr>
          <a:lstStyle/>
          <a:p>
            <a:r>
              <a:rPr lang="en-US" sz="1400" b="1" dirty="0" smtClean="0"/>
              <a:t>First Thing</a:t>
            </a:r>
            <a:endParaRPr lang="en-US" sz="1400" dirty="0" smtClean="0"/>
          </a:p>
        </p:txBody>
      </p:sp>
      <p:sp>
        <p:nvSpPr>
          <p:cNvPr id="13" name="Rectangle 12"/>
          <p:cNvSpPr/>
          <p:nvPr/>
        </p:nvSpPr>
        <p:spPr>
          <a:xfrm>
            <a:off x="1995348" y="3261805"/>
            <a:ext cx="6383076" cy="307777"/>
          </a:xfrm>
          <a:prstGeom prst="rect">
            <a:avLst/>
          </a:prstGeom>
        </p:spPr>
        <p:txBody>
          <a:bodyPr wrap="square">
            <a:spAutoFit/>
          </a:bodyPr>
          <a:lstStyle/>
          <a:p>
            <a:r>
              <a:rPr lang="en-US" sz="1400" dirty="0" smtClean="0"/>
              <a:t>First “</a:t>
            </a:r>
            <a:r>
              <a:rPr lang="en-US" sz="1400" dirty="0" err="1" smtClean="0"/>
              <a:t>kp</a:t>
            </a:r>
            <a:r>
              <a:rPr lang="en-US" sz="1400" dirty="0" smtClean="0"/>
              <a:t>”, “line”, “area” or “</a:t>
            </a:r>
            <a:r>
              <a:rPr lang="en-US" sz="1400" dirty="0" err="1" smtClean="0"/>
              <a:t>volu</a:t>
            </a:r>
            <a:r>
              <a:rPr lang="en-US" sz="1400" dirty="0" smtClean="0"/>
              <a:t>” to be meshed </a:t>
            </a:r>
          </a:p>
        </p:txBody>
      </p:sp>
      <p:sp>
        <p:nvSpPr>
          <p:cNvPr id="14" name="TextBox 13"/>
          <p:cNvSpPr txBox="1"/>
          <p:nvPr/>
        </p:nvSpPr>
        <p:spPr>
          <a:xfrm>
            <a:off x="116963" y="3541792"/>
            <a:ext cx="1892595" cy="307777"/>
          </a:xfrm>
          <a:prstGeom prst="rect">
            <a:avLst/>
          </a:prstGeom>
          <a:noFill/>
          <a:ln>
            <a:noFill/>
          </a:ln>
        </p:spPr>
        <p:txBody>
          <a:bodyPr wrap="square" rtlCol="0">
            <a:spAutoFit/>
          </a:bodyPr>
          <a:lstStyle/>
          <a:p>
            <a:r>
              <a:rPr lang="en-US" sz="1400" b="1" dirty="0" smtClean="0"/>
              <a:t>Last Thing</a:t>
            </a:r>
            <a:endParaRPr lang="en-US" sz="1400" dirty="0" smtClean="0"/>
          </a:p>
        </p:txBody>
      </p:sp>
      <p:sp>
        <p:nvSpPr>
          <p:cNvPr id="15" name="Rectangle 14"/>
          <p:cNvSpPr/>
          <p:nvPr/>
        </p:nvSpPr>
        <p:spPr>
          <a:xfrm>
            <a:off x="1988275" y="3541792"/>
            <a:ext cx="6383076" cy="307777"/>
          </a:xfrm>
          <a:prstGeom prst="rect">
            <a:avLst/>
          </a:prstGeom>
        </p:spPr>
        <p:txBody>
          <a:bodyPr wrap="square">
            <a:spAutoFit/>
          </a:bodyPr>
          <a:lstStyle/>
          <a:p>
            <a:r>
              <a:rPr lang="en-US" sz="1400" dirty="0" smtClean="0"/>
              <a:t>Last “</a:t>
            </a:r>
            <a:r>
              <a:rPr lang="en-US" sz="1400" dirty="0" err="1" smtClean="0"/>
              <a:t>kp</a:t>
            </a:r>
            <a:r>
              <a:rPr lang="en-US" sz="1400" dirty="0" smtClean="0"/>
              <a:t>”, “line”, “area” or “</a:t>
            </a:r>
            <a:r>
              <a:rPr lang="en-US" sz="1400" dirty="0" err="1" smtClean="0"/>
              <a:t>volu</a:t>
            </a:r>
            <a:r>
              <a:rPr lang="en-US" sz="1400" dirty="0" smtClean="0"/>
              <a:t>” to be meshed </a:t>
            </a:r>
          </a:p>
        </p:txBody>
      </p:sp>
      <p:sp>
        <p:nvSpPr>
          <p:cNvPr id="16" name="TextBox 15"/>
          <p:cNvSpPr txBox="1"/>
          <p:nvPr/>
        </p:nvSpPr>
        <p:spPr>
          <a:xfrm>
            <a:off x="116963" y="3811142"/>
            <a:ext cx="1892595" cy="307777"/>
          </a:xfrm>
          <a:prstGeom prst="rect">
            <a:avLst/>
          </a:prstGeom>
          <a:noFill/>
          <a:ln>
            <a:noFill/>
          </a:ln>
        </p:spPr>
        <p:txBody>
          <a:bodyPr wrap="square" rtlCol="0">
            <a:spAutoFit/>
          </a:bodyPr>
          <a:lstStyle/>
          <a:p>
            <a:r>
              <a:rPr lang="en-US" sz="1400" b="1" dirty="0" smtClean="0"/>
              <a:t>Increment</a:t>
            </a:r>
            <a:endParaRPr lang="en-US" sz="1400" dirty="0" smtClean="0"/>
          </a:p>
        </p:txBody>
      </p:sp>
      <p:sp>
        <p:nvSpPr>
          <p:cNvPr id="17" name="Rectangle 16"/>
          <p:cNvSpPr/>
          <p:nvPr/>
        </p:nvSpPr>
        <p:spPr>
          <a:xfrm>
            <a:off x="1988275" y="3811142"/>
            <a:ext cx="6383076" cy="307777"/>
          </a:xfrm>
          <a:prstGeom prst="rect">
            <a:avLst/>
          </a:prstGeom>
        </p:spPr>
        <p:txBody>
          <a:bodyPr wrap="square">
            <a:spAutoFit/>
          </a:bodyPr>
          <a:lstStyle/>
          <a:p>
            <a:r>
              <a:rPr lang="en-US" sz="1400" dirty="0" smtClean="0"/>
              <a:t>Increment through things, </a:t>
            </a:r>
            <a:r>
              <a:rPr lang="en-US" sz="1400" dirty="0" err="1" smtClean="0"/>
              <a:t>ie</a:t>
            </a:r>
            <a:r>
              <a:rPr lang="en-US" sz="1400" dirty="0" smtClean="0"/>
              <a:t> 2 </a:t>
            </a:r>
            <a:r>
              <a:rPr lang="en-US" sz="1400" dirty="0" smtClean="0">
                <a:sym typeface="Wingdings" pitchFamily="2" charset="2"/>
              </a:rPr>
              <a:t> every other thing from first to last</a:t>
            </a:r>
            <a:endParaRPr lang="en-US" sz="1400" dirty="0" smtClean="0"/>
          </a:p>
        </p:txBody>
      </p:sp>
      <p:sp>
        <p:nvSpPr>
          <p:cNvPr id="18" name="TextBox 17"/>
          <p:cNvSpPr txBox="1"/>
          <p:nvPr/>
        </p:nvSpPr>
        <p:spPr>
          <a:xfrm>
            <a:off x="138229" y="4112393"/>
            <a:ext cx="1892595" cy="307777"/>
          </a:xfrm>
          <a:prstGeom prst="rect">
            <a:avLst/>
          </a:prstGeom>
          <a:noFill/>
          <a:ln>
            <a:noFill/>
          </a:ln>
        </p:spPr>
        <p:txBody>
          <a:bodyPr wrap="square" rtlCol="0">
            <a:spAutoFit/>
          </a:bodyPr>
          <a:lstStyle/>
          <a:p>
            <a:r>
              <a:rPr lang="en-US" sz="1400" b="1" dirty="0" smtClean="0"/>
              <a:t>KP Orient</a:t>
            </a:r>
            <a:endParaRPr lang="en-US" sz="1400" dirty="0" smtClean="0"/>
          </a:p>
        </p:txBody>
      </p:sp>
      <p:sp>
        <p:nvSpPr>
          <p:cNvPr id="19" name="Rectangle 18"/>
          <p:cNvSpPr/>
          <p:nvPr/>
        </p:nvSpPr>
        <p:spPr>
          <a:xfrm>
            <a:off x="2009541" y="4112393"/>
            <a:ext cx="6383076" cy="307777"/>
          </a:xfrm>
          <a:prstGeom prst="rect">
            <a:avLst/>
          </a:prstGeom>
        </p:spPr>
        <p:txBody>
          <a:bodyPr wrap="square">
            <a:spAutoFit/>
          </a:bodyPr>
          <a:lstStyle/>
          <a:p>
            <a:r>
              <a:rPr lang="en-US" sz="1400" dirty="0" smtClean="0"/>
              <a:t>Orients meshed lines to that </a:t>
            </a:r>
            <a:r>
              <a:rPr lang="en-US" sz="1400" dirty="0" err="1" smtClean="0"/>
              <a:t>keypoint</a:t>
            </a:r>
            <a:r>
              <a:rPr lang="en-US" sz="1400" dirty="0" smtClean="0"/>
              <a:t> (optional)</a:t>
            </a:r>
          </a:p>
        </p:txBody>
      </p:sp>
      <p:pic>
        <p:nvPicPr>
          <p:cNvPr id="5122" name="Picture 2"/>
          <p:cNvPicPr>
            <a:picLocks noChangeAspect="1" noChangeArrowheads="1"/>
          </p:cNvPicPr>
          <p:nvPr/>
        </p:nvPicPr>
        <p:blipFill>
          <a:blip r:embed="rId2" cstate="print"/>
          <a:srcRect/>
          <a:stretch>
            <a:fillRect/>
          </a:stretch>
        </p:blipFill>
        <p:spPr bwMode="auto">
          <a:xfrm>
            <a:off x="206449" y="4742119"/>
            <a:ext cx="3974307" cy="1588015"/>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4391247" y="4556739"/>
            <a:ext cx="4478595" cy="1982284"/>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717062" y="4578978"/>
            <a:ext cx="3120214" cy="612042"/>
          </a:xfrm>
          <a:prstGeom prst="rect">
            <a:avLst/>
          </a:prstGeom>
          <a:noFill/>
          <a:ln w="9525">
            <a:noFill/>
            <a:miter lim="800000"/>
            <a:headEnd/>
            <a:tailEnd/>
          </a:ln>
        </p:spPr>
      </p:pic>
      <p:sp>
        <p:nvSpPr>
          <p:cNvPr id="23" name="TextBox 22"/>
          <p:cNvSpPr txBox="1"/>
          <p:nvPr/>
        </p:nvSpPr>
        <p:spPr>
          <a:xfrm>
            <a:off x="3104707" y="6396335"/>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1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PPT.mac &amp; BAC.mac </a:t>
            </a:r>
            <a:r>
              <a:rPr lang="en-US" dirty="0" smtClean="0">
                <a:sym typeface="Wingdings" pitchFamily="2" charset="2"/>
              </a:rPr>
              <a:t> PowerPoint Fun.</a:t>
            </a:r>
            <a:endParaRPr lang="en-US"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P</a:t>
            </a:r>
            <a:r>
              <a:rPr lang="en-US" dirty="0" smtClean="0"/>
              <a:t>ower</a:t>
            </a:r>
            <a:r>
              <a:rPr lang="en-US" dirty="0" smtClean="0">
                <a:solidFill>
                  <a:schemeClr val="accent6">
                    <a:lumMod val="75000"/>
                  </a:schemeClr>
                </a:solidFill>
              </a:rPr>
              <a:t> P</a:t>
            </a:r>
            <a:r>
              <a:rPr lang="en-US" dirty="0" smtClean="0"/>
              <a:t>oin</a:t>
            </a:r>
            <a:r>
              <a:rPr lang="en-US" dirty="0" smtClean="0">
                <a:solidFill>
                  <a:schemeClr val="accent6">
                    <a:lumMod val="75000"/>
                  </a:schemeClr>
                </a:solidFill>
              </a:rPr>
              <a:t>t</a:t>
            </a:r>
            <a:r>
              <a:rPr lang="en-US" dirty="0" smtClean="0"/>
              <a:t>”</a:t>
            </a:r>
            <a:endParaRPr lang="en-US" dirty="0"/>
          </a:p>
        </p:txBody>
      </p:sp>
      <p:sp>
        <p:nvSpPr>
          <p:cNvPr id="5" name="TextBox 4"/>
          <p:cNvSpPr txBox="1"/>
          <p:nvPr/>
        </p:nvSpPr>
        <p:spPr>
          <a:xfrm>
            <a:off x="0" y="879895"/>
            <a:ext cx="8888819" cy="923330"/>
          </a:xfrm>
          <a:prstGeom prst="rect">
            <a:avLst/>
          </a:prstGeom>
          <a:noFill/>
        </p:spPr>
        <p:txBody>
          <a:bodyPr wrap="square" rtlCol="0">
            <a:spAutoFit/>
          </a:bodyPr>
          <a:lstStyle/>
          <a:p>
            <a:r>
              <a:rPr lang="en-US" sz="5400" dirty="0" smtClean="0"/>
              <a:t>PPT,</a:t>
            </a:r>
            <a:r>
              <a:rPr lang="en-US" sz="2400" dirty="0" smtClean="0"/>
              <a:t> </a:t>
            </a:r>
            <a:r>
              <a:rPr lang="en-US" sz="1600" dirty="0" smtClean="0"/>
              <a:t>&lt;Shrink Window?&gt;</a:t>
            </a:r>
            <a:endParaRPr lang="en-US" sz="5400" dirty="0"/>
          </a:p>
        </p:txBody>
      </p:sp>
      <p:sp>
        <p:nvSpPr>
          <p:cNvPr id="6" name="TextBox 5"/>
          <p:cNvSpPr txBox="1"/>
          <p:nvPr/>
        </p:nvSpPr>
        <p:spPr>
          <a:xfrm>
            <a:off x="0" y="1722474"/>
            <a:ext cx="5465135" cy="307777"/>
          </a:xfrm>
          <a:prstGeom prst="rect">
            <a:avLst/>
          </a:prstGeom>
          <a:noFill/>
          <a:ln>
            <a:noFill/>
          </a:ln>
        </p:spPr>
        <p:txBody>
          <a:bodyPr wrap="square" rtlCol="0">
            <a:spAutoFit/>
          </a:bodyPr>
          <a:lstStyle/>
          <a:p>
            <a:r>
              <a:rPr lang="en-US" sz="1400" dirty="0" smtClean="0"/>
              <a:t>Sets background to white and optionally shrinks viewing window. </a:t>
            </a:r>
            <a:endParaRPr lang="en-US" sz="1400" dirty="0" smtClean="0"/>
          </a:p>
        </p:txBody>
      </p:sp>
      <p:pic>
        <p:nvPicPr>
          <p:cNvPr id="10" name="Picture 2"/>
          <p:cNvPicPr>
            <a:picLocks noChangeAspect="1" noChangeArrowheads="1"/>
          </p:cNvPicPr>
          <p:nvPr/>
        </p:nvPicPr>
        <p:blipFill>
          <a:blip r:embed="rId2" cstate="print"/>
          <a:srcRect/>
          <a:stretch>
            <a:fillRect/>
          </a:stretch>
        </p:blipFill>
        <p:spPr bwMode="auto">
          <a:xfrm>
            <a:off x="202019" y="2351632"/>
            <a:ext cx="3764608" cy="2826424"/>
          </a:xfrm>
          <a:prstGeom prst="rect">
            <a:avLst/>
          </a:prstGeom>
          <a:noFill/>
          <a:ln w="9525">
            <a:noFill/>
            <a:miter lim="800000"/>
            <a:headEnd/>
            <a:tailEnd/>
          </a:ln>
        </p:spPr>
      </p:pic>
      <p:sp>
        <p:nvSpPr>
          <p:cNvPr id="11" name="TextBox 10"/>
          <p:cNvSpPr txBox="1"/>
          <p:nvPr/>
        </p:nvSpPr>
        <p:spPr>
          <a:xfrm>
            <a:off x="4040370" y="2923953"/>
            <a:ext cx="786811"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PPT</a:t>
            </a:r>
            <a:r>
              <a:rPr lang="en-US" sz="1400" b="1" dirty="0" smtClean="0">
                <a:solidFill>
                  <a:schemeClr val="bg1"/>
                </a:solidFill>
              </a:rPr>
              <a:t>, 1</a:t>
            </a:r>
            <a:endParaRPr lang="en-US" sz="1400" b="1" dirty="0" smtClean="0">
              <a:solidFill>
                <a:schemeClr val="bg1"/>
              </a:solidFill>
            </a:endParaRPr>
          </a:p>
        </p:txBody>
      </p:sp>
      <p:pic>
        <p:nvPicPr>
          <p:cNvPr id="12" name="Picture 3"/>
          <p:cNvPicPr>
            <a:picLocks noChangeAspect="1" noChangeArrowheads="1"/>
          </p:cNvPicPr>
          <p:nvPr/>
        </p:nvPicPr>
        <p:blipFill>
          <a:blip r:embed="rId3" cstate="print"/>
          <a:srcRect/>
          <a:stretch>
            <a:fillRect/>
          </a:stretch>
        </p:blipFill>
        <p:spPr bwMode="auto">
          <a:xfrm>
            <a:off x="4869713" y="2304744"/>
            <a:ext cx="4091050" cy="2852046"/>
          </a:xfrm>
          <a:prstGeom prst="rect">
            <a:avLst/>
          </a:prstGeom>
          <a:noFill/>
          <a:ln w="9525">
            <a:noFill/>
            <a:miter lim="800000"/>
            <a:headEnd/>
            <a:tailEnd/>
          </a:ln>
        </p:spPr>
      </p:pic>
      <p:sp>
        <p:nvSpPr>
          <p:cNvPr id="13" name="Right Arrow 12"/>
          <p:cNvSpPr/>
          <p:nvPr/>
        </p:nvSpPr>
        <p:spPr>
          <a:xfrm>
            <a:off x="4072271" y="3646975"/>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PPT.mac &amp; BAC.mac </a:t>
            </a:r>
            <a:r>
              <a:rPr lang="en-US" dirty="0" smtClean="0">
                <a:sym typeface="Wingdings" pitchFamily="2" charset="2"/>
              </a:rPr>
              <a:t> Fun with Power Point</a:t>
            </a:r>
            <a:endParaRPr lang="en-US" dirty="0"/>
          </a:p>
        </p:txBody>
      </p:sp>
      <p:sp>
        <p:nvSpPr>
          <p:cNvPr id="3" name="TextBox 2"/>
          <p:cNvSpPr txBox="1"/>
          <p:nvPr/>
        </p:nvSpPr>
        <p:spPr>
          <a:xfrm>
            <a:off x="3062177" y="965891"/>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Bac</a:t>
            </a:r>
            <a:r>
              <a:rPr lang="en-US" dirty="0" smtClean="0"/>
              <a:t>k To Normal”</a:t>
            </a:r>
            <a:endParaRPr lang="en-US" dirty="0"/>
          </a:p>
        </p:txBody>
      </p:sp>
      <p:sp>
        <p:nvSpPr>
          <p:cNvPr id="4" name="TextBox 3"/>
          <p:cNvSpPr txBox="1"/>
          <p:nvPr/>
        </p:nvSpPr>
        <p:spPr>
          <a:xfrm>
            <a:off x="1" y="851539"/>
            <a:ext cx="2966484" cy="923330"/>
          </a:xfrm>
          <a:prstGeom prst="rect">
            <a:avLst/>
          </a:prstGeom>
          <a:noFill/>
        </p:spPr>
        <p:txBody>
          <a:bodyPr wrap="square" rtlCol="0">
            <a:spAutoFit/>
          </a:bodyPr>
          <a:lstStyle/>
          <a:p>
            <a:r>
              <a:rPr lang="en-US" sz="5400" dirty="0" smtClean="0"/>
              <a:t>BAC</a:t>
            </a:r>
            <a:endParaRPr lang="en-US" sz="5400" dirty="0"/>
          </a:p>
        </p:txBody>
      </p:sp>
      <p:sp>
        <p:nvSpPr>
          <p:cNvPr id="5" name="TextBox 4"/>
          <p:cNvSpPr txBox="1"/>
          <p:nvPr/>
        </p:nvSpPr>
        <p:spPr>
          <a:xfrm>
            <a:off x="10633" y="1598423"/>
            <a:ext cx="5465135" cy="307777"/>
          </a:xfrm>
          <a:prstGeom prst="rect">
            <a:avLst/>
          </a:prstGeom>
          <a:noFill/>
          <a:ln>
            <a:noFill/>
          </a:ln>
        </p:spPr>
        <p:txBody>
          <a:bodyPr wrap="square" rtlCol="0">
            <a:spAutoFit/>
          </a:bodyPr>
          <a:lstStyle/>
          <a:p>
            <a:r>
              <a:rPr lang="en-US" sz="1400" dirty="0" smtClean="0"/>
              <a:t>Resets Window back to black background and full size</a:t>
            </a:r>
            <a:endParaRPr lang="en-US" sz="1400" dirty="0" smtClean="0"/>
          </a:p>
        </p:txBody>
      </p:sp>
      <p:pic>
        <p:nvPicPr>
          <p:cNvPr id="1026" name="Picture 2"/>
          <p:cNvPicPr>
            <a:picLocks noChangeAspect="1" noChangeArrowheads="1"/>
          </p:cNvPicPr>
          <p:nvPr/>
        </p:nvPicPr>
        <p:blipFill>
          <a:blip r:embed="rId2" cstate="print"/>
          <a:srcRect/>
          <a:stretch>
            <a:fillRect/>
          </a:stretch>
        </p:blipFill>
        <p:spPr bwMode="auto">
          <a:xfrm>
            <a:off x="5110318" y="2213409"/>
            <a:ext cx="4033682" cy="3028442"/>
          </a:xfrm>
          <a:prstGeom prst="rect">
            <a:avLst/>
          </a:prstGeom>
          <a:noFill/>
          <a:ln w="9525">
            <a:noFill/>
            <a:miter lim="800000"/>
            <a:headEnd/>
            <a:tailEnd/>
          </a:ln>
        </p:spPr>
      </p:pic>
      <p:sp>
        <p:nvSpPr>
          <p:cNvPr id="7" name="TextBox 6"/>
          <p:cNvSpPr txBox="1"/>
          <p:nvPr/>
        </p:nvSpPr>
        <p:spPr>
          <a:xfrm>
            <a:off x="4369987" y="3125972"/>
            <a:ext cx="616681"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BAC</a:t>
            </a:r>
            <a:endParaRPr lang="en-US" sz="1400" b="1" dirty="0" smtClean="0">
              <a:solidFill>
                <a:schemeClr val="bg1"/>
              </a:solidFill>
            </a:endParaRPr>
          </a:p>
        </p:txBody>
      </p:sp>
      <p:pic>
        <p:nvPicPr>
          <p:cNvPr id="1027" name="Picture 3"/>
          <p:cNvPicPr>
            <a:picLocks noChangeAspect="1" noChangeArrowheads="1"/>
          </p:cNvPicPr>
          <p:nvPr/>
        </p:nvPicPr>
        <p:blipFill>
          <a:blip r:embed="rId3" cstate="print"/>
          <a:srcRect/>
          <a:stretch>
            <a:fillRect/>
          </a:stretch>
        </p:blipFill>
        <p:spPr bwMode="auto">
          <a:xfrm>
            <a:off x="0" y="2251582"/>
            <a:ext cx="4319824" cy="3011534"/>
          </a:xfrm>
          <a:prstGeom prst="rect">
            <a:avLst/>
          </a:prstGeom>
          <a:noFill/>
          <a:ln w="9525">
            <a:noFill/>
            <a:miter lim="800000"/>
            <a:headEnd/>
            <a:tailEnd/>
          </a:ln>
        </p:spPr>
      </p:pic>
      <p:sp>
        <p:nvSpPr>
          <p:cNvPr id="9" name="Right Arrow 8"/>
          <p:cNvSpPr/>
          <p:nvPr/>
        </p:nvSpPr>
        <p:spPr>
          <a:xfrm>
            <a:off x="4391255" y="3530017"/>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BUCK.mac </a:t>
            </a:r>
            <a:r>
              <a:rPr lang="en-US" dirty="0" smtClean="0">
                <a:sym typeface="Wingdings" pitchFamily="2" charset="2"/>
              </a:rPr>
              <a:t> Sandwich Construction Failures</a:t>
            </a:r>
            <a:endParaRPr lang="en-US" dirty="0"/>
          </a:p>
        </p:txBody>
      </p:sp>
      <p:sp>
        <p:nvSpPr>
          <p:cNvPr id="3" name="TextBox 2"/>
          <p:cNvSpPr txBox="1"/>
          <p:nvPr/>
        </p:nvSpPr>
        <p:spPr>
          <a:xfrm>
            <a:off x="3062177" y="965891"/>
            <a:ext cx="6081823" cy="369332"/>
          </a:xfrm>
          <a:prstGeom prst="rect">
            <a:avLst/>
          </a:prstGeom>
          <a:noFill/>
        </p:spPr>
        <p:txBody>
          <a:bodyPr wrap="square" rtlCol="0">
            <a:spAutoFit/>
          </a:bodyPr>
          <a:lstStyle/>
          <a:p>
            <a:pPr algn="r"/>
            <a:r>
              <a:rPr lang="en-US" dirty="0" smtClean="0"/>
              <a:t>“Think: </a:t>
            </a:r>
            <a:r>
              <a:rPr lang="en-US" dirty="0" smtClean="0"/>
              <a:t>Sandwich Structure</a:t>
            </a:r>
            <a:r>
              <a:rPr lang="en-US" dirty="0" smtClean="0">
                <a:solidFill>
                  <a:schemeClr val="accent6">
                    <a:lumMod val="75000"/>
                  </a:schemeClr>
                </a:solidFill>
              </a:rPr>
              <a:t> Buck</a:t>
            </a:r>
            <a:r>
              <a:rPr lang="en-US" dirty="0" smtClean="0"/>
              <a:t>ling</a:t>
            </a:r>
            <a:r>
              <a:rPr lang="en-US" dirty="0" smtClean="0"/>
              <a:t>”</a:t>
            </a:r>
            <a:endParaRPr lang="en-US" dirty="0"/>
          </a:p>
        </p:txBody>
      </p:sp>
      <p:sp>
        <p:nvSpPr>
          <p:cNvPr id="4" name="TextBox 3"/>
          <p:cNvSpPr txBox="1"/>
          <p:nvPr/>
        </p:nvSpPr>
        <p:spPr>
          <a:xfrm>
            <a:off x="1" y="851539"/>
            <a:ext cx="8782492" cy="923330"/>
          </a:xfrm>
          <a:prstGeom prst="rect">
            <a:avLst/>
          </a:prstGeom>
          <a:noFill/>
        </p:spPr>
        <p:txBody>
          <a:bodyPr wrap="square" rtlCol="0">
            <a:spAutoFit/>
          </a:bodyPr>
          <a:lstStyle/>
          <a:p>
            <a:r>
              <a:rPr lang="en-US" sz="5400" dirty="0" smtClean="0"/>
              <a:t>BUCK,</a:t>
            </a:r>
            <a:r>
              <a:rPr lang="en-US" dirty="0" smtClean="0"/>
              <a:t>&lt;Cell Size&gt;, &lt;Results Display&gt;, &lt;Calculations&gt; </a:t>
            </a:r>
            <a:endParaRPr lang="en-US" sz="5400" dirty="0"/>
          </a:p>
        </p:txBody>
      </p:sp>
      <p:sp>
        <p:nvSpPr>
          <p:cNvPr id="5" name="TextBox 4"/>
          <p:cNvSpPr txBox="1"/>
          <p:nvPr/>
        </p:nvSpPr>
        <p:spPr>
          <a:xfrm>
            <a:off x="10633" y="1630322"/>
            <a:ext cx="5465135" cy="307777"/>
          </a:xfrm>
          <a:prstGeom prst="rect">
            <a:avLst/>
          </a:prstGeom>
          <a:noFill/>
          <a:ln>
            <a:noFill/>
          </a:ln>
        </p:spPr>
        <p:txBody>
          <a:bodyPr wrap="square" rtlCol="0">
            <a:spAutoFit/>
          </a:bodyPr>
          <a:lstStyle/>
          <a:p>
            <a:r>
              <a:rPr lang="en-US" sz="1400" dirty="0" smtClean="0"/>
              <a:t>Calculates Composite Sandwich Structure Buckling </a:t>
            </a:r>
            <a:endParaRPr lang="en-US" sz="1400" dirty="0" smtClean="0"/>
          </a:p>
        </p:txBody>
      </p:sp>
      <p:sp>
        <p:nvSpPr>
          <p:cNvPr id="7" name="TextBox 6"/>
          <p:cNvSpPr txBox="1"/>
          <p:nvPr/>
        </p:nvSpPr>
        <p:spPr>
          <a:xfrm>
            <a:off x="1648051" y="6166884"/>
            <a:ext cx="6028661"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Can be quite time consuming for large numbers of elements; </a:t>
            </a:r>
          </a:p>
          <a:p>
            <a:r>
              <a:rPr lang="en-US" sz="1400" dirty="0" smtClean="0"/>
              <a:t>current formulation calculates </a:t>
            </a:r>
            <a:r>
              <a:rPr lang="en-US" sz="1400" dirty="0" err="1" smtClean="0"/>
              <a:t>faceshee</a:t>
            </a:r>
            <a:r>
              <a:rPr lang="en-US" sz="1400" dirty="0" err="1" smtClean="0"/>
              <a:t>t</a:t>
            </a:r>
            <a:r>
              <a:rPr lang="en-US" sz="1400" dirty="0" smtClean="0"/>
              <a:t> </a:t>
            </a:r>
            <a:r>
              <a:rPr lang="en-US" sz="1400" dirty="0" smtClean="0"/>
              <a:t>stiffness for every element…</a:t>
            </a:r>
            <a:endParaRPr lang="en-US" sz="1400" dirty="0" smtClean="0"/>
          </a:p>
        </p:txBody>
      </p:sp>
      <p:sp>
        <p:nvSpPr>
          <p:cNvPr id="8" name="TextBox 7"/>
          <p:cNvSpPr txBox="1"/>
          <p:nvPr/>
        </p:nvSpPr>
        <p:spPr>
          <a:xfrm>
            <a:off x="152400" y="2009554"/>
            <a:ext cx="1041991" cy="307777"/>
          </a:xfrm>
          <a:prstGeom prst="rect">
            <a:avLst/>
          </a:prstGeom>
          <a:noFill/>
          <a:ln>
            <a:noFill/>
          </a:ln>
        </p:spPr>
        <p:txBody>
          <a:bodyPr wrap="square" rtlCol="0">
            <a:spAutoFit/>
          </a:bodyPr>
          <a:lstStyle/>
          <a:p>
            <a:r>
              <a:rPr lang="en-US" sz="1400" b="1" dirty="0" smtClean="0"/>
              <a:t>Cell Size</a:t>
            </a:r>
            <a:endParaRPr lang="en-US" sz="1400" b="1" dirty="0" smtClean="0"/>
          </a:p>
        </p:txBody>
      </p:sp>
      <p:sp>
        <p:nvSpPr>
          <p:cNvPr id="9" name="TextBox 8"/>
          <p:cNvSpPr txBox="1"/>
          <p:nvPr/>
        </p:nvSpPr>
        <p:spPr>
          <a:xfrm>
            <a:off x="1297173" y="5550193"/>
            <a:ext cx="6624085"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b="1" dirty="0" smtClean="0"/>
              <a:t>ONLY WORKS FOR: </a:t>
            </a:r>
            <a:r>
              <a:rPr lang="en-US" sz="1400" dirty="0" smtClean="0"/>
              <a:t>Shell181, Solid185, Solid186, Solsh190, Shell208, Shell209 &amp; Shell281</a:t>
            </a:r>
          </a:p>
          <a:p>
            <a:pPr algn="ctr"/>
            <a:r>
              <a:rPr lang="en-US" sz="1400" b="1" dirty="0" smtClean="0"/>
              <a:t>Doesn’t Work For Shell91!!!</a:t>
            </a:r>
            <a:endParaRPr lang="en-US" sz="1400" b="1" dirty="0" smtClean="0"/>
          </a:p>
        </p:txBody>
      </p:sp>
      <p:sp>
        <p:nvSpPr>
          <p:cNvPr id="10" name="TextBox 9"/>
          <p:cNvSpPr txBox="1"/>
          <p:nvPr/>
        </p:nvSpPr>
        <p:spPr>
          <a:xfrm>
            <a:off x="1587807" y="1988288"/>
            <a:ext cx="2828261" cy="307777"/>
          </a:xfrm>
          <a:prstGeom prst="rect">
            <a:avLst/>
          </a:prstGeom>
          <a:noFill/>
          <a:ln>
            <a:noFill/>
          </a:ln>
        </p:spPr>
        <p:txBody>
          <a:bodyPr wrap="square" rtlCol="0">
            <a:spAutoFit/>
          </a:bodyPr>
          <a:lstStyle/>
          <a:p>
            <a:r>
              <a:rPr lang="en-US" sz="1400" dirty="0" smtClean="0"/>
              <a:t>Cell Size of Honeycomb core</a:t>
            </a:r>
            <a:endParaRPr lang="en-US" sz="1400" dirty="0" smtClean="0"/>
          </a:p>
        </p:txBody>
      </p:sp>
      <p:grpSp>
        <p:nvGrpSpPr>
          <p:cNvPr id="19" name="Group 18"/>
          <p:cNvGrpSpPr/>
          <p:nvPr/>
        </p:nvGrpSpPr>
        <p:grpSpPr>
          <a:xfrm>
            <a:off x="4306188" y="1946743"/>
            <a:ext cx="1297171" cy="401703"/>
            <a:chOff x="4072272" y="1936110"/>
            <a:chExt cx="1297171" cy="401703"/>
          </a:xfrm>
        </p:grpSpPr>
        <p:sp>
          <p:nvSpPr>
            <p:cNvPr id="11" name="Hexagon 10"/>
            <p:cNvSpPr/>
            <p:nvPr/>
          </p:nvSpPr>
          <p:spPr>
            <a:xfrm rot="1571799">
              <a:off x="4481030" y="1936110"/>
              <a:ext cx="478465" cy="401703"/>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4072272" y="2126511"/>
              <a:ext cx="425303" cy="1588"/>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4937058" y="2126511"/>
              <a:ext cx="432385" cy="5132"/>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52400" y="2321443"/>
            <a:ext cx="1506277" cy="307777"/>
          </a:xfrm>
          <a:prstGeom prst="rect">
            <a:avLst/>
          </a:prstGeom>
          <a:noFill/>
          <a:ln>
            <a:noFill/>
          </a:ln>
        </p:spPr>
        <p:txBody>
          <a:bodyPr wrap="square" rtlCol="0">
            <a:spAutoFit/>
          </a:bodyPr>
          <a:lstStyle/>
          <a:p>
            <a:r>
              <a:rPr lang="en-US" sz="1400" b="1" dirty="0" smtClean="0"/>
              <a:t>Display Results</a:t>
            </a:r>
            <a:endParaRPr lang="en-US" sz="1400" b="1" dirty="0" smtClean="0"/>
          </a:p>
        </p:txBody>
      </p:sp>
      <p:pic>
        <p:nvPicPr>
          <p:cNvPr id="2050" name="Picture 2"/>
          <p:cNvPicPr>
            <a:picLocks noChangeAspect="1" noChangeArrowheads="1"/>
          </p:cNvPicPr>
          <p:nvPr/>
        </p:nvPicPr>
        <p:blipFill>
          <a:blip r:embed="rId2" cstate="print"/>
          <a:srcRect/>
          <a:stretch>
            <a:fillRect/>
          </a:stretch>
        </p:blipFill>
        <p:spPr bwMode="auto">
          <a:xfrm>
            <a:off x="6973304" y="3210234"/>
            <a:ext cx="2011680" cy="1402434"/>
          </a:xfrm>
          <a:prstGeom prst="rect">
            <a:avLst/>
          </a:prstGeom>
          <a:noFill/>
          <a:ln w="9525">
            <a:noFill/>
            <a:miter lim="800000"/>
            <a:headEnd/>
            <a:tailEnd/>
          </a:ln>
        </p:spPr>
      </p:pic>
      <p:sp>
        <p:nvSpPr>
          <p:cNvPr id="20" name="TextBox 19"/>
          <p:cNvSpPr txBox="1"/>
          <p:nvPr/>
        </p:nvSpPr>
        <p:spPr>
          <a:xfrm>
            <a:off x="1587807" y="2342706"/>
            <a:ext cx="2452566" cy="307777"/>
          </a:xfrm>
          <a:prstGeom prst="rect">
            <a:avLst/>
          </a:prstGeom>
          <a:noFill/>
          <a:ln>
            <a:noFill/>
          </a:ln>
        </p:spPr>
        <p:txBody>
          <a:bodyPr wrap="square" rtlCol="0">
            <a:spAutoFit/>
          </a:bodyPr>
          <a:lstStyle/>
          <a:p>
            <a:r>
              <a:rPr lang="en-US" sz="1400" dirty="0" smtClean="0"/>
              <a:t>0 </a:t>
            </a:r>
            <a:r>
              <a:rPr lang="en-US" sz="1400" dirty="0" smtClean="0">
                <a:sym typeface="Wingdings" pitchFamily="2" charset="2"/>
              </a:rPr>
              <a:t> Shows Failed Elements</a:t>
            </a:r>
            <a:endParaRPr lang="en-US" sz="1400" dirty="0" smtClean="0"/>
          </a:p>
        </p:txBody>
      </p:sp>
      <p:sp>
        <p:nvSpPr>
          <p:cNvPr id="21" name="TextBox 20"/>
          <p:cNvSpPr txBox="1"/>
          <p:nvPr/>
        </p:nvSpPr>
        <p:spPr>
          <a:xfrm>
            <a:off x="1587807" y="2601432"/>
            <a:ext cx="2736100" cy="307777"/>
          </a:xfrm>
          <a:prstGeom prst="rect">
            <a:avLst/>
          </a:prstGeom>
          <a:noFill/>
          <a:ln>
            <a:noFill/>
          </a:ln>
        </p:spPr>
        <p:txBody>
          <a:bodyPr wrap="square" rtlCol="0">
            <a:spAutoFit/>
          </a:bodyPr>
          <a:lstStyle/>
          <a:p>
            <a:r>
              <a:rPr lang="en-US" sz="1400" dirty="0" smtClean="0"/>
              <a:t>1 </a:t>
            </a:r>
            <a:r>
              <a:rPr lang="en-US" sz="1400" dirty="0" smtClean="0">
                <a:sym typeface="Wingdings" pitchFamily="2" charset="2"/>
              </a:rPr>
              <a:t> “Buckling Stress” 1= Failed</a:t>
            </a:r>
            <a:endParaRPr lang="en-US" sz="1400" dirty="0" smtClean="0"/>
          </a:p>
        </p:txBody>
      </p:sp>
      <p:pic>
        <p:nvPicPr>
          <p:cNvPr id="2052" name="Picture 4"/>
          <p:cNvPicPr>
            <a:picLocks noChangeAspect="1" noChangeArrowheads="1"/>
          </p:cNvPicPr>
          <p:nvPr/>
        </p:nvPicPr>
        <p:blipFill>
          <a:blip r:embed="rId3" cstate="print"/>
          <a:srcRect/>
          <a:stretch>
            <a:fillRect/>
          </a:stretch>
        </p:blipFill>
        <p:spPr bwMode="auto">
          <a:xfrm>
            <a:off x="6973304" y="1648037"/>
            <a:ext cx="2011680" cy="1402434"/>
          </a:xfrm>
          <a:prstGeom prst="rect">
            <a:avLst/>
          </a:prstGeom>
          <a:noFill/>
          <a:ln w="9525">
            <a:noFill/>
            <a:miter lim="800000"/>
            <a:headEnd/>
            <a:tailEnd/>
          </a:ln>
        </p:spPr>
      </p:pic>
      <p:cxnSp>
        <p:nvCxnSpPr>
          <p:cNvPr id="25" name="Elbow Connector 24"/>
          <p:cNvCxnSpPr>
            <a:stCxn id="20" idx="3"/>
            <a:endCxn id="2052" idx="1"/>
          </p:cNvCxnSpPr>
          <p:nvPr/>
        </p:nvCxnSpPr>
        <p:spPr>
          <a:xfrm flipV="1">
            <a:off x="4040373" y="2349254"/>
            <a:ext cx="2932931" cy="147341"/>
          </a:xfrm>
          <a:prstGeom prst="bentConnector3">
            <a:avLst>
              <a:gd name="adj1" fmla="val 5000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1" idx="3"/>
            <a:endCxn id="2050" idx="1"/>
          </p:cNvCxnSpPr>
          <p:nvPr/>
        </p:nvCxnSpPr>
        <p:spPr>
          <a:xfrm>
            <a:off x="4323907" y="2755321"/>
            <a:ext cx="2649397" cy="1156130"/>
          </a:xfrm>
          <a:prstGeom prst="bentConnector3">
            <a:avLst>
              <a:gd name="adj1" fmla="val 95349"/>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2400" y="2931043"/>
            <a:ext cx="1375144" cy="307777"/>
          </a:xfrm>
          <a:prstGeom prst="rect">
            <a:avLst/>
          </a:prstGeom>
          <a:noFill/>
          <a:ln>
            <a:noFill/>
          </a:ln>
        </p:spPr>
        <p:txBody>
          <a:bodyPr wrap="square" rtlCol="0">
            <a:spAutoFit/>
          </a:bodyPr>
          <a:lstStyle/>
          <a:p>
            <a:r>
              <a:rPr lang="en-US" sz="1400" b="1" dirty="0" smtClean="0"/>
              <a:t>Calculations</a:t>
            </a:r>
            <a:endParaRPr lang="en-US" sz="1400" b="1" dirty="0" smtClean="0"/>
          </a:p>
        </p:txBody>
      </p:sp>
      <p:sp>
        <p:nvSpPr>
          <p:cNvPr id="43" name="TextBox 42"/>
          <p:cNvSpPr txBox="1"/>
          <p:nvPr/>
        </p:nvSpPr>
        <p:spPr>
          <a:xfrm>
            <a:off x="1407046" y="2931043"/>
            <a:ext cx="1878408" cy="307777"/>
          </a:xfrm>
          <a:prstGeom prst="rect">
            <a:avLst/>
          </a:prstGeom>
          <a:noFill/>
          <a:ln>
            <a:noFill/>
          </a:ln>
        </p:spPr>
        <p:txBody>
          <a:bodyPr wrap="square" rtlCol="0">
            <a:spAutoFit/>
          </a:bodyPr>
          <a:lstStyle/>
          <a:p>
            <a:r>
              <a:rPr lang="en-US" sz="1400" dirty="0" smtClean="0"/>
              <a:t>0 </a:t>
            </a:r>
            <a:r>
              <a:rPr lang="en-US" sz="1400" dirty="0" smtClean="0">
                <a:sym typeface="Wingdings" pitchFamily="2" charset="2"/>
              </a:rPr>
              <a:t> Minimum Margin</a:t>
            </a:r>
            <a:endParaRPr lang="en-US" sz="1400" dirty="0" smtClean="0"/>
          </a:p>
        </p:txBody>
      </p:sp>
      <p:sp>
        <p:nvSpPr>
          <p:cNvPr id="44" name="TextBox 43"/>
          <p:cNvSpPr txBox="1"/>
          <p:nvPr/>
        </p:nvSpPr>
        <p:spPr>
          <a:xfrm>
            <a:off x="1421217" y="3157874"/>
            <a:ext cx="2395871" cy="307777"/>
          </a:xfrm>
          <a:prstGeom prst="rect">
            <a:avLst/>
          </a:prstGeom>
          <a:noFill/>
          <a:ln>
            <a:noFill/>
          </a:ln>
        </p:spPr>
        <p:txBody>
          <a:bodyPr wrap="square" rtlCol="0">
            <a:spAutoFit/>
          </a:bodyPr>
          <a:lstStyle/>
          <a:p>
            <a:r>
              <a:rPr lang="en-US" sz="1400" dirty="0" smtClean="0"/>
              <a:t>1 </a:t>
            </a:r>
            <a:r>
              <a:rPr lang="en-US" sz="1400" dirty="0" smtClean="0">
                <a:sym typeface="Wingdings" pitchFamily="2" charset="2"/>
              </a:rPr>
              <a:t> Inter Cellular Buckling</a:t>
            </a:r>
            <a:endParaRPr lang="en-US" sz="1400" dirty="0" smtClean="0"/>
          </a:p>
        </p:txBody>
      </p:sp>
      <p:sp>
        <p:nvSpPr>
          <p:cNvPr id="45" name="TextBox 44"/>
          <p:cNvSpPr txBox="1"/>
          <p:nvPr/>
        </p:nvSpPr>
        <p:spPr>
          <a:xfrm>
            <a:off x="1424763" y="3384696"/>
            <a:ext cx="2445488" cy="307777"/>
          </a:xfrm>
          <a:prstGeom prst="rect">
            <a:avLst/>
          </a:prstGeom>
          <a:noFill/>
          <a:ln>
            <a:noFill/>
          </a:ln>
        </p:spPr>
        <p:txBody>
          <a:bodyPr wrap="square" rtlCol="0">
            <a:spAutoFit/>
          </a:bodyPr>
          <a:lstStyle/>
          <a:p>
            <a:r>
              <a:rPr lang="en-US" sz="1400" dirty="0" smtClean="0"/>
              <a:t>2 </a:t>
            </a:r>
            <a:r>
              <a:rPr lang="en-US" sz="1400" dirty="0" smtClean="0">
                <a:sym typeface="Wingdings" pitchFamily="2" charset="2"/>
              </a:rPr>
              <a:t> Face sheet Wrinkling</a:t>
            </a:r>
            <a:endParaRPr lang="en-US" sz="1400" dirty="0" smtClean="0"/>
          </a:p>
        </p:txBody>
      </p:sp>
      <p:sp>
        <p:nvSpPr>
          <p:cNvPr id="46" name="TextBox 45"/>
          <p:cNvSpPr txBox="1"/>
          <p:nvPr/>
        </p:nvSpPr>
        <p:spPr>
          <a:xfrm>
            <a:off x="1417675" y="3611522"/>
            <a:ext cx="2888511" cy="307777"/>
          </a:xfrm>
          <a:prstGeom prst="rect">
            <a:avLst/>
          </a:prstGeom>
          <a:noFill/>
          <a:ln>
            <a:noFill/>
          </a:ln>
        </p:spPr>
        <p:txBody>
          <a:bodyPr wrap="square" rtlCol="0">
            <a:spAutoFit/>
          </a:bodyPr>
          <a:lstStyle/>
          <a:p>
            <a:r>
              <a:rPr lang="en-US" sz="1400" dirty="0" smtClean="0"/>
              <a:t>3 </a:t>
            </a:r>
            <a:r>
              <a:rPr lang="en-US" sz="1400" dirty="0" smtClean="0">
                <a:sym typeface="Wingdings" pitchFamily="2" charset="2"/>
              </a:rPr>
              <a:t> Shear Crimping (X-Direction)</a:t>
            </a:r>
            <a:endParaRPr lang="en-US" sz="1400" dirty="0" smtClean="0"/>
          </a:p>
        </p:txBody>
      </p:sp>
      <p:sp>
        <p:nvSpPr>
          <p:cNvPr id="47" name="TextBox 46"/>
          <p:cNvSpPr txBox="1"/>
          <p:nvPr/>
        </p:nvSpPr>
        <p:spPr>
          <a:xfrm>
            <a:off x="1417675" y="3838353"/>
            <a:ext cx="3044450" cy="307777"/>
          </a:xfrm>
          <a:prstGeom prst="rect">
            <a:avLst/>
          </a:prstGeom>
          <a:noFill/>
          <a:ln>
            <a:noFill/>
          </a:ln>
        </p:spPr>
        <p:txBody>
          <a:bodyPr wrap="square" rtlCol="0">
            <a:spAutoFit/>
          </a:bodyPr>
          <a:lstStyle/>
          <a:p>
            <a:r>
              <a:rPr lang="en-US" sz="1400" dirty="0" smtClean="0"/>
              <a:t>4 </a:t>
            </a:r>
            <a:r>
              <a:rPr lang="en-US" sz="1400" dirty="0" smtClean="0">
                <a:sym typeface="Wingdings" pitchFamily="2" charset="2"/>
              </a:rPr>
              <a:t> Shear Crimping (Y-Direction)</a:t>
            </a:r>
            <a:endParaRPr lang="en-US" sz="1400" dirty="0" smtClean="0"/>
          </a:p>
        </p:txBody>
      </p:sp>
      <p:sp>
        <p:nvSpPr>
          <p:cNvPr id="48" name="TextBox 47"/>
          <p:cNvSpPr txBox="1"/>
          <p:nvPr/>
        </p:nvSpPr>
        <p:spPr>
          <a:xfrm>
            <a:off x="1417675" y="4065184"/>
            <a:ext cx="3044450" cy="307777"/>
          </a:xfrm>
          <a:prstGeom prst="rect">
            <a:avLst/>
          </a:prstGeom>
          <a:noFill/>
          <a:ln>
            <a:noFill/>
          </a:ln>
        </p:spPr>
        <p:txBody>
          <a:bodyPr wrap="square" rtlCol="0">
            <a:spAutoFit/>
          </a:bodyPr>
          <a:lstStyle/>
          <a:p>
            <a:r>
              <a:rPr lang="en-US" sz="1400" dirty="0" smtClean="0"/>
              <a:t>5 </a:t>
            </a:r>
            <a:r>
              <a:rPr lang="en-US" sz="1400" dirty="0" smtClean="0">
                <a:sym typeface="Wingdings" pitchFamily="2" charset="2"/>
              </a:rPr>
              <a:t> Core Strength (X-Direction)</a:t>
            </a:r>
            <a:endParaRPr lang="en-US" sz="1400" dirty="0" smtClean="0"/>
          </a:p>
        </p:txBody>
      </p:sp>
      <p:sp>
        <p:nvSpPr>
          <p:cNvPr id="49" name="TextBox 48"/>
          <p:cNvSpPr txBox="1"/>
          <p:nvPr/>
        </p:nvSpPr>
        <p:spPr>
          <a:xfrm>
            <a:off x="1417675" y="4281382"/>
            <a:ext cx="3044450" cy="307777"/>
          </a:xfrm>
          <a:prstGeom prst="rect">
            <a:avLst/>
          </a:prstGeom>
          <a:noFill/>
          <a:ln>
            <a:noFill/>
          </a:ln>
        </p:spPr>
        <p:txBody>
          <a:bodyPr wrap="square" rtlCol="0">
            <a:spAutoFit/>
          </a:bodyPr>
          <a:lstStyle/>
          <a:p>
            <a:r>
              <a:rPr lang="en-US" sz="1400" dirty="0" smtClean="0">
                <a:sym typeface="Wingdings" pitchFamily="2" charset="2"/>
              </a:rPr>
              <a:t>6  Core Strength (Y-Direction)</a:t>
            </a:r>
            <a:endParaRPr lang="en-US" sz="1400" dirty="0" smtClean="0"/>
          </a:p>
        </p:txBody>
      </p:sp>
      <p:cxnSp>
        <p:nvCxnSpPr>
          <p:cNvPr id="51" name="Elbow Connector 50"/>
          <p:cNvCxnSpPr>
            <a:stCxn id="44" idx="3"/>
            <a:endCxn id="55" idx="1"/>
          </p:cNvCxnSpPr>
          <p:nvPr/>
        </p:nvCxnSpPr>
        <p:spPr>
          <a:xfrm>
            <a:off x="3817088" y="3311763"/>
            <a:ext cx="3423685" cy="1795352"/>
          </a:xfrm>
          <a:prstGeom prst="bentConnector3">
            <a:avLst>
              <a:gd name="adj1" fmla="val 8354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5" name="Picture 3"/>
          <p:cNvPicPr>
            <a:picLocks noChangeAspect="1" noChangeArrowheads="1"/>
          </p:cNvPicPr>
          <p:nvPr/>
        </p:nvPicPr>
        <p:blipFill>
          <a:blip r:embed="rId4" cstate="print"/>
          <a:srcRect l="26250" t="62500" r="14999" b="10156"/>
          <a:stretch>
            <a:fillRect/>
          </a:stretch>
        </p:blipFill>
        <p:spPr bwMode="auto">
          <a:xfrm>
            <a:off x="7240773" y="4786698"/>
            <a:ext cx="1706735" cy="640833"/>
          </a:xfrm>
          <a:prstGeom prst="rect">
            <a:avLst/>
          </a:prstGeom>
          <a:noFill/>
          <a:ln w="9525">
            <a:noFill/>
            <a:miter lim="800000"/>
            <a:headEnd/>
            <a:tailEnd/>
          </a:ln>
        </p:spPr>
      </p:pic>
      <p:pic>
        <p:nvPicPr>
          <p:cNvPr id="62" name="Picture 6"/>
          <p:cNvPicPr>
            <a:picLocks noChangeAspect="1" noChangeArrowheads="1"/>
          </p:cNvPicPr>
          <p:nvPr/>
        </p:nvPicPr>
        <p:blipFill>
          <a:blip r:embed="rId4" cstate="print"/>
          <a:srcRect l="26250" t="15625" r="14999" b="57031"/>
          <a:stretch>
            <a:fillRect/>
          </a:stretch>
        </p:blipFill>
        <p:spPr bwMode="auto">
          <a:xfrm>
            <a:off x="4720855" y="3681385"/>
            <a:ext cx="1787478" cy="667223"/>
          </a:xfrm>
          <a:prstGeom prst="rect">
            <a:avLst/>
          </a:prstGeom>
          <a:noFill/>
          <a:ln w="9525">
            <a:noFill/>
            <a:miter lim="800000"/>
            <a:headEnd/>
            <a:tailEnd/>
          </a:ln>
        </p:spPr>
      </p:pic>
      <p:cxnSp>
        <p:nvCxnSpPr>
          <p:cNvPr id="63" name="Elbow Connector 50"/>
          <p:cNvCxnSpPr>
            <a:stCxn id="45" idx="3"/>
            <a:endCxn id="62" idx="0"/>
          </p:cNvCxnSpPr>
          <p:nvPr/>
        </p:nvCxnSpPr>
        <p:spPr>
          <a:xfrm>
            <a:off x="3870251" y="3538585"/>
            <a:ext cx="1744343" cy="142800"/>
          </a:xfrm>
          <a:prstGeom prst="bentConnector2">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3" name="Picture 5"/>
          <p:cNvPicPr>
            <a:picLocks noChangeAspect="1" noChangeArrowheads="1"/>
          </p:cNvPicPr>
          <p:nvPr/>
        </p:nvPicPr>
        <p:blipFill>
          <a:blip r:embed="rId5" cstate="print"/>
          <a:srcRect l="22501" t="42188" r="14999" b="23438"/>
          <a:stretch>
            <a:fillRect/>
          </a:stretch>
        </p:blipFill>
        <p:spPr bwMode="auto">
          <a:xfrm>
            <a:off x="4603898" y="4524005"/>
            <a:ext cx="1950391" cy="860869"/>
          </a:xfrm>
          <a:prstGeom prst="rect">
            <a:avLst/>
          </a:prstGeom>
          <a:noFill/>
          <a:ln w="9525">
            <a:noFill/>
            <a:miter lim="800000"/>
            <a:headEnd/>
            <a:tailEnd/>
          </a:ln>
        </p:spPr>
      </p:pic>
      <p:cxnSp>
        <p:nvCxnSpPr>
          <p:cNvPr id="74" name="Elbow Connector 50"/>
          <p:cNvCxnSpPr>
            <a:stCxn id="46" idx="3"/>
            <a:endCxn id="73" idx="1"/>
          </p:cNvCxnSpPr>
          <p:nvPr/>
        </p:nvCxnSpPr>
        <p:spPr>
          <a:xfrm>
            <a:off x="4306186" y="3765411"/>
            <a:ext cx="297712" cy="1189029"/>
          </a:xfrm>
          <a:prstGeom prst="bentConnector3">
            <a:avLst>
              <a:gd name="adj1" fmla="val 5000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CirBeam44.mac </a:t>
            </a:r>
            <a:r>
              <a:rPr lang="en-US" dirty="0" smtClean="0">
                <a:sym typeface="Wingdings" pitchFamily="2" charset="2"/>
              </a:rPr>
              <a:t> Quick Circular Beams</a:t>
            </a:r>
            <a:endParaRPr lang="en-US" dirty="0"/>
          </a:p>
        </p:txBody>
      </p:sp>
      <p:sp>
        <p:nvSpPr>
          <p:cNvPr id="3" name="TextBox 2"/>
          <p:cNvSpPr txBox="1"/>
          <p:nvPr/>
        </p:nvSpPr>
        <p:spPr>
          <a:xfrm>
            <a:off x="3040911" y="880830"/>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Cir</a:t>
            </a:r>
            <a:r>
              <a:rPr lang="en-US" dirty="0" smtClean="0"/>
              <a:t>cular </a:t>
            </a:r>
            <a:r>
              <a:rPr lang="en-US" dirty="0" smtClean="0">
                <a:solidFill>
                  <a:schemeClr val="accent6">
                    <a:lumMod val="75000"/>
                  </a:schemeClr>
                </a:solidFill>
              </a:rPr>
              <a:t>Beam44</a:t>
            </a:r>
            <a:r>
              <a:rPr lang="en-US" dirty="0" smtClean="0"/>
              <a:t>”</a:t>
            </a:r>
            <a:endParaRPr lang="en-US" dirty="0"/>
          </a:p>
        </p:txBody>
      </p:sp>
      <p:sp>
        <p:nvSpPr>
          <p:cNvPr id="4" name="TextBox 3"/>
          <p:cNvSpPr txBox="1"/>
          <p:nvPr/>
        </p:nvSpPr>
        <p:spPr>
          <a:xfrm>
            <a:off x="63798" y="957864"/>
            <a:ext cx="8516676" cy="830997"/>
          </a:xfrm>
          <a:prstGeom prst="rect">
            <a:avLst/>
          </a:prstGeom>
          <a:noFill/>
        </p:spPr>
        <p:txBody>
          <a:bodyPr wrap="square" rtlCol="0">
            <a:spAutoFit/>
          </a:bodyPr>
          <a:lstStyle/>
          <a:p>
            <a:r>
              <a:rPr lang="en-US" sz="4800" dirty="0" smtClean="0"/>
              <a:t>CirBeam44</a:t>
            </a:r>
            <a:r>
              <a:rPr lang="en-US" sz="4000" dirty="0" smtClean="0"/>
              <a:t>,</a:t>
            </a:r>
            <a:r>
              <a:rPr lang="en-US" sz="1200" dirty="0" smtClean="0"/>
              <a:t>&lt;</a:t>
            </a:r>
            <a:r>
              <a:rPr lang="en-US" sz="1600" dirty="0" err="1" smtClean="0"/>
              <a:t>MatNum</a:t>
            </a:r>
            <a:r>
              <a:rPr lang="en-US" sz="1600" dirty="0" smtClean="0"/>
              <a:t>&gt;, &lt;Outer Diameter&gt;, &lt;Thickness&gt;, &lt;Material&gt; </a:t>
            </a:r>
            <a:endParaRPr lang="en-US" sz="5400" dirty="0"/>
          </a:p>
        </p:txBody>
      </p:sp>
      <p:sp>
        <p:nvSpPr>
          <p:cNvPr id="5" name="TextBox 4"/>
          <p:cNvSpPr txBox="1"/>
          <p:nvPr/>
        </p:nvSpPr>
        <p:spPr>
          <a:xfrm>
            <a:off x="116956" y="1690575"/>
            <a:ext cx="8420987" cy="338554"/>
          </a:xfrm>
          <a:prstGeom prst="rect">
            <a:avLst/>
          </a:prstGeom>
          <a:noFill/>
          <a:ln>
            <a:noFill/>
          </a:ln>
        </p:spPr>
        <p:txBody>
          <a:bodyPr wrap="square" rtlCol="0">
            <a:spAutoFit/>
          </a:bodyPr>
          <a:lstStyle/>
          <a:p>
            <a:r>
              <a:rPr lang="en-US" sz="1600" i="1" dirty="0" smtClean="0"/>
              <a:t>Creates Circular Beam 44 Element</a:t>
            </a:r>
            <a:endParaRPr lang="en-US" sz="1600" i="1" dirty="0" smtClean="0"/>
          </a:p>
        </p:txBody>
      </p:sp>
      <p:sp>
        <p:nvSpPr>
          <p:cNvPr id="6" name="TextBox 5"/>
          <p:cNvSpPr txBox="1"/>
          <p:nvPr/>
        </p:nvSpPr>
        <p:spPr>
          <a:xfrm>
            <a:off x="233914" y="2073349"/>
            <a:ext cx="1041991" cy="307777"/>
          </a:xfrm>
          <a:prstGeom prst="rect">
            <a:avLst/>
          </a:prstGeom>
          <a:noFill/>
          <a:ln>
            <a:noFill/>
          </a:ln>
        </p:spPr>
        <p:txBody>
          <a:bodyPr wrap="square" rtlCol="0">
            <a:spAutoFit/>
          </a:bodyPr>
          <a:lstStyle/>
          <a:p>
            <a:r>
              <a:rPr lang="en-US" sz="1400" b="1" dirty="0" err="1" smtClean="0"/>
              <a:t>MatNum</a:t>
            </a:r>
            <a:endParaRPr lang="en-US" sz="1400" b="1" dirty="0" smtClean="0"/>
          </a:p>
        </p:txBody>
      </p:sp>
      <p:sp>
        <p:nvSpPr>
          <p:cNvPr id="7" name="TextBox 6"/>
          <p:cNvSpPr txBox="1"/>
          <p:nvPr/>
        </p:nvSpPr>
        <p:spPr>
          <a:xfrm>
            <a:off x="1633882" y="2073352"/>
            <a:ext cx="5727405" cy="307777"/>
          </a:xfrm>
          <a:prstGeom prst="rect">
            <a:avLst/>
          </a:prstGeom>
          <a:noFill/>
          <a:ln>
            <a:noFill/>
          </a:ln>
        </p:spPr>
        <p:txBody>
          <a:bodyPr wrap="square" rtlCol="0">
            <a:spAutoFit/>
          </a:bodyPr>
          <a:lstStyle/>
          <a:p>
            <a:r>
              <a:rPr lang="en-US" sz="1400" dirty="0" smtClean="0"/>
              <a:t>Resulting Type, Real (and Material Number if Material is specified)</a:t>
            </a:r>
            <a:endParaRPr lang="en-US" sz="1400" dirty="0" smtClean="0"/>
          </a:p>
        </p:txBody>
      </p:sp>
      <p:sp>
        <p:nvSpPr>
          <p:cNvPr id="8" name="TextBox 7"/>
          <p:cNvSpPr txBox="1"/>
          <p:nvPr/>
        </p:nvSpPr>
        <p:spPr>
          <a:xfrm>
            <a:off x="233914" y="2332067"/>
            <a:ext cx="1545266" cy="307777"/>
          </a:xfrm>
          <a:prstGeom prst="rect">
            <a:avLst/>
          </a:prstGeom>
          <a:noFill/>
          <a:ln>
            <a:noFill/>
          </a:ln>
        </p:spPr>
        <p:txBody>
          <a:bodyPr wrap="square" rtlCol="0">
            <a:spAutoFit/>
          </a:bodyPr>
          <a:lstStyle/>
          <a:p>
            <a:r>
              <a:rPr lang="en-US" sz="1400" b="1" dirty="0" smtClean="0"/>
              <a:t>Outer Diameter</a:t>
            </a:r>
            <a:endParaRPr lang="en-US" sz="1400" b="1" dirty="0" smtClean="0"/>
          </a:p>
        </p:txBody>
      </p:sp>
      <p:sp>
        <p:nvSpPr>
          <p:cNvPr id="9" name="TextBox 8"/>
          <p:cNvSpPr txBox="1"/>
          <p:nvPr/>
        </p:nvSpPr>
        <p:spPr>
          <a:xfrm>
            <a:off x="1633882" y="2332070"/>
            <a:ext cx="2619141" cy="307777"/>
          </a:xfrm>
          <a:prstGeom prst="rect">
            <a:avLst/>
          </a:prstGeom>
          <a:noFill/>
          <a:ln>
            <a:noFill/>
          </a:ln>
        </p:spPr>
        <p:txBody>
          <a:bodyPr wrap="square" rtlCol="0">
            <a:spAutoFit/>
          </a:bodyPr>
          <a:lstStyle/>
          <a:p>
            <a:r>
              <a:rPr lang="en-US" sz="1400" dirty="0" smtClean="0"/>
              <a:t>Circular Beam outer diameter</a:t>
            </a:r>
            <a:endParaRPr lang="en-US" sz="1400" dirty="0" smtClean="0"/>
          </a:p>
        </p:txBody>
      </p:sp>
      <p:sp>
        <p:nvSpPr>
          <p:cNvPr id="10" name="TextBox 9"/>
          <p:cNvSpPr txBox="1"/>
          <p:nvPr/>
        </p:nvSpPr>
        <p:spPr>
          <a:xfrm>
            <a:off x="233914" y="2590788"/>
            <a:ext cx="1545266" cy="307777"/>
          </a:xfrm>
          <a:prstGeom prst="rect">
            <a:avLst/>
          </a:prstGeom>
          <a:noFill/>
          <a:ln>
            <a:noFill/>
          </a:ln>
        </p:spPr>
        <p:txBody>
          <a:bodyPr wrap="square" rtlCol="0">
            <a:spAutoFit/>
          </a:bodyPr>
          <a:lstStyle/>
          <a:p>
            <a:r>
              <a:rPr lang="en-US" sz="1400" b="1" dirty="0" smtClean="0"/>
              <a:t>Thickness</a:t>
            </a:r>
            <a:endParaRPr lang="en-US" sz="1400" b="1" dirty="0" smtClean="0"/>
          </a:p>
        </p:txBody>
      </p:sp>
      <p:sp>
        <p:nvSpPr>
          <p:cNvPr id="11" name="TextBox 10"/>
          <p:cNvSpPr txBox="1"/>
          <p:nvPr/>
        </p:nvSpPr>
        <p:spPr>
          <a:xfrm>
            <a:off x="1633882" y="2590791"/>
            <a:ext cx="4065169" cy="307777"/>
          </a:xfrm>
          <a:prstGeom prst="rect">
            <a:avLst/>
          </a:prstGeom>
          <a:noFill/>
          <a:ln>
            <a:noFill/>
          </a:ln>
        </p:spPr>
        <p:txBody>
          <a:bodyPr wrap="square" rtlCol="0">
            <a:spAutoFit/>
          </a:bodyPr>
          <a:lstStyle/>
          <a:p>
            <a:r>
              <a:rPr lang="en-US" sz="1400" dirty="0" smtClean="0"/>
              <a:t>Tube wall thickness (default = ½ Outer Diameter)</a:t>
            </a:r>
            <a:endParaRPr lang="en-US" sz="1400" dirty="0" smtClean="0"/>
          </a:p>
        </p:txBody>
      </p:sp>
      <p:cxnSp>
        <p:nvCxnSpPr>
          <p:cNvPr id="14" name="Elbow Connector 13"/>
          <p:cNvCxnSpPr>
            <a:stCxn id="9" idx="3"/>
          </p:cNvCxnSpPr>
          <p:nvPr/>
        </p:nvCxnSpPr>
        <p:spPr>
          <a:xfrm>
            <a:off x="4253023" y="2485959"/>
            <a:ext cx="3402419" cy="97753"/>
          </a:xfrm>
          <a:prstGeom prst="bentConnector3">
            <a:avLst>
              <a:gd name="adj1" fmla="val 8031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134450" y="2137129"/>
            <a:ext cx="1212109" cy="1169582"/>
            <a:chOff x="7134450" y="2498651"/>
            <a:chExt cx="1212109" cy="1169582"/>
          </a:xfrm>
        </p:grpSpPr>
        <p:sp>
          <p:nvSpPr>
            <p:cNvPr id="24" name="Oval 23"/>
            <p:cNvSpPr/>
            <p:nvPr/>
          </p:nvSpPr>
          <p:spPr>
            <a:xfrm>
              <a:off x="7378995" y="2668774"/>
              <a:ext cx="786809" cy="786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19507" y="2498651"/>
              <a:ext cx="1127052" cy="10951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2" idx="1"/>
              <a:endCxn id="12" idx="5"/>
            </p:cNvCxnSpPr>
            <p:nvPr/>
          </p:nvCxnSpPr>
          <p:spPr>
            <a:xfrm rot="16200000" flipH="1">
              <a:off x="7395837" y="2647754"/>
              <a:ext cx="774391" cy="79694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p:cNvCxnSpPr>
            <p:nvPr/>
          </p:nvCxnSpPr>
          <p:spPr>
            <a:xfrm rot="5400000" flipH="1" flipV="1">
              <a:off x="7499538" y="3078130"/>
              <a:ext cx="256910" cy="267544"/>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3"/>
            </p:cNvCxnSpPr>
            <p:nvPr/>
          </p:nvCxnSpPr>
          <p:spPr>
            <a:xfrm rot="5400000">
              <a:off x="7142100" y="3425773"/>
              <a:ext cx="234810" cy="25011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38" name="Elbow Connector 37"/>
          <p:cNvCxnSpPr>
            <a:stCxn id="11" idx="3"/>
          </p:cNvCxnSpPr>
          <p:nvPr/>
        </p:nvCxnSpPr>
        <p:spPr>
          <a:xfrm>
            <a:off x="5699051" y="2744680"/>
            <a:ext cx="1467293" cy="434455"/>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69355" y="2892040"/>
            <a:ext cx="1545266" cy="307777"/>
          </a:xfrm>
          <a:prstGeom prst="rect">
            <a:avLst/>
          </a:prstGeom>
          <a:noFill/>
          <a:ln>
            <a:noFill/>
          </a:ln>
        </p:spPr>
        <p:txBody>
          <a:bodyPr wrap="square" rtlCol="0">
            <a:spAutoFit/>
          </a:bodyPr>
          <a:lstStyle/>
          <a:p>
            <a:r>
              <a:rPr lang="en-US" sz="1400" b="1" dirty="0" smtClean="0"/>
              <a:t>Material</a:t>
            </a:r>
            <a:endParaRPr lang="en-US" sz="1400" b="1" dirty="0" smtClean="0"/>
          </a:p>
        </p:txBody>
      </p:sp>
      <p:sp>
        <p:nvSpPr>
          <p:cNvPr id="49" name="TextBox 48"/>
          <p:cNvSpPr txBox="1"/>
          <p:nvPr/>
        </p:nvSpPr>
        <p:spPr>
          <a:xfrm>
            <a:off x="1669323" y="2892043"/>
            <a:ext cx="1775625" cy="307777"/>
          </a:xfrm>
          <a:prstGeom prst="rect">
            <a:avLst/>
          </a:prstGeom>
          <a:noFill/>
          <a:ln>
            <a:noFill/>
          </a:ln>
        </p:spPr>
        <p:txBody>
          <a:bodyPr wrap="square" rtlCol="0">
            <a:spAutoFit/>
          </a:bodyPr>
          <a:lstStyle/>
          <a:p>
            <a:r>
              <a:rPr lang="en-US" sz="1400" dirty="0" smtClean="0"/>
              <a:t>See _MAT.mac</a:t>
            </a:r>
            <a:endParaRPr lang="en-US" sz="1400" dirty="0" smtClean="0"/>
          </a:p>
        </p:txBody>
      </p:sp>
      <p:sp>
        <p:nvSpPr>
          <p:cNvPr id="50" name="TextBox 49"/>
          <p:cNvSpPr txBox="1"/>
          <p:nvPr/>
        </p:nvSpPr>
        <p:spPr>
          <a:xfrm>
            <a:off x="180753" y="3551270"/>
            <a:ext cx="8782494"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CirBeam44</a:t>
            </a:r>
            <a:r>
              <a:rPr lang="en-US" sz="1400" b="1" dirty="0" smtClean="0">
                <a:solidFill>
                  <a:schemeClr val="bg1"/>
                </a:solidFill>
              </a:rPr>
              <a:t>, 10, 1.25, 0.25, 802   </a:t>
            </a:r>
            <a:r>
              <a:rPr lang="en-US" sz="1400" b="1" dirty="0" smtClean="0">
                <a:solidFill>
                  <a:srgbClr val="00B050"/>
                </a:solidFill>
              </a:rPr>
              <a:t>!Circular Aluminum Beam, Diameter = 1.25”, Wall thickness = 0.25”</a:t>
            </a:r>
            <a:endParaRPr lang="en-US" sz="1400" b="1" dirty="0" smtClean="0">
              <a:solidFill>
                <a:srgbClr val="00B050"/>
              </a:solidFill>
            </a:endParaRPr>
          </a:p>
        </p:txBody>
      </p:sp>
      <p:sp>
        <p:nvSpPr>
          <p:cNvPr id="51" name="TextBox 50"/>
          <p:cNvSpPr txBox="1"/>
          <p:nvPr/>
        </p:nvSpPr>
        <p:spPr>
          <a:xfrm>
            <a:off x="202019" y="3211029"/>
            <a:ext cx="922047" cy="307777"/>
          </a:xfrm>
          <a:prstGeom prst="rect">
            <a:avLst/>
          </a:prstGeom>
          <a:noFill/>
          <a:ln>
            <a:noFill/>
          </a:ln>
        </p:spPr>
        <p:txBody>
          <a:bodyPr wrap="none" rtlCol="0">
            <a:spAutoFit/>
          </a:bodyPr>
          <a:lstStyle/>
          <a:p>
            <a:r>
              <a:rPr lang="en-US" sz="1400" b="1" dirty="0" smtClean="0"/>
              <a:t>Example</a:t>
            </a:r>
            <a:endParaRPr lang="en-US" sz="1400" b="1" dirty="0" smtClean="0"/>
          </a:p>
        </p:txBody>
      </p:sp>
      <p:sp>
        <p:nvSpPr>
          <p:cNvPr id="60" name="TextBox 59"/>
          <p:cNvSpPr txBox="1"/>
          <p:nvPr/>
        </p:nvSpPr>
        <p:spPr>
          <a:xfrm>
            <a:off x="2519917" y="4136066"/>
            <a:ext cx="3838354" cy="30777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b="1" dirty="0" smtClean="0"/>
              <a:t>See Also:</a:t>
            </a:r>
            <a:r>
              <a:rPr lang="en-US" sz="1400" dirty="0" smtClean="0"/>
              <a:t> SqBeam44.mac &amp; _Beam44.mac</a:t>
            </a:r>
            <a:endParaRPr lang="en-US" sz="14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3492</TotalTime>
  <Words>3834</Words>
  <Application>Microsoft Office PowerPoint</Application>
  <PresentationFormat>On-screen Show (4:3)</PresentationFormat>
  <Paragraphs>488</Paragraphs>
  <Slides>53</Slides>
  <Notes>0</Notes>
  <HiddenSlides>0</HiddenSlides>
  <MMClips>0</MMClips>
  <ScaleCrop>false</ScaleCrop>
  <HeadingPairs>
    <vt:vector size="4" baseType="variant">
      <vt:variant>
        <vt:lpstr>Theme</vt:lpstr>
      </vt:variant>
      <vt:variant>
        <vt:i4>3</vt:i4>
      </vt:variant>
      <vt:variant>
        <vt:lpstr>Slide Titles</vt:lpstr>
      </vt:variant>
      <vt:variant>
        <vt:i4>53</vt:i4>
      </vt:variant>
    </vt:vector>
  </HeadingPairs>
  <TitlesOfParts>
    <vt:vector size="56"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_AGEN_KTK.mac</vt:lpstr>
      <vt:lpstr>Does anyone read headers?</vt:lpstr>
      <vt:lpstr>Go, _BACK (And Forth)</vt:lpstr>
      <vt:lpstr>_Beam44.mac Quick General Beams</vt:lpstr>
      <vt:lpstr>Plotting the displaced shape is something we do a lot</vt:lpstr>
      <vt:lpstr>Simply create a keypoint at the center of any arc</vt:lpstr>
      <vt:lpstr>Simply create a keypoint at the center of any arc</vt:lpstr>
      <vt:lpstr>Simply create a keypoint at the center of any arc</vt:lpstr>
      <vt:lpstr>_LARC: Creates an arc between two keypoints</vt:lpstr>
      <vt:lpstr>_LDELE: Deletes Lines and Below</vt:lpstr>
      <vt:lpstr>_LGEN_KTK</vt:lpstr>
      <vt:lpstr>_LINL: Line Intersect Line</vt:lpstr>
      <vt:lpstr>_MASS21: Create A Mass 21 Property Definition</vt:lpstr>
      <vt:lpstr>_MAT.mac : Standard Material Properties</vt:lpstr>
      <vt:lpstr>_MAT.mac : Automated Material Info Table</vt:lpstr>
      <vt:lpstr>_NEXT.mac  Next Set of Resutls</vt:lpstr>
      <vt:lpstr>_NSEL_LOC.mac  Select Node By Loacation</vt:lpstr>
      <vt:lpstr>_NUMCMP.mac like numcmp but better</vt:lpstr>
      <vt:lpstr>_NUMMRG.mac  Merge Like You Mean It.</vt:lpstr>
      <vt:lpstr>_NUMOFF.mac  Offset your world.</vt:lpstr>
      <vt:lpstr>How do these all work together?</vt:lpstr>
      <vt:lpstr>How do these all work together?</vt:lpstr>
      <vt:lpstr>How do these all work together?</vt:lpstr>
      <vt:lpstr>How do these all work together?</vt:lpstr>
      <vt:lpstr>_POST1.mac = /Post1 $ Set</vt:lpstr>
      <vt:lpstr>_PREV.mac  Next Set of Results</vt:lpstr>
      <vt:lpstr>_RIGHT.mac gives you the Right View.</vt:lpstr>
      <vt:lpstr>_SAVE.mac  For your macros.</vt:lpstr>
      <vt:lpstr>_SHELL63.mac  The quick way to define a shell</vt:lpstr>
      <vt:lpstr>_RIGHT.mac gives you the Right View.</vt:lpstr>
      <vt:lpstr>What Can They Do? – _UNDO.mac</vt:lpstr>
      <vt:lpstr>_VDELE.mac  Delete Volumes and Below</vt:lpstr>
      <vt:lpstr>_VGEN_KTK.mac  Copy Volumes</vt:lpstr>
      <vt:lpstr>_VMESH.mac  Mesh That Volume.</vt:lpstr>
      <vt:lpstr>_VSWEEP.mac Sweep That Volume.</vt:lpstr>
      <vt:lpstr>AKMPC.mac  The Spider Web Maker</vt:lpstr>
      <vt:lpstr>ATA.mac  Volumes from Areas… Quickly!</vt:lpstr>
      <vt:lpstr>ATT.mac  Quick Set Attributes</vt:lpstr>
      <vt:lpstr>ATTMESH.mac  Set Attributes and Mesh</vt:lpstr>
      <vt:lpstr>PPT.mac &amp; BAC.mac  PowerPoint Fun.</vt:lpstr>
      <vt:lpstr>PPT.mac &amp; BAC.mac  Fun with Power Point</vt:lpstr>
      <vt:lpstr>BUCK.mac  Sandwich Construction Failures</vt:lpstr>
      <vt:lpstr>CirBeam44.mac  Quick Circular Beams</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354</cp:revision>
  <dcterms:created xsi:type="dcterms:W3CDTF">2011-06-16T02:32:41Z</dcterms:created>
  <dcterms:modified xsi:type="dcterms:W3CDTF">2011-09-14T00:26:20Z</dcterms:modified>
</cp:coreProperties>
</file>