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37"/>
  </p:notesMasterIdLst>
  <p:handoutMasterIdLst>
    <p:handoutMasterId r:id="rId38"/>
  </p:handoutMasterIdLst>
  <p:sldIdLst>
    <p:sldId id="265" r:id="rId4"/>
    <p:sldId id="274" r:id="rId5"/>
    <p:sldId id="276" r:id="rId6"/>
    <p:sldId id="277" r:id="rId7"/>
    <p:sldId id="268" r:id="rId8"/>
    <p:sldId id="270" r:id="rId9"/>
    <p:sldId id="279" r:id="rId10"/>
    <p:sldId id="283" r:id="rId11"/>
    <p:sldId id="280" r:id="rId12"/>
    <p:sldId id="282" r:id="rId13"/>
    <p:sldId id="284" r:id="rId14"/>
    <p:sldId id="285" r:id="rId15"/>
    <p:sldId id="286" r:id="rId16"/>
    <p:sldId id="287" r:id="rId17"/>
    <p:sldId id="288" r:id="rId18"/>
    <p:sldId id="289" r:id="rId19"/>
    <p:sldId id="291" r:id="rId20"/>
    <p:sldId id="290"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5" r:id="rId34"/>
    <p:sldId id="304" r:id="rId35"/>
    <p:sldId id="281" r:id="rId3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5" autoAdjust="0"/>
    <p:restoredTop sz="94706" autoAdjust="0"/>
  </p:normalViewPr>
  <p:slideViewPr>
    <p:cSldViewPr snapToGrid="0">
      <p:cViewPr>
        <p:scale>
          <a:sx n="90" d="100"/>
          <a:sy n="90" d="100"/>
        </p:scale>
        <p:origin x="-456" y="-534"/>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_</a:t>
            </a:r>
            <a:r>
              <a:rPr lang="en-US" dirty="0" err="1" smtClean="0"/>
              <a:t>LARC</a:t>
            </a:r>
            <a:r>
              <a:rPr lang="en-US" dirty="0" smtClean="0"/>
              <a:t>: Creates an arc between two </a:t>
            </a:r>
            <a:r>
              <a:rPr lang="en-US" dirty="0" err="1" smtClean="0"/>
              <a:t>keypoints</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LDELE</a:t>
            </a:r>
            <a:r>
              <a:rPr lang="en-US" dirty="0" smtClean="0"/>
              <a:t>: Deletes Lines and Below</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LDELE</a:t>
            </a:r>
            <a:r>
              <a:rPr lang="en-US" sz="3600" dirty="0" smtClean="0"/>
              <a:t>, </a:t>
            </a:r>
            <a:r>
              <a:rPr lang="en-US" sz="2000" dirty="0" smtClean="0"/>
              <a:t>&lt;first line&gt;,&lt;last line&gt;, &lt;line increment&gt;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Dele</a:t>
            </a:r>
            <a:r>
              <a:rPr lang="en-US" sz="1600" dirty="0" smtClean="0"/>
              <a:t>te”</a:t>
            </a:r>
            <a:endParaRPr lang="en-US" sz="1600" dirty="0"/>
          </a:p>
        </p:txBody>
      </p:sp>
      <p:sp>
        <p:nvSpPr>
          <p:cNvPr id="5" name="TextBox 4"/>
          <p:cNvSpPr txBox="1"/>
          <p:nvPr/>
        </p:nvSpPr>
        <p:spPr>
          <a:xfrm>
            <a:off x="172528" y="1871932"/>
            <a:ext cx="8436634" cy="369332"/>
          </a:xfrm>
          <a:prstGeom prst="rect">
            <a:avLst/>
          </a:prstGeom>
          <a:noFill/>
          <a:ln>
            <a:noFill/>
          </a:ln>
        </p:spPr>
        <p:txBody>
          <a:bodyPr wrap="square" rtlCol="0">
            <a:spAutoFit/>
          </a:bodyPr>
          <a:lstStyle/>
          <a:p>
            <a:r>
              <a:rPr lang="en-US" dirty="0" smtClean="0"/>
              <a:t>Deletes lines and associated </a:t>
            </a:r>
            <a:r>
              <a:rPr lang="en-US" dirty="0" err="1" smtClean="0"/>
              <a:t>keypoints</a:t>
            </a:r>
            <a:r>
              <a:rPr lang="en-US" dirty="0" smtClean="0"/>
              <a:t>. </a:t>
            </a:r>
          </a:p>
        </p:txBody>
      </p:sp>
      <p:sp>
        <p:nvSpPr>
          <p:cNvPr id="7" name="TextBox 6"/>
          <p:cNvSpPr txBox="1"/>
          <p:nvPr/>
        </p:nvSpPr>
        <p:spPr>
          <a:xfrm>
            <a:off x="537580" y="2864307"/>
            <a:ext cx="8096058"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Implementation Question: Should lines be deleted by this command even if they are meshed?</a:t>
            </a:r>
          </a:p>
        </p:txBody>
      </p:sp>
      <p:sp>
        <p:nvSpPr>
          <p:cNvPr id="8" name="TextBox 7"/>
          <p:cNvSpPr txBox="1"/>
          <p:nvPr/>
        </p:nvSpPr>
        <p:spPr>
          <a:xfrm>
            <a:off x="170118" y="2254101"/>
            <a:ext cx="8665535" cy="369332"/>
          </a:xfrm>
          <a:prstGeom prst="rect">
            <a:avLst/>
          </a:prstGeom>
          <a:noFill/>
          <a:ln>
            <a:noFill/>
          </a:ln>
        </p:spPr>
        <p:txBody>
          <a:bodyPr wrap="square" rtlCol="0">
            <a:spAutoFit/>
          </a:bodyPr>
          <a:lstStyle/>
          <a:p>
            <a:r>
              <a:rPr lang="en-US" dirty="0" smtClean="0"/>
              <a:t>Same as Preprocessor &gt;&gt; Modeling &gt;&gt; Delete &gt;&gt; Lines and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LGEN_KTK</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LGEN_KTK</a:t>
            </a:r>
            <a:r>
              <a:rPr lang="en-US" sz="5400" dirty="0" smtClean="0"/>
              <a:t>,</a:t>
            </a:r>
            <a:r>
              <a:rPr lang="en-US" sz="2000" dirty="0" smtClean="0"/>
              <a:t> &lt;line&gt;,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 line or set of selected areas from one </a:t>
            </a:r>
            <a:r>
              <a:rPr lang="en-US" dirty="0" err="1" smtClean="0"/>
              <a:t>keypoint</a:t>
            </a:r>
            <a:r>
              <a:rPr lang="en-US" dirty="0" smtClean="0"/>
              <a:t> to another.*</a:t>
            </a:r>
            <a:endParaRPr lang="en-US" dirty="0"/>
          </a:p>
        </p:txBody>
      </p:sp>
      <p:sp>
        <p:nvSpPr>
          <p:cNvPr id="6" name="TextBox 5"/>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341461" y="2653379"/>
            <a:ext cx="4118423" cy="2716064"/>
          </a:xfrm>
          <a:prstGeom prst="rect">
            <a:avLst/>
          </a:prstGeom>
          <a:noFill/>
          <a:ln w="9525">
            <a:noFill/>
            <a:miter lim="800000"/>
            <a:headEnd/>
            <a:tailEnd/>
          </a:ln>
        </p:spPr>
      </p:pic>
      <p:sp>
        <p:nvSpPr>
          <p:cNvPr id="8" name="Oval 7"/>
          <p:cNvSpPr/>
          <p:nvPr/>
        </p:nvSpPr>
        <p:spPr>
          <a:xfrm>
            <a:off x="304130" y="4726073"/>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a:endCxn id="8" idx="5"/>
          </p:cNvCxnSpPr>
          <p:nvPr/>
        </p:nvCxnSpPr>
        <p:spPr>
          <a:xfrm rot="10800000">
            <a:off x="510297" y="4924877"/>
            <a:ext cx="804530" cy="199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27" y="4760175"/>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1" name="Oval 10"/>
          <p:cNvSpPr/>
          <p:nvPr/>
        </p:nvSpPr>
        <p:spPr>
          <a:xfrm>
            <a:off x="4080026" y="5144688"/>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3"/>
            <a:endCxn id="11" idx="3"/>
          </p:cNvCxnSpPr>
          <p:nvPr/>
        </p:nvCxnSpPr>
        <p:spPr>
          <a:xfrm flipV="1">
            <a:off x="3728283" y="5343492"/>
            <a:ext cx="387116" cy="1668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8094" y="5325640"/>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cxnSp>
        <p:nvCxnSpPr>
          <p:cNvPr id="18" name="Straight Arrow Connector 17"/>
          <p:cNvCxnSpPr>
            <a:stCxn id="19" idx="1"/>
          </p:cNvCxnSpPr>
          <p:nvPr/>
        </p:nvCxnSpPr>
        <p:spPr>
          <a:xfrm rot="10800000">
            <a:off x="882502" y="3753294"/>
            <a:ext cx="786744" cy="14246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69246" y="3711096"/>
            <a:ext cx="620683" cy="369332"/>
          </a:xfrm>
          <a:prstGeom prst="rect">
            <a:avLst/>
          </a:prstGeom>
          <a:noFill/>
          <a:ln w="38100">
            <a:solidFill>
              <a:srgbClr val="FF0000"/>
            </a:solidFill>
          </a:ln>
        </p:spPr>
        <p:txBody>
          <a:bodyPr wrap="none" rtlCol="0">
            <a:spAutoFit/>
          </a:bodyPr>
          <a:lstStyle/>
          <a:p>
            <a:r>
              <a:rPr lang="en-US" dirty="0" smtClean="0"/>
              <a:t>Line</a:t>
            </a:r>
            <a:endParaRPr lang="en-US" dirty="0"/>
          </a:p>
        </p:txBody>
      </p:sp>
      <p:sp>
        <p:nvSpPr>
          <p:cNvPr id="21" name="Right Arrow 20"/>
          <p:cNvSpPr/>
          <p:nvPr/>
        </p:nvSpPr>
        <p:spPr>
          <a:xfrm>
            <a:off x="3806456" y="3508744"/>
            <a:ext cx="818707" cy="73364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837812" y="2776033"/>
            <a:ext cx="3997844" cy="2218929"/>
          </a:xfrm>
          <a:prstGeom prst="rect">
            <a:avLst/>
          </a:prstGeom>
          <a:noFill/>
          <a:ln w="9525">
            <a:noFill/>
            <a:miter lim="800000"/>
            <a:headEnd/>
            <a:tailEnd/>
          </a:ln>
        </p:spPr>
      </p:pic>
      <p:sp>
        <p:nvSpPr>
          <p:cNvPr id="23" name="TextBox 22"/>
          <p:cNvSpPr txBox="1"/>
          <p:nvPr/>
        </p:nvSpPr>
        <p:spPr>
          <a:xfrm>
            <a:off x="5135526" y="5295013"/>
            <a:ext cx="3413051" cy="307777"/>
          </a:xfrm>
          <a:prstGeom prst="rect">
            <a:avLst/>
          </a:prstGeom>
          <a:noFill/>
          <a:ln>
            <a:noFill/>
          </a:ln>
        </p:spPr>
        <p:txBody>
          <a:bodyPr wrap="square" rtlCol="0">
            <a:spAutoFit/>
          </a:bodyPr>
          <a:lstStyle/>
          <a:p>
            <a:r>
              <a:rPr lang="en-US" sz="1400" dirty="0" smtClean="0"/>
              <a:t>Notice that there are now two </a:t>
            </a:r>
            <a:r>
              <a:rPr lang="en-US" sz="1400" dirty="0" err="1" smtClean="0"/>
              <a:t>keypoints</a:t>
            </a:r>
            <a:r>
              <a:rPr lang="en-US" sz="1400" dirty="0" smtClean="0"/>
              <a:t> </a:t>
            </a:r>
          </a:p>
        </p:txBody>
      </p:sp>
      <p:cxnSp>
        <p:nvCxnSpPr>
          <p:cNvPr id="24" name="Straight Arrow Connector 23"/>
          <p:cNvCxnSpPr>
            <a:stCxn id="23" idx="0"/>
          </p:cNvCxnSpPr>
          <p:nvPr/>
        </p:nvCxnSpPr>
        <p:spPr>
          <a:xfrm rot="5400000" flipH="1" flipV="1">
            <a:off x="7174320" y="4579975"/>
            <a:ext cx="382771" cy="1047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0" grpId="0" animBg="1"/>
      <p:bldP spid="11" grpId="0" animBg="1"/>
      <p:bldP spid="13" grpId="0" animBg="1"/>
      <p:bldP spid="19" grpId="0" animBg="1"/>
      <p:bldP spid="21"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528571" y="2301061"/>
            <a:ext cx="2738321" cy="24091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a:t>
            </a:r>
            <a:r>
              <a:rPr lang="en-US" dirty="0" err="1" smtClean="0"/>
              <a:t>LINL</a:t>
            </a:r>
            <a:r>
              <a:rPr lang="en-US" dirty="0" smtClean="0"/>
              <a:t>: Line Intersect Line</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LINL</a:t>
            </a:r>
            <a:r>
              <a:rPr lang="en-US" sz="5400" dirty="0" smtClean="0"/>
              <a:t>,</a:t>
            </a:r>
            <a:r>
              <a:rPr lang="en-US" sz="2000" dirty="0" smtClean="0"/>
              <a:t> &lt;line 1&gt;, &lt;line 2&gt;, &lt;resultant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In</a:t>
            </a:r>
            <a:r>
              <a:rPr lang="en-US" sz="1600" dirty="0" smtClean="0"/>
              <a:t>tersect </a:t>
            </a:r>
            <a:r>
              <a:rPr lang="en-US" sz="1600" dirty="0" smtClean="0">
                <a:solidFill>
                  <a:schemeClr val="accent6">
                    <a:lumMod val="75000"/>
                  </a:schemeClr>
                </a:solidFill>
              </a:rPr>
              <a:t>L</a:t>
            </a:r>
            <a:r>
              <a:rPr lang="en-US" sz="1600" dirty="0" smtClean="0"/>
              <a:t>ine”</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a </a:t>
            </a:r>
            <a:r>
              <a:rPr lang="en-US" dirty="0" err="1" smtClean="0"/>
              <a:t>keypoint</a:t>
            </a:r>
            <a:r>
              <a:rPr lang="en-US" dirty="0" smtClean="0"/>
              <a:t> at the intersection between two lines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85842" y="2263293"/>
            <a:ext cx="3044988" cy="2010995"/>
          </a:xfrm>
          <a:prstGeom prst="rect">
            <a:avLst/>
          </a:prstGeom>
          <a:noFill/>
          <a:ln w="9525">
            <a:noFill/>
            <a:miter lim="800000"/>
            <a:headEnd/>
            <a:tailEnd/>
          </a:ln>
        </p:spPr>
      </p:pic>
      <p:sp>
        <p:nvSpPr>
          <p:cNvPr id="7" name="TextBox 6"/>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Lines</a:t>
            </a:r>
          </a:p>
        </p:txBody>
      </p:sp>
      <p:cxnSp>
        <p:nvCxnSpPr>
          <p:cNvPr id="8" name="Straight Arrow Connector 7"/>
          <p:cNvCxnSpPr>
            <a:stCxn id="7" idx="0"/>
          </p:cNvCxnSpPr>
          <p:nvPr/>
        </p:nvCxnSpPr>
        <p:spPr>
          <a:xfrm rot="16200000" flipV="1">
            <a:off x="580438" y="3608789"/>
            <a:ext cx="1060042" cy="113639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rot="5400000" flipH="1" flipV="1">
            <a:off x="1548002" y="3894583"/>
            <a:ext cx="943083" cy="68177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6895" y="2939800"/>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1"/>
            <a:endCxn id="14" idx="7"/>
          </p:cNvCxnSpPr>
          <p:nvPr/>
        </p:nvCxnSpPr>
        <p:spPr>
          <a:xfrm rot="10800000" flipV="1">
            <a:off x="893062" y="2903387"/>
            <a:ext cx="900224" cy="705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3286" y="2718721"/>
            <a:ext cx="1608133" cy="369332"/>
          </a:xfrm>
          <a:prstGeom prst="rect">
            <a:avLst/>
          </a:prstGeom>
          <a:noFill/>
          <a:ln w="38100">
            <a:solidFill>
              <a:srgbClr val="FF0000"/>
            </a:solidFill>
          </a:ln>
        </p:spPr>
        <p:txBody>
          <a:bodyPr wrap="none" rtlCol="0">
            <a:spAutoFit/>
          </a:bodyPr>
          <a:lstStyle/>
          <a:p>
            <a:r>
              <a:rPr lang="en-US" dirty="0" smtClean="0"/>
              <a:t>New </a:t>
            </a:r>
            <a:r>
              <a:rPr lang="en-US" dirty="0" err="1" smtClean="0"/>
              <a:t>Keypoint</a:t>
            </a: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6333569" y="1892594"/>
            <a:ext cx="2587148" cy="2754276"/>
          </a:xfrm>
          <a:prstGeom prst="rect">
            <a:avLst/>
          </a:prstGeom>
          <a:noFill/>
          <a:ln w="9525">
            <a:noFill/>
            <a:miter lim="800000"/>
            <a:headEnd/>
            <a:tailEnd/>
          </a:ln>
        </p:spPr>
      </p:pic>
      <p:sp>
        <p:nvSpPr>
          <p:cNvPr id="25" name="TextBox 24"/>
          <p:cNvSpPr txBox="1"/>
          <p:nvPr/>
        </p:nvSpPr>
        <p:spPr>
          <a:xfrm>
            <a:off x="6570922" y="4763386"/>
            <a:ext cx="2371060" cy="523220"/>
          </a:xfrm>
          <a:prstGeom prst="rect">
            <a:avLst/>
          </a:prstGeom>
          <a:noFill/>
          <a:ln>
            <a:noFill/>
          </a:ln>
        </p:spPr>
        <p:txBody>
          <a:bodyPr wrap="square" rtlCol="0">
            <a:spAutoFit/>
          </a:bodyPr>
          <a:lstStyle/>
          <a:p>
            <a:pPr algn="ctr"/>
            <a:r>
              <a:rPr lang="en-US" sz="1400" dirty="0" smtClean="0"/>
              <a:t>Does not work as expected with curved lines</a:t>
            </a:r>
          </a:p>
        </p:txBody>
      </p:sp>
      <p:pic>
        <p:nvPicPr>
          <p:cNvPr id="2053" name="Picture 5"/>
          <p:cNvPicPr>
            <a:picLocks noChangeAspect="1" noChangeArrowheads="1"/>
          </p:cNvPicPr>
          <p:nvPr/>
        </p:nvPicPr>
        <p:blipFill>
          <a:blip r:embed="rId5" cstate="print"/>
          <a:srcRect/>
          <a:stretch>
            <a:fillRect/>
          </a:stretch>
        </p:blipFill>
        <p:spPr bwMode="auto">
          <a:xfrm>
            <a:off x="159488" y="5183332"/>
            <a:ext cx="4072270" cy="1480826"/>
          </a:xfrm>
          <a:prstGeom prst="rect">
            <a:avLst/>
          </a:prstGeom>
          <a:noFill/>
          <a:ln w="9525">
            <a:noFill/>
            <a:miter lim="800000"/>
            <a:headEnd/>
            <a:tailEnd/>
          </a:ln>
        </p:spPr>
      </p:pic>
      <p:sp>
        <p:nvSpPr>
          <p:cNvPr id="27" name="TextBox 26"/>
          <p:cNvSpPr txBox="1"/>
          <p:nvPr/>
        </p:nvSpPr>
        <p:spPr>
          <a:xfrm>
            <a:off x="4444409" y="5575005"/>
            <a:ext cx="2317898"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Works in 3D as well.</a:t>
            </a:r>
          </a:p>
        </p:txBody>
      </p:sp>
      <p:sp>
        <p:nvSpPr>
          <p:cNvPr id="28" name="TextBox 27"/>
          <p:cNvSpPr txBox="1"/>
          <p:nvPr/>
        </p:nvSpPr>
        <p:spPr>
          <a:xfrm>
            <a:off x="4054549" y="4788195"/>
            <a:ext cx="1867786" cy="523220"/>
          </a:xfrm>
          <a:prstGeom prst="rect">
            <a:avLst/>
          </a:prstGeom>
          <a:noFill/>
          <a:ln>
            <a:noFill/>
          </a:ln>
        </p:spPr>
        <p:txBody>
          <a:bodyPr wrap="square" rtlCol="0">
            <a:spAutoFit/>
          </a:bodyPr>
          <a:lstStyle/>
          <a:p>
            <a:pPr algn="ctr"/>
            <a:r>
              <a:rPr lang="en-US" sz="1400" dirty="0" smtClean="0"/>
              <a:t>Works even if lines do not intersect</a:t>
            </a:r>
          </a:p>
        </p:txBody>
      </p:sp>
      <p:sp>
        <p:nvSpPr>
          <p:cNvPr id="29" name="TextBox 28"/>
          <p:cNvSpPr txBox="1"/>
          <p:nvPr/>
        </p:nvSpPr>
        <p:spPr>
          <a:xfrm>
            <a:off x="4455042" y="6071191"/>
            <a:ext cx="4274288" cy="523220"/>
          </a:xfrm>
          <a:prstGeom prst="rect">
            <a:avLst/>
          </a:prstGeom>
          <a:noFill/>
          <a:ln>
            <a:noFill/>
          </a:ln>
        </p:spPr>
        <p:txBody>
          <a:bodyPr wrap="square" rtlCol="0">
            <a:spAutoFit/>
          </a:bodyPr>
          <a:lstStyle/>
          <a:p>
            <a:r>
              <a:rPr lang="en-US" sz="1400" dirty="0" smtClean="0"/>
              <a:t>Uses common perpendicular between lines to find intersection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4" grpId="0" animBg="1"/>
      <p:bldP spid="16" grpId="0" animBg="1"/>
      <p:bldP spid="25" grpId="0"/>
      <p:bldP spid="27" grpId="0" animBg="1"/>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_MASS21: Create A Mass 21 Property Definition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_MASS21,</a:t>
            </a:r>
            <a:r>
              <a:rPr lang="en-US" sz="2000" dirty="0" smtClean="0"/>
              <a:t> &lt;Prop Number&gt;, &lt;Mass&gt;, &lt;I1&gt;,&lt;I2&gt;,&lt;I3&gt;</a:t>
            </a:r>
            <a:r>
              <a:rPr lang="en-US" sz="5400" dirty="0" smtClean="0"/>
              <a:t> </a:t>
            </a:r>
            <a:endParaRPr lang="en-US" sz="5400" dirty="0"/>
          </a:p>
        </p:txBody>
      </p:sp>
      <p:sp>
        <p:nvSpPr>
          <p:cNvPr id="4" name="TextBox 3"/>
          <p:cNvSpPr txBox="1"/>
          <p:nvPr/>
        </p:nvSpPr>
        <p:spPr>
          <a:xfrm>
            <a:off x="542259" y="1869324"/>
            <a:ext cx="7859265" cy="369332"/>
          </a:xfrm>
          <a:prstGeom prst="rect">
            <a:avLst/>
          </a:prstGeom>
          <a:noFill/>
        </p:spPr>
        <p:txBody>
          <a:bodyPr wrap="square" rtlCol="0">
            <a:spAutoFit/>
          </a:bodyPr>
          <a:lstStyle/>
          <a:p>
            <a:r>
              <a:rPr lang="en-US" dirty="0" smtClean="0"/>
              <a:t>Creates a mass21 property in one line with little thinking</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77630" y="5275189"/>
            <a:ext cx="3279701" cy="819925"/>
          </a:xfrm>
          <a:prstGeom prst="rect">
            <a:avLst/>
          </a:prstGeom>
          <a:noFill/>
          <a:ln w="9525">
            <a:noFill/>
            <a:miter lim="800000"/>
            <a:headEnd/>
            <a:tailEnd/>
          </a:ln>
        </p:spPr>
      </p:pic>
      <p:sp>
        <p:nvSpPr>
          <p:cNvPr id="8" name="Right Arrow 7"/>
          <p:cNvSpPr/>
          <p:nvPr/>
        </p:nvSpPr>
        <p:spPr>
          <a:xfrm>
            <a:off x="4401879" y="5443869"/>
            <a:ext cx="616688"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2124297" y="2429097"/>
            <a:ext cx="4861294" cy="22003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25374" y="5096759"/>
            <a:ext cx="2304496" cy="1144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Standard Material Properties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_MAT,</a:t>
            </a:r>
            <a:r>
              <a:rPr lang="en-US" sz="2000" dirty="0" smtClean="0"/>
              <a:t> &lt;standard material number&gt;, &lt;assigned number (optional)&gt;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Um, </a:t>
            </a:r>
            <a:r>
              <a:rPr lang="en-US" sz="1600" dirty="0" smtClean="0">
                <a:solidFill>
                  <a:schemeClr val="accent6">
                    <a:lumMod val="75000"/>
                  </a:schemeClr>
                </a:solidFill>
              </a:rPr>
              <a:t>Mat</a:t>
            </a:r>
            <a:r>
              <a:rPr lang="en-US" sz="1600" dirty="0" smtClean="0"/>
              <a:t>erial”</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standard MP (Materials Property) commands for common materials </a:t>
            </a:r>
            <a:endParaRPr lang="en-US" dirty="0"/>
          </a:p>
        </p:txBody>
      </p:sp>
      <p:sp>
        <p:nvSpPr>
          <p:cNvPr id="6" name="TextBox 5"/>
          <p:cNvSpPr txBox="1"/>
          <p:nvPr/>
        </p:nvSpPr>
        <p:spPr>
          <a:xfrm>
            <a:off x="341376" y="2255640"/>
            <a:ext cx="2795229" cy="369332"/>
          </a:xfrm>
          <a:prstGeom prst="rect">
            <a:avLst/>
          </a:prstGeom>
          <a:noFill/>
        </p:spPr>
        <p:txBody>
          <a:bodyPr wrap="square" rtlCol="0">
            <a:spAutoFit/>
          </a:bodyPr>
          <a:lstStyle/>
          <a:p>
            <a:r>
              <a:rPr lang="en-US" dirty="0" smtClean="0"/>
              <a:t>No strength data included</a:t>
            </a:r>
            <a:endParaRPr lang="en-US" dirty="0"/>
          </a:p>
        </p:txBody>
      </p:sp>
      <p:sp>
        <p:nvSpPr>
          <p:cNvPr id="7" name="TextBox 6"/>
          <p:cNvSpPr txBox="1"/>
          <p:nvPr/>
        </p:nvSpPr>
        <p:spPr>
          <a:xfrm>
            <a:off x="3189767" y="2275367"/>
            <a:ext cx="5826642" cy="523220"/>
          </a:xfrm>
          <a:prstGeom prst="rect">
            <a:avLst/>
          </a:prstGeom>
          <a:noFill/>
          <a:ln>
            <a:noFill/>
          </a:ln>
        </p:spPr>
        <p:txBody>
          <a:bodyPr wrap="square" rtlCol="0">
            <a:spAutoFit/>
          </a:bodyPr>
          <a:lstStyle/>
          <a:p>
            <a:r>
              <a:rPr lang="en-US" sz="1400" dirty="0" err="1" smtClean="0"/>
              <a:t>Ansys</a:t>
            </a:r>
            <a:r>
              <a:rPr lang="en-US" sz="1400" dirty="0" smtClean="0"/>
              <a:t> will only allow you to include strength data for a limited number of materials.</a:t>
            </a:r>
          </a:p>
        </p:txBody>
      </p:sp>
      <p:pic>
        <p:nvPicPr>
          <p:cNvPr id="4098" name="Picture 2"/>
          <p:cNvPicPr>
            <a:picLocks noChangeAspect="1" noChangeArrowheads="1"/>
          </p:cNvPicPr>
          <p:nvPr/>
        </p:nvPicPr>
        <p:blipFill>
          <a:blip r:embed="rId2" cstate="print"/>
          <a:srcRect/>
          <a:stretch>
            <a:fillRect/>
          </a:stretch>
        </p:blipFill>
        <p:spPr bwMode="auto">
          <a:xfrm>
            <a:off x="347331" y="3255890"/>
            <a:ext cx="4417675" cy="1879636"/>
          </a:xfrm>
          <a:prstGeom prst="rect">
            <a:avLst/>
          </a:prstGeom>
          <a:noFill/>
          <a:ln w="9525">
            <a:noFill/>
            <a:miter lim="800000"/>
            <a:headEnd/>
            <a:tailEnd/>
          </a:ln>
        </p:spPr>
      </p:pic>
      <p:sp>
        <p:nvSpPr>
          <p:cNvPr id="9" name="TextBox 8"/>
          <p:cNvSpPr txBox="1"/>
          <p:nvPr/>
        </p:nvSpPr>
        <p:spPr>
          <a:xfrm>
            <a:off x="297715" y="2945219"/>
            <a:ext cx="2519916" cy="307777"/>
          </a:xfrm>
          <a:prstGeom prst="rect">
            <a:avLst/>
          </a:prstGeom>
          <a:noFill/>
          <a:ln>
            <a:noFill/>
          </a:ln>
        </p:spPr>
        <p:txBody>
          <a:bodyPr wrap="square" rtlCol="0">
            <a:spAutoFit/>
          </a:bodyPr>
          <a:lstStyle/>
          <a:p>
            <a:r>
              <a:rPr lang="en-US" sz="1400" dirty="0" smtClean="0"/>
              <a:t>What’s Currently Included:</a:t>
            </a:r>
          </a:p>
        </p:txBody>
      </p:sp>
      <p:sp>
        <p:nvSpPr>
          <p:cNvPr id="10" name="TextBox 9"/>
          <p:cNvSpPr txBox="1"/>
          <p:nvPr/>
        </p:nvSpPr>
        <p:spPr>
          <a:xfrm>
            <a:off x="191386" y="5209954"/>
            <a:ext cx="4667694" cy="830997"/>
          </a:xfrm>
          <a:prstGeom prst="rect">
            <a:avLst/>
          </a:prstGeom>
          <a:noFill/>
          <a:ln>
            <a:noFill/>
          </a:ln>
        </p:spPr>
        <p:txBody>
          <a:bodyPr wrap="square" rtlCol="0">
            <a:spAutoFit/>
          </a:bodyPr>
          <a:lstStyle/>
          <a:p>
            <a:r>
              <a:rPr lang="en-US" sz="1600" dirty="0" smtClean="0"/>
              <a:t>Note that if you want to scale the densities of any material, you can do so by setting the </a:t>
            </a:r>
            <a:r>
              <a:rPr lang="en-US" sz="1600" dirty="0" err="1" smtClean="0"/>
              <a:t>mFactor</a:t>
            </a:r>
            <a:r>
              <a:rPr lang="en-US" sz="1600" dirty="0" smtClean="0"/>
              <a:t> parameter</a:t>
            </a:r>
          </a:p>
        </p:txBody>
      </p:sp>
      <p:pic>
        <p:nvPicPr>
          <p:cNvPr id="4099" name="Picture 3"/>
          <p:cNvPicPr>
            <a:picLocks noChangeAspect="1" noChangeArrowheads="1"/>
          </p:cNvPicPr>
          <p:nvPr/>
        </p:nvPicPr>
        <p:blipFill>
          <a:blip r:embed="rId3" cstate="print"/>
          <a:srcRect/>
          <a:stretch>
            <a:fillRect/>
          </a:stretch>
        </p:blipFill>
        <p:spPr bwMode="auto">
          <a:xfrm>
            <a:off x="6163672" y="2835903"/>
            <a:ext cx="1133475" cy="3143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124893" y="3792654"/>
            <a:ext cx="3413052" cy="1452137"/>
          </a:xfrm>
          <a:prstGeom prst="rect">
            <a:avLst/>
          </a:prstGeom>
          <a:noFill/>
          <a:ln w="9525">
            <a:noFill/>
            <a:miter lim="800000"/>
            <a:headEnd/>
            <a:tailEnd/>
          </a:ln>
        </p:spPr>
      </p:pic>
      <p:sp>
        <p:nvSpPr>
          <p:cNvPr id="13" name="Down Arrow 12"/>
          <p:cNvSpPr/>
          <p:nvPr/>
        </p:nvSpPr>
        <p:spPr>
          <a:xfrm>
            <a:off x="6347637" y="3253561"/>
            <a:ext cx="797442" cy="40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0344" y="5422604"/>
            <a:ext cx="3795823" cy="584775"/>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t>Implantation Question:</a:t>
            </a:r>
          </a:p>
          <a:p>
            <a:pPr algn="ctr"/>
            <a:r>
              <a:rPr lang="en-US" sz="1600" dirty="0" smtClean="0"/>
              <a:t>Would you rather see something like</a:t>
            </a:r>
          </a:p>
        </p:txBody>
      </p:sp>
      <p:pic>
        <p:nvPicPr>
          <p:cNvPr id="4101" name="Picture 5"/>
          <p:cNvPicPr>
            <a:picLocks noChangeAspect="1" noChangeArrowheads="1"/>
          </p:cNvPicPr>
          <p:nvPr/>
        </p:nvPicPr>
        <p:blipFill>
          <a:blip r:embed="rId5" cstate="print"/>
          <a:srcRect/>
          <a:stretch>
            <a:fillRect/>
          </a:stretch>
        </p:blipFill>
        <p:spPr bwMode="auto">
          <a:xfrm>
            <a:off x="5482744" y="6137535"/>
            <a:ext cx="2206443" cy="4865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_NEXT.mac </a:t>
            </a:r>
            <a:r>
              <a:rPr lang="en-US" dirty="0" smtClean="0">
                <a:sym typeface="Wingdings" pitchFamily="2" charset="2"/>
              </a:rPr>
              <a:t> Next Set of </a:t>
            </a:r>
            <a:r>
              <a:rPr lang="en-US" dirty="0" err="1" smtClean="0">
                <a:sym typeface="Wingdings" pitchFamily="2" charset="2"/>
              </a:rPr>
              <a:t>Resutls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_NEXT,</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_Next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next set of results</a:t>
            </a:r>
          </a:p>
        </p:txBody>
      </p:sp>
      <p:pic>
        <p:nvPicPr>
          <p:cNvPr id="1026" name="Picture 2"/>
          <p:cNvPicPr>
            <a:picLocks noChangeAspect="1" noChangeArrowheads="1"/>
          </p:cNvPicPr>
          <p:nvPr/>
        </p:nvPicPr>
        <p:blipFill>
          <a:blip r:embed="rId2" cstate="print"/>
          <a:srcRect/>
          <a:stretch>
            <a:fillRect/>
          </a:stretch>
        </p:blipFill>
        <p:spPr bwMode="auto">
          <a:xfrm>
            <a:off x="2640751" y="2259753"/>
            <a:ext cx="3419807" cy="12045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_NEXT,</a:t>
            </a:r>
            <a:r>
              <a:rPr lang="en-US" sz="1400" b="1" dirty="0" smtClean="0">
                <a:solidFill>
                  <a:schemeClr val="bg1"/>
                </a:solidFill>
              </a:rPr>
              <a:t>5</a:t>
            </a:r>
          </a:p>
        </p:txBody>
      </p:sp>
      <p:pic>
        <p:nvPicPr>
          <p:cNvPr id="1028" name="Picture 4"/>
          <p:cNvPicPr>
            <a:picLocks noChangeAspect="1" noChangeArrowheads="1"/>
          </p:cNvPicPr>
          <p:nvPr/>
        </p:nvPicPr>
        <p:blipFill>
          <a:blip r:embed="rId4" cstate="print"/>
          <a:srcRect/>
          <a:stretch>
            <a:fillRect/>
          </a:stretch>
        </p:blipFill>
        <p:spPr bwMode="auto">
          <a:xfrm>
            <a:off x="5114817" y="3657599"/>
            <a:ext cx="3912220" cy="2726919"/>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_NSEL_LOC.mac </a:t>
            </a:r>
            <a:r>
              <a:rPr lang="en-US" dirty="0" smtClean="0">
                <a:sym typeface="Wingdings" pitchFamily="2" charset="2"/>
              </a:rPr>
              <a:t> Select Node By </a:t>
            </a:r>
            <a:r>
              <a:rPr lang="en-US" dirty="0" err="1" smtClean="0">
                <a:sym typeface="Wingdings" pitchFamily="2" charset="2"/>
              </a:rPr>
              <a:t>Loacation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NSEL_LOC</a:t>
            </a:r>
            <a:r>
              <a:rPr lang="en-US" sz="5400" dirty="0" smtClean="0"/>
              <a:t>,</a:t>
            </a:r>
            <a:r>
              <a:rPr lang="en-US" sz="2000" dirty="0" smtClean="0"/>
              <a:t> &lt;x&gt;,&lt;y&gt;,&lt;z&gt;,&lt;tolerance&gt;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a:t>
            </a:r>
            <a:r>
              <a:rPr lang="en-US" sz="1600" dirty="0" smtClean="0"/>
              <a:t>ode </a:t>
            </a:r>
            <a:r>
              <a:rPr lang="en-US" sz="1600" dirty="0" smtClean="0">
                <a:solidFill>
                  <a:schemeClr val="accent6">
                    <a:lumMod val="75000"/>
                  </a:schemeClr>
                </a:solidFill>
              </a:rPr>
              <a:t>Sel</a:t>
            </a:r>
            <a:r>
              <a:rPr lang="en-US" sz="1600" dirty="0" smtClean="0"/>
              <a:t>ect by </a:t>
            </a:r>
            <a:r>
              <a:rPr lang="en-US" sz="1600" dirty="0" smtClean="0">
                <a:solidFill>
                  <a:schemeClr val="accent6">
                    <a:lumMod val="75000"/>
                  </a:schemeClr>
                </a:solidFill>
              </a:rPr>
              <a:t>Loc</a:t>
            </a:r>
            <a:r>
              <a:rPr lang="en-US" sz="1600" dirty="0" smtClean="0"/>
              <a:t>ation”</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Select Node based on location. Useful for macros,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_NUMCMP.mac</a:t>
            </a:r>
            <a:r>
              <a:rPr lang="en-US" dirty="0" smtClean="0">
                <a:sym typeface="Wingdings" pitchFamily="2" charset="2"/>
              </a:rPr>
              <a:t> like </a:t>
            </a:r>
            <a:r>
              <a:rPr lang="en-US" dirty="0" err="1" smtClean="0">
                <a:sym typeface="Wingdings" pitchFamily="2" charset="2"/>
              </a:rPr>
              <a:t>numcmp</a:t>
            </a:r>
            <a:r>
              <a:rPr lang="en-US" dirty="0" smtClean="0">
                <a:sym typeface="Wingdings" pitchFamily="2" charset="2"/>
              </a:rPr>
              <a:t> but better</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NUMCMP</a:t>
            </a:r>
            <a:r>
              <a:rPr lang="en-US" sz="5400" dirty="0" smtClean="0"/>
              <a:t>,</a:t>
            </a:r>
            <a:r>
              <a:rPr lang="en-US" sz="2000" dirty="0" smtClean="0"/>
              <a:t> &lt;what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Compresses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Compressed as well</a:t>
            </a:r>
          </a:p>
          <a:p>
            <a:r>
              <a:rPr lang="en-US" sz="1400" dirty="0" smtClean="0">
                <a:sym typeface="Wingdings" pitchFamily="2" charset="2"/>
              </a:rPr>
              <a:t>ARG1 = 2  </a:t>
            </a:r>
            <a:r>
              <a:rPr lang="en-US" sz="1400" dirty="0" err="1" smtClean="0">
                <a:sym typeface="Wingdings" pitchFamily="2" charset="2"/>
              </a:rPr>
              <a:t>Keypoings</a:t>
            </a:r>
            <a:r>
              <a:rPr lang="en-US" sz="1400" dirty="0" smtClean="0">
                <a:sym typeface="Wingdings" pitchFamily="2" charset="2"/>
              </a:rPr>
              <a:t>, lines, areas, nodes, elements, materials, type and </a:t>
            </a:r>
            <a:r>
              <a:rPr lang="en-US" sz="1400" dirty="0" err="1" smtClean="0">
                <a:sym typeface="Wingdings" pitchFamily="2" charset="2"/>
              </a:rPr>
              <a:t>reall</a:t>
            </a:r>
            <a:r>
              <a:rPr lang="en-US" sz="1400" dirty="0" smtClean="0">
                <a:sym typeface="Wingdings" pitchFamily="2" charset="2"/>
              </a:rPr>
              <a:t> all compressed</a:t>
            </a:r>
            <a:endParaRPr lang="en-US" sz="1400" dirty="0" smtClean="0"/>
          </a:p>
        </p:txBody>
      </p:sp>
      <p:sp>
        <p:nvSpPr>
          <p:cNvPr id="8" name="TextBox 7"/>
          <p:cNvSpPr txBox="1"/>
          <p:nvPr/>
        </p:nvSpPr>
        <p:spPr>
          <a:xfrm>
            <a:off x="3763926" y="3157864"/>
            <a:ext cx="1446030" cy="307777"/>
          </a:xfrm>
          <a:prstGeom prst="rect">
            <a:avLst/>
          </a:prstGeom>
          <a:solidFill>
            <a:schemeClr val="tx1"/>
          </a:solidFill>
          <a:ln>
            <a:noFill/>
          </a:ln>
        </p:spPr>
        <p:txBody>
          <a:bodyPr wrap="square" rtlCol="0">
            <a:spAutoFit/>
          </a:bodyPr>
          <a:lstStyle/>
          <a:p>
            <a:pPr algn="ctr"/>
            <a:r>
              <a:rPr lang="en-US" sz="1400" b="1" dirty="0" smtClean="0">
                <a:solidFill>
                  <a:schemeClr val="accent6">
                    <a:lumMod val="75000"/>
                  </a:schemeClr>
                </a:solidFill>
              </a:rPr>
              <a:t>_NUMCMP,</a:t>
            </a:r>
            <a:r>
              <a:rPr lang="en-US" sz="1400" b="1" dirty="0" smtClean="0">
                <a:solidFill>
                  <a:schemeClr val="bg1"/>
                </a:solidFill>
              </a:rPr>
              <a:t>1</a:t>
            </a:r>
          </a:p>
        </p:txBody>
      </p:sp>
      <p:pic>
        <p:nvPicPr>
          <p:cNvPr id="2051" name="Picture 3"/>
          <p:cNvPicPr>
            <a:picLocks noChangeAspect="1" noChangeArrowheads="1"/>
          </p:cNvPicPr>
          <p:nvPr/>
        </p:nvPicPr>
        <p:blipFill>
          <a:blip r:embed="rId2" cstate="print"/>
          <a:srcRect/>
          <a:stretch>
            <a:fillRect/>
          </a:stretch>
        </p:blipFill>
        <p:spPr bwMode="auto">
          <a:xfrm>
            <a:off x="5327910" y="3192198"/>
            <a:ext cx="3400425" cy="10477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83314" y="3078568"/>
            <a:ext cx="3409950" cy="1104900"/>
          </a:xfrm>
          <a:prstGeom prst="rect">
            <a:avLst/>
          </a:prstGeom>
          <a:noFill/>
          <a:ln w="9525">
            <a:noFill/>
            <a:miter lim="800000"/>
            <a:headEnd/>
            <a:tailEnd/>
          </a:ln>
        </p:spPr>
      </p:pic>
      <p:sp>
        <p:nvSpPr>
          <p:cNvPr id="11" name="Right Arrow 10"/>
          <p:cNvSpPr/>
          <p:nvPr/>
        </p:nvSpPr>
        <p:spPr>
          <a:xfrm>
            <a:off x="4136066" y="37532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_NUMMRG.mac </a:t>
            </a:r>
            <a:r>
              <a:rPr lang="en-US" dirty="0" smtClean="0">
                <a:sym typeface="Wingdings" pitchFamily="2" charset="2"/>
              </a:rPr>
              <a:t> Merge Like You Mean It.</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NUMMRG</a:t>
            </a:r>
            <a:r>
              <a:rPr lang="en-US" sz="5400" dirty="0" smtClean="0"/>
              <a:t>,</a:t>
            </a:r>
            <a:r>
              <a:rPr lang="en-US" sz="2000" dirty="0" smtClean="0"/>
              <a:t> &lt;</a:t>
            </a:r>
            <a:r>
              <a:rPr lang="en-US" sz="2000" dirty="0" err="1" smtClean="0"/>
              <a:t>Tolarance</a:t>
            </a:r>
            <a:r>
              <a:rPr lang="en-US" sz="2000" dirty="0" smtClean="0"/>
              <a:t>&gt;, &lt;Retain High Number?&gt;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18977" y="1807535"/>
            <a:ext cx="8463516" cy="307777"/>
          </a:xfrm>
          <a:prstGeom prst="rect">
            <a:avLst/>
          </a:prstGeom>
          <a:noFill/>
          <a:ln>
            <a:noFill/>
          </a:ln>
        </p:spPr>
        <p:txBody>
          <a:bodyPr wrap="square" rtlCol="0">
            <a:spAutoFit/>
          </a:bodyPr>
          <a:lstStyle/>
          <a:p>
            <a:r>
              <a:rPr lang="en-US" sz="1400" dirty="0" smtClean="0"/>
              <a:t>Merges nodes </a:t>
            </a:r>
            <a:r>
              <a:rPr lang="en-US" sz="1400" b="1" dirty="0" smtClean="0"/>
              <a:t>AND</a:t>
            </a:r>
            <a:r>
              <a:rPr lang="en-US" sz="1400" dirty="0" smtClean="0"/>
              <a:t> </a:t>
            </a:r>
            <a:r>
              <a:rPr lang="en-US" sz="1400" dirty="0" err="1" smtClean="0"/>
              <a:t>keypoints</a:t>
            </a:r>
            <a:r>
              <a:rPr lang="en-US" sz="1400" dirty="0" smtClean="0"/>
              <a:t>. Repeats several times, you will </a:t>
            </a:r>
            <a:r>
              <a:rPr lang="en-US" sz="1400" dirty="0" err="1" smtClean="0"/>
              <a:t>ushaly</a:t>
            </a:r>
            <a:r>
              <a:rPr lang="en-US" sz="1400" dirty="0" smtClean="0"/>
              <a:t> see errors.</a:t>
            </a:r>
            <a:endParaRPr lang="en-US" sz="1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_NUMOFF.mac </a:t>
            </a:r>
            <a:r>
              <a:rPr lang="en-US" dirty="0" smtClean="0">
                <a:sym typeface="Wingdings" pitchFamily="2" charset="2"/>
              </a:rPr>
              <a:t> Offset your world.</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NUMOFF</a:t>
            </a:r>
            <a:r>
              <a:rPr lang="en-US" sz="5400" dirty="0" smtClean="0"/>
              <a:t>,</a:t>
            </a:r>
            <a:r>
              <a:rPr lang="en-US" sz="2000" dirty="0" smtClean="0"/>
              <a:t> &lt;Offset Number&gt;,&lt;What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Off</a:t>
            </a:r>
            <a:r>
              <a:rPr lang="en-US" sz="1600" dirty="0" smtClean="0"/>
              <a:t>set”</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Offsets numbers </a:t>
            </a:r>
            <a:r>
              <a:rPr lang="en-US" sz="1600" dirty="0" smtClean="0"/>
              <a:t>assigned to </a:t>
            </a:r>
            <a:r>
              <a:rPr lang="en-US" sz="1600" dirty="0" err="1" smtClean="0"/>
              <a:t>keypoints</a:t>
            </a:r>
            <a:r>
              <a:rPr lang="en-US" sz="1600" dirty="0" smtClean="0"/>
              <a:t>, lines, </a:t>
            </a:r>
            <a:r>
              <a:rPr lang="en-US" sz="1600" dirty="0" smtClean="0"/>
              <a:t>areas and volumes back to zero </a:t>
            </a:r>
            <a:endParaRPr lang="en-US" sz="1600" dirty="0" smtClean="0"/>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a:t>
            </a:r>
            <a:r>
              <a:rPr lang="en-US" sz="1400" dirty="0" smtClean="0">
                <a:sym typeface="Wingdings" pitchFamily="2" charset="2"/>
              </a:rPr>
              <a:t>are </a:t>
            </a:r>
            <a:r>
              <a:rPr lang="en-US" sz="1400" dirty="0" smtClean="0">
                <a:sym typeface="Wingdings" pitchFamily="2" charset="2"/>
              </a:rPr>
              <a:t>offset </a:t>
            </a:r>
            <a:r>
              <a:rPr lang="en-US" sz="1400" dirty="0" smtClean="0">
                <a:sym typeface="Wingdings" pitchFamily="2" charset="2"/>
              </a:rPr>
              <a:t>as </a:t>
            </a:r>
            <a:r>
              <a:rPr lang="en-US" sz="1400" dirty="0" smtClean="0">
                <a:sym typeface="Wingdings" pitchFamily="2" charset="2"/>
              </a:rPr>
              <a:t>well</a:t>
            </a:r>
          </a:p>
          <a:p>
            <a:r>
              <a:rPr lang="en-US" sz="1400" dirty="0" smtClean="0">
                <a:sym typeface="Wingdings" pitchFamily="2" charset="2"/>
              </a:rPr>
              <a:t>ARG1 = 2  </a:t>
            </a:r>
            <a:r>
              <a:rPr lang="en-US" sz="1400" dirty="0" smtClean="0">
                <a:sym typeface="Wingdings" pitchFamily="2" charset="2"/>
              </a:rPr>
              <a:t>Key points, </a:t>
            </a:r>
            <a:r>
              <a:rPr lang="en-US" sz="1400" dirty="0" smtClean="0">
                <a:sym typeface="Wingdings" pitchFamily="2" charset="2"/>
              </a:rPr>
              <a:t>lines, areas, nodes, elements, materials, </a:t>
            </a:r>
            <a:r>
              <a:rPr lang="en-US" sz="1400" dirty="0" smtClean="0">
                <a:sym typeface="Wingdings" pitchFamily="2" charset="2"/>
              </a:rPr>
              <a:t>type, real and </a:t>
            </a:r>
            <a:r>
              <a:rPr lang="en-US" sz="1400" dirty="0" err="1" smtClean="0">
                <a:sym typeface="Wingdings" pitchFamily="2" charset="2"/>
              </a:rPr>
              <a:t>secn</a:t>
            </a:r>
            <a:r>
              <a:rPr lang="en-US" sz="1400" dirty="0" smtClean="0">
                <a:sym typeface="Wingdings" pitchFamily="2" charset="2"/>
              </a:rPr>
              <a:t> are all offset</a:t>
            </a:r>
            <a:endParaRPr lang="en-US" sz="1400" dirty="0" smtClean="0"/>
          </a:p>
        </p:txBody>
      </p:sp>
      <p:sp>
        <p:nvSpPr>
          <p:cNvPr id="7" name="TextBox 6"/>
          <p:cNvSpPr txBox="1"/>
          <p:nvPr/>
        </p:nvSpPr>
        <p:spPr>
          <a:xfrm>
            <a:off x="404037" y="2977117"/>
            <a:ext cx="8059479" cy="307777"/>
          </a:xfrm>
          <a:prstGeom prst="rect">
            <a:avLst/>
          </a:prstGeom>
          <a:noFill/>
          <a:ln>
            <a:noFill/>
          </a:ln>
        </p:spPr>
        <p:txBody>
          <a:bodyPr wrap="square" rtlCol="0">
            <a:spAutoFit/>
          </a:bodyPr>
          <a:lstStyle/>
          <a:p>
            <a:r>
              <a:rPr lang="en-US" sz="1400" dirty="0" smtClean="0"/>
              <a:t>Nodes and key points (Because there are so many) of them are offset by 10X th</a:t>
            </a:r>
            <a:r>
              <a:rPr lang="en-US" sz="1400" dirty="0" smtClean="0"/>
              <a:t>e offset number</a:t>
            </a:r>
            <a:endParaRPr 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endParaRPr lang="en-US" sz="2000" dirty="0" smtClean="0"/>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endParaRPr lang="en-US" sz="1400" dirty="0" smtClean="0"/>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6447" y="4731488"/>
            <a:ext cx="1956390" cy="3083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482399" y="1007325"/>
            <a:ext cx="4219575" cy="5438775"/>
          </a:xfrm>
          <a:prstGeom prst="rect">
            <a:avLst/>
          </a:prstGeom>
          <a:noFill/>
          <a:ln w="9525">
            <a:noFill/>
            <a:miter lim="800000"/>
            <a:headEnd/>
            <a:tailEnd/>
          </a:ln>
        </p:spPr>
      </p:pic>
      <p:cxnSp>
        <p:nvCxnSpPr>
          <p:cNvPr id="11" name="Straight Arrow Connector 10"/>
          <p:cNvCxnSpPr>
            <a:stCxn id="8" idx="3"/>
            <a:endCxn id="1027" idx="1"/>
          </p:cNvCxnSpPr>
          <p:nvPr/>
        </p:nvCxnSpPr>
        <p:spPr>
          <a:xfrm flipV="1">
            <a:off x="2232837" y="3726713"/>
            <a:ext cx="2249562" cy="1158948"/>
          </a:xfrm>
          <a:prstGeom prst="straightConnector1">
            <a:avLst/>
          </a:prstGeom>
          <a:ln w="412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74020" y="2041451"/>
            <a:ext cx="1701208" cy="212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84650" y="5851451"/>
            <a:ext cx="1672855" cy="19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endParaRPr lang="en-US" sz="2000" dirty="0" smtClean="0"/>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endParaRPr lang="en-US" sz="1400" dirty="0" smtClean="0"/>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srcRect/>
          <a:stretch>
            <a:fillRect/>
          </a:stretch>
        </p:blipFill>
        <p:spPr bwMode="auto">
          <a:xfrm>
            <a:off x="3985547" y="935081"/>
            <a:ext cx="4424805" cy="5837855"/>
          </a:xfrm>
          <a:prstGeom prst="rect">
            <a:avLst/>
          </a:prstGeom>
          <a:noFill/>
          <a:ln w="9525">
            <a:noFill/>
            <a:miter lim="800000"/>
            <a:headEnd/>
            <a:tailEnd/>
          </a:ln>
        </p:spPr>
      </p:pic>
      <p:cxnSp>
        <p:nvCxnSpPr>
          <p:cNvPr id="16" name="Straight Arrow Connector 15"/>
          <p:cNvCxnSpPr>
            <a:stCxn id="7" idx="3"/>
            <a:endCxn id="2051" idx="1"/>
          </p:cNvCxnSpPr>
          <p:nvPr/>
        </p:nvCxnSpPr>
        <p:spPr>
          <a:xfrm>
            <a:off x="2062716" y="2897372"/>
            <a:ext cx="1922831" cy="95663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endParaRPr lang="en-US" sz="2000" dirty="0" smtClean="0"/>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endParaRPr lang="en-US" sz="1400" dirty="0" smtClean="0"/>
          </a:p>
        </p:txBody>
      </p:sp>
      <p:pic>
        <p:nvPicPr>
          <p:cNvPr id="4098" name="Picture 2"/>
          <p:cNvPicPr>
            <a:picLocks noChangeAspect="1" noChangeArrowheads="1"/>
          </p:cNvPicPr>
          <p:nvPr/>
        </p:nvPicPr>
        <p:blipFill>
          <a:blip r:embed="rId3" cstate="print"/>
          <a:srcRect/>
          <a:stretch>
            <a:fillRect/>
          </a:stretch>
        </p:blipFill>
        <p:spPr bwMode="auto">
          <a:xfrm>
            <a:off x="4204844" y="960475"/>
            <a:ext cx="4200525" cy="5638800"/>
          </a:xfrm>
          <a:prstGeom prst="rect">
            <a:avLst/>
          </a:prstGeom>
          <a:noFill/>
          <a:ln w="9525">
            <a:noFill/>
            <a:miter lim="800000"/>
            <a:headEnd/>
            <a:tailEnd/>
          </a:ln>
        </p:spPr>
      </p:pic>
      <p:sp>
        <p:nvSpPr>
          <p:cNvPr id="11" name="Rectangle 10"/>
          <p:cNvSpPr/>
          <p:nvPr/>
        </p:nvSpPr>
        <p:spPr>
          <a:xfrm>
            <a:off x="414669" y="3487479"/>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3"/>
            <a:endCxn id="4098" idx="1"/>
          </p:cNvCxnSpPr>
          <p:nvPr/>
        </p:nvCxnSpPr>
        <p:spPr>
          <a:xfrm>
            <a:off x="2243469" y="3641651"/>
            <a:ext cx="1961375" cy="138224"/>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endParaRPr lang="en-US" sz="2000" dirty="0" smtClean="0"/>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endParaRPr lang="en-US" sz="1400" dirty="0" smtClean="0"/>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cstate="print"/>
          <a:srcRect/>
          <a:stretch>
            <a:fillRect/>
          </a:stretch>
        </p:blipFill>
        <p:spPr bwMode="auto">
          <a:xfrm>
            <a:off x="3328211" y="1271696"/>
            <a:ext cx="5288815" cy="4618739"/>
          </a:xfrm>
          <a:prstGeom prst="rect">
            <a:avLst/>
          </a:prstGeom>
          <a:noFill/>
          <a:ln w="9525">
            <a:noFill/>
            <a:miter lim="800000"/>
            <a:headEnd/>
            <a:tailEnd/>
          </a:ln>
        </p:spPr>
      </p:pic>
      <p:cxnSp>
        <p:nvCxnSpPr>
          <p:cNvPr id="12" name="Straight Arrow Connector 11"/>
          <p:cNvCxnSpPr>
            <a:stCxn id="6" idx="3"/>
            <a:endCxn id="3074" idx="1"/>
          </p:cNvCxnSpPr>
          <p:nvPr/>
        </p:nvCxnSpPr>
        <p:spPr>
          <a:xfrm>
            <a:off x="2041451" y="2402958"/>
            <a:ext cx="1286760" cy="117810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2355</TotalTime>
  <Words>2159</Words>
  <Application>Microsoft Office PowerPoint</Application>
  <PresentationFormat>On-screen Show (4:3)</PresentationFormat>
  <Paragraphs>241</Paragraphs>
  <Slides>33</Slides>
  <Notes>0</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_UNDO.mac</vt:lpstr>
      <vt:lpstr>What can they Do? - _AGEN_KTK.mac</vt:lpstr>
      <vt:lpstr>Does anyone read headers?</vt:lpstr>
      <vt:lpstr>Does anyone read headers?</vt:lpstr>
      <vt:lpstr>Plotting the displaced shape is something we do a lot</vt:lpstr>
      <vt:lpstr>Simply create a keypoint at the center of any arc</vt:lpstr>
      <vt:lpstr>Simply create a keypoint at the center of any arc</vt:lpstr>
      <vt:lpstr>Simply create a keypoint at the center of any arc</vt:lpstr>
      <vt:lpstr>_LARC: Creates an arc between two keypoints</vt:lpstr>
      <vt:lpstr>_LDELE: Deletes Lines and Below</vt:lpstr>
      <vt:lpstr>_LGEN_KTK</vt:lpstr>
      <vt:lpstr>_LINL: Line Intersect Line</vt:lpstr>
      <vt:lpstr>_MASS21: Create A Mass 21 Property Definition</vt:lpstr>
      <vt:lpstr>_MAT.mac : Standard Material Properties</vt:lpstr>
      <vt:lpstr>_NEXT.mac  Next Set of Resutls</vt:lpstr>
      <vt:lpstr>_NSEL_LOC.mac  Select Node By Loacation</vt:lpstr>
      <vt:lpstr>_NUMCMP.mac like numcmp but better</vt:lpstr>
      <vt:lpstr>_NUMMRG.mac  Merge Like You Mean It.</vt:lpstr>
      <vt:lpstr>_NUMOFF.mac  Offset your world.</vt:lpstr>
      <vt:lpstr>How do these all work together?</vt:lpstr>
      <vt:lpstr>How do these all work together?</vt:lpstr>
      <vt:lpstr>How do these all work together?</vt:lpstr>
      <vt:lpstr>How do these all work together?</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239</cp:revision>
  <dcterms:created xsi:type="dcterms:W3CDTF">2011-06-16T02:32:41Z</dcterms:created>
  <dcterms:modified xsi:type="dcterms:W3CDTF">2011-07-27T17:56:39Z</dcterms:modified>
</cp:coreProperties>
</file>