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gif" ContentType="image/gif"/>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6" r:id="rId2"/>
    <p:sldMasterId id="2147483663" r:id="rId3"/>
  </p:sldMasterIdLst>
  <p:notesMasterIdLst>
    <p:notesMasterId r:id="rId52"/>
  </p:notesMasterIdLst>
  <p:handoutMasterIdLst>
    <p:handoutMasterId r:id="rId53"/>
  </p:handoutMasterIdLst>
  <p:sldIdLst>
    <p:sldId id="265" r:id="rId4"/>
    <p:sldId id="274" r:id="rId5"/>
    <p:sldId id="276" r:id="rId6"/>
    <p:sldId id="277" r:id="rId7"/>
    <p:sldId id="268" r:id="rId8"/>
    <p:sldId id="270" r:id="rId9"/>
    <p:sldId id="279" r:id="rId10"/>
    <p:sldId id="283" r:id="rId11"/>
    <p:sldId id="280" r:id="rId12"/>
    <p:sldId id="284" r:id="rId13"/>
    <p:sldId id="285" r:id="rId14"/>
    <p:sldId id="286" r:id="rId15"/>
    <p:sldId id="287" r:id="rId16"/>
    <p:sldId id="288" r:id="rId17"/>
    <p:sldId id="289" r:id="rId18"/>
    <p:sldId id="291" r:id="rId19"/>
    <p:sldId id="290" r:id="rId20"/>
    <p:sldId id="292" r:id="rId21"/>
    <p:sldId id="293" r:id="rId22"/>
    <p:sldId id="294" r:id="rId23"/>
    <p:sldId id="295" r:id="rId24"/>
    <p:sldId id="296" r:id="rId25"/>
    <p:sldId id="306" r:id="rId26"/>
    <p:sldId id="297" r:id="rId27"/>
    <p:sldId id="298" r:id="rId28"/>
    <p:sldId id="299" r:id="rId29"/>
    <p:sldId id="300" r:id="rId30"/>
    <p:sldId id="301" r:id="rId31"/>
    <p:sldId id="302" r:id="rId32"/>
    <p:sldId id="303" r:id="rId33"/>
    <p:sldId id="305" r:id="rId34"/>
    <p:sldId id="304" r:id="rId35"/>
    <p:sldId id="307" r:id="rId36"/>
    <p:sldId id="309" r:id="rId37"/>
    <p:sldId id="308" r:id="rId38"/>
    <p:sldId id="310" r:id="rId39"/>
    <p:sldId id="311" r:id="rId40"/>
    <p:sldId id="312" r:id="rId41"/>
    <p:sldId id="282" r:id="rId42"/>
    <p:sldId id="313" r:id="rId43"/>
    <p:sldId id="314" r:id="rId44"/>
    <p:sldId id="315" r:id="rId45"/>
    <p:sldId id="316" r:id="rId46"/>
    <p:sldId id="318" r:id="rId47"/>
    <p:sldId id="317" r:id="rId48"/>
    <p:sldId id="319" r:id="rId49"/>
    <p:sldId id="320" r:id="rId50"/>
    <p:sldId id="281" r:id="rId5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282"/>
    <a:srgbClr val="304D8D"/>
    <a:srgbClr val="AB7D04"/>
    <a:srgbClr val="4C59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5" autoAdjust="0"/>
    <p:restoredTop sz="94706" autoAdjust="0"/>
  </p:normalViewPr>
  <p:slideViewPr>
    <p:cSldViewPr snapToGrid="0">
      <p:cViewPr>
        <p:scale>
          <a:sx n="90" d="100"/>
          <a:sy n="90" d="100"/>
        </p:scale>
        <p:origin x="-366" y="-420"/>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8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9875"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9876"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987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4DDAB783-8189-48D7-A033-8536AE94431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7827"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7829"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7831"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F8277BF-419E-4C38-B364-20C02C20DD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4668838"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6" name="Text Box 50"/>
          <p:cNvSpPr txBox="1">
            <a:spLocks noChangeArrowheads="1"/>
          </p:cNvSpPr>
          <p:nvPr userDrawn="1"/>
        </p:nvSpPr>
        <p:spPr bwMode="auto">
          <a:xfrm>
            <a:off x="276225" y="4910138"/>
            <a:ext cx="4341813" cy="650875"/>
          </a:xfrm>
          <a:prstGeom prst="rect">
            <a:avLst/>
          </a:prstGeom>
          <a:noFill/>
          <a:ln w="9525" algn="ctr">
            <a:solidFill>
              <a:schemeClr val="tx1"/>
            </a:solidFill>
            <a:miter lim="800000"/>
            <a:headEnd type="none" w="sm" len="sm"/>
            <a:tailEnd type="none" w="sm" len="sm"/>
          </a:ln>
          <a:effectLst/>
        </p:spPr>
        <p:txBody>
          <a:bodyPr/>
          <a:lstStyle/>
          <a:p>
            <a:pPr algn="ctr" eaLnBrk="0" hangingPunct="0"/>
            <a:r>
              <a:rPr lang="en-US" sz="600" b="1" dirty="0" smtClean="0"/>
              <a:t>EXPORT CONTROLLED WARNING</a:t>
            </a:r>
            <a:endParaRPr lang="en-US" sz="600" dirty="0"/>
          </a:p>
          <a:p>
            <a:pPr eaLnBrk="0" hangingPunct="0"/>
            <a:r>
              <a:rPr lang="en-US" sz="600" dirty="0" smtClean="0"/>
              <a:t>This information may be controlled for export by the Arms Export Control Act (Title 22, U.S.C., App. 2751 et seq.) or the Export Administration Act of 1979, as amended, Title 50, U.S.C., App. 2401 et seq. Export of this information to a foreign person inside or outside the United States must be in accordance with the International Traffic in Arms Regulations (ITAR) or Export Administration Regulations (EAR). </a:t>
            </a:r>
          </a:p>
          <a:p>
            <a:pPr eaLnBrk="0" hangingPunct="0"/>
            <a:endParaRPr lang="en-US" sz="600" dirty="0"/>
          </a:p>
        </p:txBody>
      </p:sp>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269366"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16" name="Text Placeholder 15"/>
          <p:cNvSpPr>
            <a:spLocks noGrp="1"/>
          </p:cNvSpPr>
          <p:nvPr>
            <p:ph type="body" sz="quarter" idx="10" hasCustomPrompt="1"/>
          </p:nvPr>
        </p:nvSpPr>
        <p:spPr>
          <a:xfrm>
            <a:off x="269366"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69366"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r>
              <a:rPr lang="en-US" smtClean="0"/>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r>
              <a:rPr lang="en-US" smtClean="0"/>
              <a:t>Click icon to add chart</a:t>
            </a:r>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4A98E2-FEC5-4347-9105-B096142D0B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gif"/><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1"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ITAR Restricted – 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6" r:id="rId4"/>
    <p:sldLayoutId id="2147483657" r:id="rId5"/>
    <p:sldLayoutId id="2147483658" r:id="rId6"/>
    <p:sldLayoutId id="2147483660" r:id="rId7"/>
    <p:sldLayoutId id="2147483661" r:id="rId8"/>
    <p:sldLayoutId id="2147483685"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Rectangle 17"/>
          <p:cNvSpPr>
            <a:spLocks noChangeArrowheads="1"/>
          </p:cNvSpPr>
          <p:nvPr/>
        </p:nvSpPr>
        <p:spPr bwMode="auto">
          <a:xfrm>
            <a:off x="0" y="0"/>
            <a:ext cx="9144000" cy="639763"/>
          </a:xfrm>
          <a:prstGeom prst="rect">
            <a:avLst/>
          </a:prstGeom>
          <a:solidFill>
            <a:srgbClr val="0000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AC82D96-DDCE-47F4-BA96-C117AE5F21BA}" type="slidenum">
              <a:rPr kumimoji="0" lang="en-US" sz="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ysClr val="windowText" lastClr="000000"/>
              </a:solidFill>
              <a:effectLst/>
              <a:uLnTx/>
              <a:uFillTx/>
            </a:endParaRPr>
          </a:p>
        </p:txBody>
      </p:sp>
      <p:pic>
        <p:nvPicPr>
          <p:cNvPr id="2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4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9" name="Text Placeholder 8"/>
          <p:cNvSpPr>
            <a:spLocks noGrp="1"/>
          </p:cNvSpPr>
          <p:nvPr>
            <p:ph type="body" idx="1"/>
          </p:nvPr>
        </p:nvSpPr>
        <p:spPr>
          <a:xfrm>
            <a:off x="457200" y="1160463"/>
            <a:ext cx="8229600" cy="510540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l" defTabSz="914400" rtl="0" eaLnBrk="1" latinLnBrk="0" hangingPunct="1">
        <a:spcBef>
          <a:spcPct val="0"/>
        </a:spcBef>
        <a:buNone/>
        <a:defRPr sz="24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ts val="1440"/>
        </a:spcBef>
        <a:buFont typeface="Arial" pitchFamily="34" charset="0"/>
        <a:buNone/>
        <a:defRPr sz="1600" b="1" kern="1200">
          <a:solidFill>
            <a:schemeClr val="tx1"/>
          </a:solidFill>
          <a:latin typeface="Arial" pitchFamily="34" charset="0"/>
          <a:ea typeface="+mn-ea"/>
          <a:cs typeface="Arial" pitchFamily="34" charset="0"/>
        </a:defRPr>
      </a:lvl1pPr>
      <a:lvl2pPr marL="285750" indent="-28575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2pPr>
      <a:lvl3pPr marL="514350" indent="-22860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3pPr>
      <a:lvl4pPr marL="685800" indent="-171450" algn="l" defTabSz="914400" rtl="0" eaLnBrk="1" latinLnBrk="0" hangingPunct="1">
        <a:spcBef>
          <a:spcPts val="1440"/>
        </a:spcBef>
        <a:buFont typeface="Arial" pitchFamily="34" charset="0"/>
        <a:buChar char="-"/>
        <a:defRPr sz="1600" kern="1200" baseline="0">
          <a:solidFill>
            <a:schemeClr val="tx1"/>
          </a:solidFill>
          <a:latin typeface="Arial" pitchFamily="34" charset="0"/>
          <a:ea typeface="+mn-ea"/>
          <a:cs typeface="Arial" pitchFamily="34" charset="0"/>
        </a:defRPr>
      </a:lvl4pPr>
      <a:lvl5pPr marL="914400" marR="0" indent="-228600" algn="l" defTabSz="914400" rtl="0" eaLnBrk="1" fontAlgn="auto" latinLnBrk="0" hangingPunct="1">
        <a:lnSpc>
          <a:spcPct val="100000"/>
        </a:lnSpc>
        <a:spcBef>
          <a:spcPts val="144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0.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0.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0.xml"/><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0.xml"/><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0.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5.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5.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0.xml"/><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0.xml"/><Relationship Id="rId4" Type="http://schemas.openxmlformats.org/officeDocument/2006/relationships/image" Target="../media/image78.png"/></Relationships>
</file>

<file path=ppt/slides/_rels/slide4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3298" y="2801249"/>
            <a:ext cx="5555411" cy="1333500"/>
          </a:xfrm>
        </p:spPr>
        <p:txBody>
          <a:bodyPr/>
          <a:lstStyle/>
          <a:p>
            <a:endParaRPr lang="en-US" dirty="0" smtClean="0"/>
          </a:p>
          <a:p>
            <a:r>
              <a:rPr lang="en-US" dirty="0" smtClean="0"/>
              <a:t>Benjamin Guest</a:t>
            </a:r>
            <a:endParaRPr lang="en-US" dirty="0"/>
          </a:p>
        </p:txBody>
      </p:sp>
      <p:sp>
        <p:nvSpPr>
          <p:cNvPr id="3" name="Text Placeholder 2"/>
          <p:cNvSpPr>
            <a:spLocks noGrp="1"/>
          </p:cNvSpPr>
          <p:nvPr>
            <p:ph type="body" sz="quarter" idx="11"/>
          </p:nvPr>
        </p:nvSpPr>
        <p:spPr/>
        <p:txBody>
          <a:bodyPr/>
          <a:lstStyle/>
          <a:p>
            <a:r>
              <a:rPr lang="en-US" dirty="0" err="1" smtClean="0"/>
              <a:t>ANSYS</a:t>
            </a:r>
            <a:r>
              <a:rPr lang="en-US" dirty="0" smtClean="0"/>
              <a:t> Macro Mania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87368" y="2656937"/>
            <a:ext cx="3662991" cy="309113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What can they Do? - _AGEN_KTK.mac</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AGEN_KTK</a:t>
            </a:r>
            <a:r>
              <a:rPr lang="en-US" sz="5400" dirty="0" smtClean="0"/>
              <a:t>,</a:t>
            </a:r>
            <a:r>
              <a:rPr lang="en-US" sz="2000" dirty="0" smtClean="0"/>
              <a:t> &lt;area&gt;,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733245" y="4373592"/>
            <a:ext cx="801823" cy="461665"/>
          </a:xfrm>
          <a:prstGeom prst="rect">
            <a:avLst/>
          </a:prstGeom>
          <a:noFill/>
        </p:spPr>
        <p:txBody>
          <a:bodyPr wrap="none" rtlCol="0">
            <a:spAutoFit/>
          </a:bodyPr>
          <a:lstStyle/>
          <a:p>
            <a:r>
              <a:rPr lang="en-US" sz="2400" dirty="0" smtClean="0">
                <a:solidFill>
                  <a:srgbClr val="FF0000"/>
                </a:solidFill>
              </a:rPr>
              <a:t>area</a:t>
            </a:r>
            <a:endParaRPr lang="en-US" dirty="0">
              <a:solidFill>
                <a:srgbClr val="FF0000"/>
              </a:solidFill>
            </a:endParaRPr>
          </a:p>
        </p:txBody>
      </p:sp>
      <p:sp>
        <p:nvSpPr>
          <p:cNvPr id="9" name="Oval 8"/>
          <p:cNvSpPr/>
          <p:nvPr/>
        </p:nvSpPr>
        <p:spPr>
          <a:xfrm>
            <a:off x="1526875" y="555541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1733043" y="5754217"/>
            <a:ext cx="294167" cy="29641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27209" y="5865961"/>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654724" y="2688567"/>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3"/>
            <a:endCxn id="16" idx="3"/>
          </p:cNvCxnSpPr>
          <p:nvPr/>
        </p:nvCxnSpPr>
        <p:spPr>
          <a:xfrm flipV="1">
            <a:off x="3345511" y="2887371"/>
            <a:ext cx="344586" cy="3050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5322" y="3007742"/>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679470" y="2622982"/>
            <a:ext cx="3921065" cy="3354856"/>
          </a:xfrm>
          <a:prstGeom prst="rect">
            <a:avLst/>
          </a:prstGeom>
          <a:noFill/>
          <a:ln w="9525">
            <a:noFill/>
            <a:miter lim="800000"/>
            <a:headEnd/>
            <a:tailEnd/>
          </a:ln>
        </p:spPr>
      </p:pic>
      <p:cxnSp>
        <p:nvCxnSpPr>
          <p:cNvPr id="29" name="Straight Arrow Connector 28"/>
          <p:cNvCxnSpPr/>
          <p:nvPr/>
        </p:nvCxnSpPr>
        <p:spPr>
          <a:xfrm flipV="1">
            <a:off x="3700732" y="4132053"/>
            <a:ext cx="1457864" cy="8626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AREV</a:t>
            </a:r>
            <a:r>
              <a:rPr lang="en-US" sz="6000" dirty="0" smtClean="0"/>
              <a:t>, </a:t>
            </a:r>
            <a:r>
              <a:rPr lang="en-US" sz="2800" dirty="0" smtClean="0"/>
              <a:t>&lt;first area&gt;,&lt;last area&gt;, &lt;increment&gt;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Rev</a:t>
            </a:r>
            <a:r>
              <a:rPr lang="en-US" sz="1600" dirty="0" smtClean="0"/>
              <a:t>erse”</a:t>
            </a:r>
            <a:endParaRPr lang="en-US" sz="1600" dirty="0"/>
          </a:p>
        </p:txBody>
      </p:sp>
      <p:sp>
        <p:nvSpPr>
          <p:cNvPr id="5" name="TextBox 4"/>
          <p:cNvSpPr txBox="1"/>
          <p:nvPr/>
        </p:nvSpPr>
        <p:spPr>
          <a:xfrm>
            <a:off x="155275" y="1889185"/>
            <a:ext cx="8747185" cy="923330"/>
          </a:xfrm>
          <a:prstGeom prst="rect">
            <a:avLst/>
          </a:prstGeom>
          <a:noFill/>
        </p:spPr>
        <p:txBody>
          <a:bodyPr wrap="square" rtlCol="0">
            <a:spAutoFit/>
          </a:bodyPr>
          <a:lstStyle/>
          <a:p>
            <a:r>
              <a:rPr lang="en-US" dirty="0" smtClean="0"/>
              <a:t>This macro works similar to the </a:t>
            </a:r>
            <a:r>
              <a:rPr lang="en-US" dirty="0" err="1" smtClean="0"/>
              <a:t>AREVERSE</a:t>
            </a:r>
            <a:r>
              <a:rPr lang="en-US" dirty="0" smtClean="0"/>
              <a:t>* command, however if you are making an input deck instead of having to type AREV,1 $ AREV,2 $ AREV,3 … $ Arev,50, you can simply write _AREV,1,50</a:t>
            </a:r>
            <a:endParaRPr lang="en-US" dirty="0"/>
          </a:p>
        </p:txBody>
      </p:sp>
      <p:sp>
        <p:nvSpPr>
          <p:cNvPr id="6" name="TextBox 5"/>
          <p:cNvSpPr txBox="1"/>
          <p:nvPr/>
        </p:nvSpPr>
        <p:spPr>
          <a:xfrm>
            <a:off x="707365" y="6072996"/>
            <a:ext cx="7875917" cy="369332"/>
          </a:xfrm>
          <a:prstGeom prst="rect">
            <a:avLst/>
          </a:prstGeom>
          <a:noFill/>
        </p:spPr>
        <p:txBody>
          <a:bodyPr wrap="square" rtlCol="0">
            <a:spAutoFit/>
          </a:bodyPr>
          <a:lstStyle/>
          <a:p>
            <a:r>
              <a:rPr lang="en-US" dirty="0" smtClean="0"/>
              <a:t>* The </a:t>
            </a:r>
            <a:r>
              <a:rPr lang="en-US" dirty="0" err="1" smtClean="0"/>
              <a:t>AREVERSE</a:t>
            </a:r>
            <a:r>
              <a:rPr lang="en-US" dirty="0" smtClean="0"/>
              <a:t> command flips the area and associated element normal's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9113" y="2939989"/>
            <a:ext cx="4868714" cy="1019033"/>
          </a:xfrm>
          <a:prstGeom prst="rect">
            <a:avLst/>
          </a:prstGeom>
          <a:noFill/>
          <a:ln w="9525">
            <a:noFill/>
            <a:miter lim="800000"/>
            <a:headEnd/>
            <a:tailEnd/>
          </a:ln>
        </p:spPr>
      </p:pic>
      <p:sp>
        <p:nvSpPr>
          <p:cNvPr id="11" name="Right Arrow 10"/>
          <p:cNvSpPr/>
          <p:nvPr/>
        </p:nvSpPr>
        <p:spPr>
          <a:xfrm>
            <a:off x="5193102" y="3114136"/>
            <a:ext cx="828136" cy="612475"/>
          </a:xfrm>
          <a:prstGeom prst="rightArrow">
            <a:avLst/>
          </a:prstGeom>
          <a:solidFill>
            <a:schemeClr val="tx1">
              <a:lumMod val="95000"/>
              <a:lumOff val="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cstate="print"/>
          <a:srcRect/>
          <a:stretch>
            <a:fillRect/>
          </a:stretch>
        </p:blipFill>
        <p:spPr bwMode="auto">
          <a:xfrm>
            <a:off x="6444472" y="3218552"/>
            <a:ext cx="1085850" cy="43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_BACK   </a:t>
            </a:r>
            <a:r>
              <a:rPr lang="en-US" sz="2000" dirty="0" smtClean="0">
                <a:sym typeface="Wingdings" pitchFamily="2" charset="2"/>
              </a:rPr>
              <a:t></a:t>
            </a:r>
            <a:r>
              <a:rPr lang="en-US" sz="2000" dirty="0" smtClean="0"/>
              <a:t> view model from the back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Back</a:t>
            </a:r>
            <a:r>
              <a:rPr lang="en-US" sz="1600" dirty="0" smtClean="0"/>
              <a:t> View”</a:t>
            </a:r>
            <a:endParaRPr lang="en-US" sz="1600" dirty="0"/>
          </a:p>
        </p:txBody>
      </p:sp>
      <p:sp>
        <p:nvSpPr>
          <p:cNvPr id="6" name="TextBox 5"/>
          <p:cNvSpPr txBox="1"/>
          <p:nvPr/>
        </p:nvSpPr>
        <p:spPr>
          <a:xfrm>
            <a:off x="284676" y="1897811"/>
            <a:ext cx="4804913" cy="369332"/>
          </a:xfrm>
          <a:prstGeom prst="rect">
            <a:avLst/>
          </a:prstGeom>
          <a:noFill/>
        </p:spPr>
        <p:txBody>
          <a:bodyPr wrap="square" rtlCol="0">
            <a:spAutoFit/>
          </a:bodyPr>
          <a:lstStyle/>
          <a:p>
            <a:r>
              <a:rPr lang="en-US" dirty="0" smtClean="0"/>
              <a:t>Pretty obvious, but wait there’s MORE!</a:t>
            </a:r>
            <a:endParaRPr lang="en-US" dirty="0"/>
          </a:p>
        </p:txBody>
      </p:sp>
      <p:sp>
        <p:nvSpPr>
          <p:cNvPr id="7" name="TextBox 6"/>
          <p:cNvSpPr txBox="1"/>
          <p:nvPr/>
        </p:nvSpPr>
        <p:spPr>
          <a:xfrm>
            <a:off x="155275" y="2145109"/>
            <a:ext cx="3381555" cy="769441"/>
          </a:xfrm>
          <a:prstGeom prst="rect">
            <a:avLst/>
          </a:prstGeom>
          <a:noFill/>
        </p:spPr>
        <p:txBody>
          <a:bodyPr wrap="square" rtlCol="0">
            <a:spAutoFit/>
          </a:bodyPr>
          <a:lstStyle/>
          <a:p>
            <a:r>
              <a:rPr lang="en-US" sz="4400" dirty="0" smtClean="0"/>
              <a:t>_FRONT</a:t>
            </a:r>
            <a:endParaRPr lang="en-US" sz="4400" dirty="0"/>
          </a:p>
        </p:txBody>
      </p:sp>
      <p:sp>
        <p:nvSpPr>
          <p:cNvPr id="8" name="TextBox 7"/>
          <p:cNvSpPr txBox="1"/>
          <p:nvPr/>
        </p:nvSpPr>
        <p:spPr>
          <a:xfrm>
            <a:off x="181147" y="2858233"/>
            <a:ext cx="2700075" cy="769441"/>
          </a:xfrm>
          <a:prstGeom prst="rect">
            <a:avLst/>
          </a:prstGeom>
          <a:noFill/>
        </p:spPr>
        <p:txBody>
          <a:bodyPr wrap="square" rtlCol="0">
            <a:spAutoFit/>
          </a:bodyPr>
          <a:lstStyle/>
          <a:p>
            <a:r>
              <a:rPr lang="en-US" sz="4400" dirty="0" smtClean="0"/>
              <a:t>_TOP</a:t>
            </a:r>
            <a:endParaRPr lang="en-US" sz="4400" dirty="0"/>
          </a:p>
        </p:txBody>
      </p:sp>
      <p:sp>
        <p:nvSpPr>
          <p:cNvPr id="9" name="TextBox 8"/>
          <p:cNvSpPr txBox="1"/>
          <p:nvPr/>
        </p:nvSpPr>
        <p:spPr>
          <a:xfrm>
            <a:off x="5331123" y="1854684"/>
            <a:ext cx="3355676" cy="52322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400" dirty="0" smtClean="0">
                <a:solidFill>
                  <a:schemeClr val="bg1"/>
                </a:solidFill>
              </a:rPr>
              <a:t>Someone could implement the missing orientation macros if they felt like it.</a:t>
            </a:r>
            <a:endParaRPr lang="en-US" sz="1400" dirty="0">
              <a:solidFill>
                <a:schemeClr val="bg1"/>
              </a:solidFill>
            </a:endParaRPr>
          </a:p>
        </p:txBody>
      </p:sp>
      <p:sp>
        <p:nvSpPr>
          <p:cNvPr id="10" name="TextBox 9"/>
          <p:cNvSpPr txBox="1"/>
          <p:nvPr/>
        </p:nvSpPr>
        <p:spPr>
          <a:xfrm>
            <a:off x="198408" y="3554102"/>
            <a:ext cx="1854680" cy="769441"/>
          </a:xfrm>
          <a:prstGeom prst="rect">
            <a:avLst/>
          </a:prstGeom>
          <a:noFill/>
        </p:spPr>
        <p:txBody>
          <a:bodyPr wrap="square" rtlCol="0">
            <a:spAutoFit/>
          </a:bodyPr>
          <a:lstStyle/>
          <a:p>
            <a:r>
              <a:rPr lang="en-US" sz="4400" dirty="0" smtClean="0"/>
              <a:t>_FIT</a:t>
            </a:r>
            <a:endParaRPr lang="en-US" sz="4400" dirty="0"/>
          </a:p>
        </p:txBody>
      </p:sp>
      <p:sp>
        <p:nvSpPr>
          <p:cNvPr id="11" name="Rectangle 10"/>
          <p:cNvSpPr/>
          <p:nvPr/>
        </p:nvSpPr>
        <p:spPr>
          <a:xfrm>
            <a:off x="2271513" y="3960342"/>
            <a:ext cx="2501006" cy="369332"/>
          </a:xfrm>
          <a:prstGeom prst="rect">
            <a:avLst/>
          </a:prstGeom>
        </p:spPr>
        <p:txBody>
          <a:bodyPr wrap="none">
            <a:spAutoFit/>
          </a:bodyPr>
          <a:lstStyle/>
          <a:p>
            <a:r>
              <a:rPr lang="en-US" dirty="0" smtClean="0">
                <a:sym typeface="Wingdings" pitchFamily="2" charset="2"/>
              </a:rPr>
              <a:t></a:t>
            </a:r>
            <a:r>
              <a:rPr lang="en-US" dirty="0" smtClean="0"/>
              <a:t> fit model in the view</a:t>
            </a:r>
            <a:endParaRPr lang="en-US" dirty="0"/>
          </a:p>
        </p:txBody>
      </p:sp>
      <p:sp>
        <p:nvSpPr>
          <p:cNvPr id="12" name="Rectangle 11"/>
          <p:cNvSpPr/>
          <p:nvPr/>
        </p:nvSpPr>
        <p:spPr>
          <a:xfrm>
            <a:off x="2271513" y="3227091"/>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3" name="Rectangle 12"/>
          <p:cNvSpPr/>
          <p:nvPr/>
        </p:nvSpPr>
        <p:spPr>
          <a:xfrm>
            <a:off x="2271513" y="2493842"/>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4" name="TextBox 13"/>
          <p:cNvSpPr txBox="1"/>
          <p:nvPr/>
        </p:nvSpPr>
        <p:spPr>
          <a:xfrm>
            <a:off x="163902" y="5124090"/>
            <a:ext cx="2147977" cy="379563"/>
          </a:xfrm>
          <a:prstGeom prst="rect">
            <a:avLst/>
          </a:prstGeom>
          <a:noFill/>
        </p:spPr>
        <p:txBody>
          <a:bodyPr wrap="square" rtlCol="0">
            <a:spAutoFit/>
          </a:bodyPr>
          <a:lstStyle/>
          <a:p>
            <a:r>
              <a:rPr lang="en-US" dirty="0" smtClean="0"/>
              <a:t>Oh, and one more:</a:t>
            </a:r>
            <a:endParaRPr lang="en-US" dirty="0"/>
          </a:p>
        </p:txBody>
      </p:sp>
      <p:sp>
        <p:nvSpPr>
          <p:cNvPr id="16" name="TextBox 15"/>
          <p:cNvSpPr txBox="1"/>
          <p:nvPr/>
        </p:nvSpPr>
        <p:spPr>
          <a:xfrm>
            <a:off x="2231367" y="4994694"/>
            <a:ext cx="839637" cy="1015663"/>
          </a:xfrm>
          <a:prstGeom prst="rect">
            <a:avLst/>
          </a:prstGeom>
          <a:noFill/>
        </p:spPr>
        <p:txBody>
          <a:bodyPr wrap="square" rtlCol="0">
            <a:spAutoFit/>
          </a:bodyPr>
          <a:lstStyle/>
          <a:p>
            <a:r>
              <a:rPr lang="en-US" sz="6000" dirty="0" smtClean="0"/>
              <a:t>G</a:t>
            </a:r>
            <a:endParaRPr lang="en-US" sz="6000" dirty="0"/>
          </a:p>
        </p:txBody>
      </p:sp>
      <p:sp>
        <p:nvSpPr>
          <p:cNvPr id="17" name="Rectangle 16"/>
          <p:cNvSpPr/>
          <p:nvPr/>
        </p:nvSpPr>
        <p:spPr>
          <a:xfrm>
            <a:off x="2993261" y="5199670"/>
            <a:ext cx="3244799" cy="369332"/>
          </a:xfrm>
          <a:prstGeom prst="rect">
            <a:avLst/>
          </a:prstGeom>
        </p:spPr>
        <p:txBody>
          <a:bodyPr wrap="none">
            <a:spAutoFit/>
          </a:bodyPr>
          <a:lstStyle/>
          <a:p>
            <a:r>
              <a:rPr lang="en-US" dirty="0" smtClean="0">
                <a:sym typeface="Wingdings" pitchFamily="2" charset="2"/>
              </a:rPr>
              <a:t> Exactly the same as /</a:t>
            </a:r>
            <a:r>
              <a:rPr lang="en-US" dirty="0" err="1" smtClean="0">
                <a:sym typeface="Wingdings" pitchFamily="2" charset="2"/>
              </a:rPr>
              <a:t>replot</a:t>
            </a:r>
            <a:endParaRPr lang="en-US" dirty="0"/>
          </a:p>
        </p:txBody>
      </p:sp>
      <p:sp>
        <p:nvSpPr>
          <p:cNvPr id="20" name="Rectangle 19"/>
          <p:cNvSpPr/>
          <p:nvPr/>
        </p:nvSpPr>
        <p:spPr>
          <a:xfrm>
            <a:off x="439948" y="6184032"/>
            <a:ext cx="1035170" cy="253916"/>
          </a:xfrm>
          <a:prstGeom prst="rect">
            <a:avLst/>
          </a:prstGeom>
        </p:spPr>
        <p:txBody>
          <a:bodyPr wrap="square">
            <a:spAutoFit/>
          </a:bodyPr>
          <a:lstStyle/>
          <a:p>
            <a:r>
              <a:rPr lang="en-US" sz="1050" b="1" dirty="0" smtClean="0"/>
              <a:t>Guru Bonus:</a:t>
            </a:r>
            <a:endParaRPr lang="en-US" sz="1050" dirty="0"/>
          </a:p>
        </p:txBody>
      </p:sp>
      <p:sp>
        <p:nvSpPr>
          <p:cNvPr id="21" name="Rectangle 20"/>
          <p:cNvSpPr/>
          <p:nvPr/>
        </p:nvSpPr>
        <p:spPr>
          <a:xfrm>
            <a:off x="1406105" y="6184031"/>
            <a:ext cx="6892505" cy="430887"/>
          </a:xfrm>
          <a:prstGeom prst="rect">
            <a:avLst/>
          </a:prstGeom>
        </p:spPr>
        <p:txBody>
          <a:bodyPr wrap="square">
            <a:spAutoFit/>
          </a:bodyPr>
          <a:lstStyle/>
          <a:p>
            <a:r>
              <a:rPr lang="en-US" sz="1100" dirty="0" smtClean="0"/>
              <a:t>I have one of the extra buttons on my mouse set to “return” that way in order to quickly refresh the screen, all I have to do is type “g” and press a button, Horary </a:t>
            </a:r>
            <a:r>
              <a:rPr lang="en-US" sz="1100" dirty="0" err="1" smtClean="0"/>
              <a:t>Lazyness</a:t>
            </a:r>
            <a:r>
              <a:rPr lang="en-US" sz="1100" dirty="0" smtClean="0"/>
              <a:t>!</a:t>
            </a:r>
            <a:endParaRPr lang="en-US" sz="1100" dirty="0"/>
          </a:p>
        </p:txBody>
      </p:sp>
      <p:sp>
        <p:nvSpPr>
          <p:cNvPr id="22" name="Rectangle 21"/>
          <p:cNvSpPr/>
          <p:nvPr/>
        </p:nvSpPr>
        <p:spPr>
          <a:xfrm>
            <a:off x="3286664" y="5528904"/>
            <a:ext cx="4572000" cy="600164"/>
          </a:xfrm>
          <a:prstGeom prst="rect">
            <a:avLst/>
          </a:prstGeom>
        </p:spPr>
        <p:txBody>
          <a:bodyPr>
            <a:spAutoFit/>
          </a:bodyPr>
          <a:lstStyle/>
          <a:p>
            <a:r>
              <a:rPr lang="en-US" sz="1100" dirty="0" smtClean="0"/>
              <a:t>You may think it’s crazy to create a macro that does exactly the same thing as /rep, however, those typing those extra letters ads up. I chose g because it’s not used for anything else, and it’s on the home row.</a:t>
            </a:r>
          </a:p>
        </p:txBody>
      </p:sp>
      <p:sp>
        <p:nvSpPr>
          <p:cNvPr id="19" name="TextBox 18"/>
          <p:cNvSpPr txBox="1"/>
          <p:nvPr/>
        </p:nvSpPr>
        <p:spPr>
          <a:xfrm>
            <a:off x="195531" y="4316091"/>
            <a:ext cx="3381555" cy="769441"/>
          </a:xfrm>
          <a:prstGeom prst="rect">
            <a:avLst/>
          </a:prstGeom>
          <a:noFill/>
        </p:spPr>
        <p:txBody>
          <a:bodyPr wrap="square" rtlCol="0">
            <a:spAutoFit/>
          </a:bodyPr>
          <a:lstStyle/>
          <a:p>
            <a:r>
              <a:rPr lang="en-US" sz="4400" dirty="0" smtClean="0"/>
              <a:t>_RIGHT</a:t>
            </a:r>
            <a:endParaRPr lang="en-US" sz="4400" dirty="0"/>
          </a:p>
        </p:txBody>
      </p:sp>
      <p:sp>
        <p:nvSpPr>
          <p:cNvPr id="23" name="TextBox 22"/>
          <p:cNvSpPr txBox="1"/>
          <p:nvPr/>
        </p:nvSpPr>
        <p:spPr>
          <a:xfrm>
            <a:off x="4741645" y="4316091"/>
            <a:ext cx="2700075" cy="769441"/>
          </a:xfrm>
          <a:prstGeom prst="rect">
            <a:avLst/>
          </a:prstGeom>
          <a:noFill/>
        </p:spPr>
        <p:txBody>
          <a:bodyPr wrap="square" rtlCol="0">
            <a:spAutoFit/>
          </a:bodyPr>
          <a:lstStyle/>
          <a:p>
            <a:r>
              <a:rPr lang="en-US" sz="4400" dirty="0" smtClean="0"/>
              <a:t>_LEFT</a:t>
            </a:r>
            <a:endParaRPr lang="en-US" sz="4400" dirty="0"/>
          </a:p>
        </p:txBody>
      </p:sp>
      <p:sp>
        <p:nvSpPr>
          <p:cNvPr id="24" name="Rectangle 23"/>
          <p:cNvSpPr/>
          <p:nvPr/>
        </p:nvSpPr>
        <p:spPr>
          <a:xfrm>
            <a:off x="6394529" y="4695653"/>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25" name="Rectangle 24"/>
          <p:cNvSpPr/>
          <p:nvPr/>
        </p:nvSpPr>
        <p:spPr>
          <a:xfrm>
            <a:off x="2277263" y="4695653"/>
            <a:ext cx="2419252" cy="307777"/>
          </a:xfrm>
          <a:prstGeom prst="rect">
            <a:avLst/>
          </a:prstGeom>
        </p:spPr>
        <p:txBody>
          <a:bodyPr wrap="none">
            <a:spAutoFit/>
          </a:bodyPr>
          <a:lstStyle/>
          <a:p>
            <a:r>
              <a:rPr lang="en-US" sz="1400" dirty="0" smtClean="0">
                <a:sym typeface="Wingdings" pitchFamily="2" charset="2"/>
              </a:rPr>
              <a:t></a:t>
            </a:r>
            <a:r>
              <a:rPr lang="en-US" sz="1400" dirty="0" smtClean="0"/>
              <a:t> view model from the front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P spid="13" grpId="0"/>
      <p:bldP spid="14" grpId="0"/>
      <p:bldP spid="16" grpId="0"/>
      <p:bldP spid="17" grpId="0"/>
      <p:bldP spid="20" grpId="0"/>
      <p:bldP spid="21" grpId="0"/>
      <p:bldP spid="22" grpId="0"/>
      <p:bldP spid="19"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2329131" y="4767669"/>
            <a:ext cx="4312250" cy="1483696"/>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Plotting the displaced shape is something we do a lot</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DISP</a:t>
            </a:r>
            <a:r>
              <a:rPr lang="en-US" sz="6000" dirty="0" smtClean="0"/>
              <a:t> </a:t>
            </a:r>
            <a:r>
              <a:rPr lang="en-US" sz="3600" dirty="0" smtClean="0"/>
              <a:t>,</a:t>
            </a:r>
            <a:r>
              <a:rPr lang="en-US" sz="2800" dirty="0" smtClean="0"/>
              <a:t>&lt;load step&gt;, &lt;</a:t>
            </a:r>
            <a:r>
              <a:rPr lang="en-US" sz="2800" dirty="0" err="1" smtClean="0"/>
              <a:t>substep</a:t>
            </a:r>
            <a:r>
              <a:rPr lang="en-US" sz="2800" dirty="0" smtClean="0"/>
              <a:t>&gt;, &lt;display type&gt;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_Disp</a:t>
            </a:r>
            <a:r>
              <a:rPr lang="en-US" sz="1600" dirty="0" smtClean="0"/>
              <a:t>lacements”</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Plots nodal displacements for specified set, defaults to correct set based on analysis that has been run.</a:t>
            </a:r>
          </a:p>
        </p:txBody>
      </p:sp>
      <p:sp>
        <p:nvSpPr>
          <p:cNvPr id="8" name="TextBox 7"/>
          <p:cNvSpPr txBox="1"/>
          <p:nvPr/>
        </p:nvSpPr>
        <p:spPr>
          <a:xfrm>
            <a:off x="189781" y="2268747"/>
            <a:ext cx="1500997" cy="307777"/>
          </a:xfrm>
          <a:prstGeom prst="rect">
            <a:avLst/>
          </a:prstGeom>
          <a:noFill/>
          <a:ln>
            <a:noFill/>
          </a:ln>
        </p:spPr>
        <p:txBody>
          <a:bodyPr wrap="square" rtlCol="0">
            <a:spAutoFit/>
          </a:bodyPr>
          <a:lstStyle/>
          <a:p>
            <a:r>
              <a:rPr lang="en-US" sz="1400" dirty="0" smtClean="0"/>
              <a:t>Without _</a:t>
            </a:r>
            <a:r>
              <a:rPr lang="en-US" sz="1400" dirty="0" err="1" smtClean="0"/>
              <a:t>DISP</a:t>
            </a:r>
            <a:r>
              <a:rPr lang="en-US" sz="1400" dirty="0" smtClean="0"/>
              <a:t>:</a:t>
            </a:r>
          </a:p>
        </p:txBody>
      </p:sp>
      <p:pic>
        <p:nvPicPr>
          <p:cNvPr id="1026" name="Picture 2"/>
          <p:cNvPicPr>
            <a:picLocks noChangeAspect="1" noChangeArrowheads="1"/>
          </p:cNvPicPr>
          <p:nvPr/>
        </p:nvPicPr>
        <p:blipFill>
          <a:blip r:embed="rId3" cstate="print"/>
          <a:srcRect r="4717"/>
          <a:stretch>
            <a:fillRect/>
          </a:stretch>
        </p:blipFill>
        <p:spPr bwMode="auto">
          <a:xfrm>
            <a:off x="481282" y="2626115"/>
            <a:ext cx="3521375" cy="10191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52354" y="2629529"/>
            <a:ext cx="3400425" cy="581025"/>
          </a:xfrm>
          <a:prstGeom prst="rect">
            <a:avLst/>
          </a:prstGeom>
          <a:noFill/>
          <a:ln w="9525">
            <a:noFill/>
            <a:miter lim="800000"/>
            <a:headEnd/>
            <a:tailEnd/>
          </a:ln>
        </p:spPr>
      </p:pic>
      <p:sp>
        <p:nvSpPr>
          <p:cNvPr id="12" name="TextBox 11"/>
          <p:cNvSpPr txBox="1"/>
          <p:nvPr/>
        </p:nvSpPr>
        <p:spPr>
          <a:xfrm>
            <a:off x="4813540" y="2277374"/>
            <a:ext cx="2467154" cy="319177"/>
          </a:xfrm>
          <a:prstGeom prst="rect">
            <a:avLst/>
          </a:prstGeom>
          <a:noFill/>
          <a:ln>
            <a:noFill/>
          </a:ln>
        </p:spPr>
        <p:txBody>
          <a:bodyPr wrap="square" rtlCol="0">
            <a:spAutoFit/>
          </a:bodyPr>
          <a:lstStyle/>
          <a:p>
            <a:r>
              <a:rPr lang="en-US" sz="1400" dirty="0" smtClean="0"/>
              <a:t>Using _</a:t>
            </a:r>
            <a:r>
              <a:rPr lang="en-US" sz="1400" dirty="0" err="1" smtClean="0"/>
              <a:t>DISP</a:t>
            </a:r>
            <a:endParaRPr lang="en-US" sz="1400" dirty="0" smtClean="0"/>
          </a:p>
        </p:txBody>
      </p:sp>
      <p:pic>
        <p:nvPicPr>
          <p:cNvPr id="1029" name="Picture 5"/>
          <p:cNvPicPr>
            <a:picLocks noChangeAspect="1" noChangeArrowheads="1"/>
          </p:cNvPicPr>
          <p:nvPr/>
        </p:nvPicPr>
        <p:blipFill>
          <a:blip r:embed="rId5" cstate="print"/>
          <a:srcRect/>
          <a:stretch>
            <a:fillRect/>
          </a:stretch>
        </p:blipFill>
        <p:spPr bwMode="auto">
          <a:xfrm>
            <a:off x="4757290" y="3780350"/>
            <a:ext cx="3752850" cy="781050"/>
          </a:xfrm>
          <a:prstGeom prst="rect">
            <a:avLst/>
          </a:prstGeom>
          <a:noFill/>
          <a:ln w="9525">
            <a:noFill/>
            <a:miter lim="800000"/>
            <a:headEnd/>
            <a:tailEnd/>
          </a:ln>
        </p:spPr>
      </p:pic>
      <p:sp>
        <p:nvSpPr>
          <p:cNvPr id="16" name="TextBox 15"/>
          <p:cNvSpPr txBox="1"/>
          <p:nvPr/>
        </p:nvSpPr>
        <p:spPr>
          <a:xfrm>
            <a:off x="1061050" y="6280029"/>
            <a:ext cx="7090403" cy="307777"/>
          </a:xfrm>
          <a:prstGeom prst="rect">
            <a:avLst/>
          </a:prstGeom>
          <a:noFill/>
          <a:ln>
            <a:noFill/>
          </a:ln>
        </p:spPr>
        <p:txBody>
          <a:bodyPr wrap="none" rtlCol="0">
            <a:spAutoFit/>
          </a:bodyPr>
          <a:lstStyle/>
          <a:p>
            <a:r>
              <a:rPr lang="en-US" sz="1400" dirty="0" smtClean="0"/>
              <a:t>By saving a few key stokes on something we do many times, a lot of time can be saved</a:t>
            </a:r>
          </a:p>
        </p:txBody>
      </p:sp>
      <p:pic>
        <p:nvPicPr>
          <p:cNvPr id="1030" name="Picture 6"/>
          <p:cNvPicPr>
            <a:picLocks noChangeAspect="1" noChangeArrowheads="1"/>
          </p:cNvPicPr>
          <p:nvPr/>
        </p:nvPicPr>
        <p:blipFill>
          <a:blip r:embed="rId6" cstate="print"/>
          <a:srcRect/>
          <a:stretch>
            <a:fillRect/>
          </a:stretch>
        </p:blipFill>
        <p:spPr bwMode="auto">
          <a:xfrm>
            <a:off x="490807" y="3797779"/>
            <a:ext cx="3676650" cy="1143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KCENTER</a:t>
            </a:r>
            <a:r>
              <a:rPr lang="en-US" sz="3600" dirty="0" smtClean="0"/>
              <a:t>, </a:t>
            </a:r>
            <a:r>
              <a:rPr lang="en-US" sz="2800" dirty="0" smtClean="0"/>
              <a:t>&lt;arc&gt;,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the </a:t>
            </a:r>
            <a:r>
              <a:rPr lang="en-US" sz="1600" dirty="0" smtClean="0">
                <a:solidFill>
                  <a:schemeClr val="accent6"/>
                </a:solidFill>
              </a:rPr>
              <a:t>Center</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7" name="TextBox 16"/>
          <p:cNvSpPr txBox="1"/>
          <p:nvPr/>
        </p:nvSpPr>
        <p:spPr>
          <a:xfrm>
            <a:off x="465888" y="2303252"/>
            <a:ext cx="1570006" cy="307777"/>
          </a:xfrm>
          <a:prstGeom prst="rect">
            <a:avLst/>
          </a:prstGeom>
          <a:noFill/>
          <a:ln>
            <a:noFill/>
          </a:ln>
        </p:spPr>
        <p:txBody>
          <a:bodyPr wrap="square" rtlCol="0">
            <a:spAutoFit/>
          </a:bodyPr>
          <a:lstStyle/>
          <a:p>
            <a:r>
              <a:rPr lang="en-US" sz="1400" dirty="0" smtClean="0"/>
              <a:t>Step 1: </a:t>
            </a:r>
            <a:r>
              <a:rPr lang="en-US" sz="1400" dirty="0" smtClean="0">
                <a:solidFill>
                  <a:srgbClr val="FF0000"/>
                </a:solidFill>
              </a:rPr>
              <a:t>_</a:t>
            </a:r>
            <a:r>
              <a:rPr lang="en-US" sz="1400" dirty="0" err="1" smtClean="0">
                <a:solidFill>
                  <a:srgbClr val="FF0000"/>
                </a:solidFill>
              </a:rPr>
              <a:t>kcenter</a:t>
            </a:r>
            <a:endParaRPr lang="en-US" sz="1400" dirty="0" smtClean="0">
              <a:solidFill>
                <a:srgbClr val="FF0000"/>
              </a:solidFill>
            </a:endParaRPr>
          </a:p>
        </p:txBody>
      </p:sp>
      <p:pic>
        <p:nvPicPr>
          <p:cNvPr id="2052" name="Picture 4"/>
          <p:cNvPicPr>
            <a:picLocks noChangeAspect="1" noChangeArrowheads="1"/>
          </p:cNvPicPr>
          <p:nvPr/>
        </p:nvPicPr>
        <p:blipFill>
          <a:blip r:embed="rId2" cstate="print"/>
          <a:srcRect/>
          <a:stretch>
            <a:fillRect/>
          </a:stretch>
        </p:blipFill>
        <p:spPr bwMode="auto">
          <a:xfrm>
            <a:off x="627273" y="2570401"/>
            <a:ext cx="4076700" cy="3114675"/>
          </a:xfrm>
          <a:prstGeom prst="rect">
            <a:avLst/>
          </a:prstGeom>
          <a:noFill/>
          <a:ln w="9525">
            <a:noFill/>
            <a:miter lim="800000"/>
            <a:headEnd/>
            <a:tailEnd/>
          </a:ln>
        </p:spPr>
      </p:pic>
      <p:sp>
        <p:nvSpPr>
          <p:cNvPr id="19" name="TextBox 18"/>
          <p:cNvSpPr txBox="1"/>
          <p:nvPr/>
        </p:nvSpPr>
        <p:spPr>
          <a:xfrm>
            <a:off x="465887" y="2691441"/>
            <a:ext cx="1609480" cy="307777"/>
          </a:xfrm>
          <a:prstGeom prst="rect">
            <a:avLst/>
          </a:prstGeom>
          <a:noFill/>
          <a:ln w="28575">
            <a:solidFill>
              <a:srgbClr val="FF0000"/>
            </a:solidFill>
          </a:ln>
        </p:spPr>
        <p:txBody>
          <a:bodyPr wrap="none" rtlCol="0">
            <a:spAutoFit/>
          </a:bodyPr>
          <a:lstStyle/>
          <a:p>
            <a:r>
              <a:rPr lang="en-US" sz="1400" dirty="0" smtClean="0"/>
              <a:t>Step 2: Select Arc</a:t>
            </a:r>
          </a:p>
        </p:txBody>
      </p:sp>
      <p:cxnSp>
        <p:nvCxnSpPr>
          <p:cNvPr id="21" name="Straight Arrow Connector 20"/>
          <p:cNvCxnSpPr>
            <a:stCxn id="19" idx="2"/>
          </p:cNvCxnSpPr>
          <p:nvPr/>
        </p:nvCxnSpPr>
        <p:spPr>
          <a:xfrm rot="16200000" flipH="1">
            <a:off x="1289565" y="2980280"/>
            <a:ext cx="477226" cy="51510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63434" y="5158595"/>
            <a:ext cx="1751162" cy="307777"/>
          </a:xfrm>
          <a:prstGeom prst="rect">
            <a:avLst/>
          </a:prstGeom>
          <a:noFill/>
          <a:ln w="28575">
            <a:solidFill>
              <a:srgbClr val="FF0000"/>
            </a:solidFill>
          </a:ln>
        </p:spPr>
        <p:txBody>
          <a:bodyPr wrap="square" rtlCol="0">
            <a:spAutoFit/>
          </a:bodyPr>
          <a:lstStyle/>
          <a:p>
            <a:r>
              <a:rPr lang="en-US" sz="1400" dirty="0" err="1" smtClean="0"/>
              <a:t>Keypoint</a:t>
            </a:r>
            <a:r>
              <a:rPr lang="en-US" sz="1400" dirty="0" smtClean="0"/>
              <a:t> is created</a:t>
            </a:r>
          </a:p>
        </p:txBody>
      </p:sp>
      <p:sp>
        <p:nvSpPr>
          <p:cNvPr id="24" name="Oval 23"/>
          <p:cNvSpPr/>
          <p:nvPr/>
        </p:nvSpPr>
        <p:spPr>
          <a:xfrm>
            <a:off x="3321230" y="5469146"/>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3476506" y="5312484"/>
            <a:ext cx="1086928" cy="24724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26349" y="2199736"/>
            <a:ext cx="1759787" cy="30777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t>Requires </a:t>
            </a:r>
            <a:r>
              <a:rPr lang="en-US" sz="1400" dirty="0" err="1" smtClean="0"/>
              <a:t>Ansys</a:t>
            </a:r>
            <a:r>
              <a:rPr lang="en-US" sz="1400" dirty="0" smtClean="0"/>
              <a:t> V11+</a:t>
            </a:r>
          </a:p>
        </p:txBody>
      </p:sp>
      <p:pic>
        <p:nvPicPr>
          <p:cNvPr id="2053" name="Picture 5"/>
          <p:cNvPicPr>
            <a:picLocks noChangeAspect="1" noChangeArrowheads="1"/>
          </p:cNvPicPr>
          <p:nvPr/>
        </p:nvPicPr>
        <p:blipFill>
          <a:blip r:embed="rId3" cstate="print"/>
          <a:srcRect/>
          <a:stretch>
            <a:fillRect/>
          </a:stretch>
        </p:blipFill>
        <p:spPr bwMode="auto">
          <a:xfrm>
            <a:off x="5912329" y="3062647"/>
            <a:ext cx="2857500" cy="542925"/>
          </a:xfrm>
          <a:prstGeom prst="rect">
            <a:avLst/>
          </a:prstGeom>
          <a:noFill/>
          <a:ln w="9525">
            <a:noFill/>
            <a:miter lim="800000"/>
            <a:headEnd/>
            <a:tailEnd/>
          </a:ln>
        </p:spPr>
      </p:pic>
      <p:sp>
        <p:nvSpPr>
          <p:cNvPr id="31" name="TextBox 30"/>
          <p:cNvSpPr txBox="1"/>
          <p:nvPr/>
        </p:nvSpPr>
        <p:spPr>
          <a:xfrm>
            <a:off x="5874589" y="2751826"/>
            <a:ext cx="1897811" cy="307777"/>
          </a:xfrm>
          <a:prstGeom prst="rect">
            <a:avLst/>
          </a:prstGeom>
          <a:noFill/>
          <a:ln>
            <a:noFill/>
          </a:ln>
        </p:spPr>
        <p:txBody>
          <a:bodyPr wrap="square" rtlCol="0">
            <a:spAutoFit/>
          </a:bodyPr>
          <a:lstStyle/>
          <a:p>
            <a:r>
              <a:rPr lang="en-US" sz="1400" dirty="0" smtClean="0"/>
              <a:t>Alternative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3" grpId="0" animBg="1"/>
      <p:bldP spid="24" grpId="0" animBg="1"/>
      <p:bldP spid="28" grpId="0" animBg="1"/>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4530844" y="3717806"/>
            <a:ext cx="3981450" cy="283845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267406" y="2507682"/>
            <a:ext cx="4131962" cy="2867638"/>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KMOVE</a:t>
            </a:r>
            <a:r>
              <a:rPr lang="en-US" sz="3600" dirty="0" smtClean="0"/>
              <a:t>, </a:t>
            </a:r>
            <a:r>
              <a:rPr lang="en-US" sz="2000" dirty="0" smtClean="0"/>
              <a:t>&lt;</a:t>
            </a:r>
            <a:r>
              <a:rPr lang="en-US" sz="2000" dirty="0" err="1" smtClean="0"/>
              <a:t>keypoint</a:t>
            </a:r>
            <a:r>
              <a:rPr lang="en-US" sz="2000" dirty="0" smtClean="0"/>
              <a:t> to move&gt;,&lt;</a:t>
            </a:r>
            <a:r>
              <a:rPr lang="en-US" sz="2000" dirty="0" err="1" smtClean="0"/>
              <a:t>kepoint</a:t>
            </a:r>
            <a:r>
              <a:rPr lang="en-US" sz="2000" dirty="0" smtClean="0"/>
              <a:t> to move too&gt;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a:r>
            <a:r>
              <a:rPr lang="en-US" sz="1600" dirty="0" smtClean="0">
                <a:solidFill>
                  <a:schemeClr val="accent6"/>
                </a:solidFill>
              </a:rPr>
              <a:t>Move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9" name="TextBox 18"/>
          <p:cNvSpPr txBox="1"/>
          <p:nvPr/>
        </p:nvSpPr>
        <p:spPr>
          <a:xfrm>
            <a:off x="4580673" y="2415395"/>
            <a:ext cx="3134063" cy="307777"/>
          </a:xfrm>
          <a:prstGeom prst="rect">
            <a:avLst/>
          </a:prstGeom>
          <a:noFill/>
          <a:ln w="28575">
            <a:solidFill>
              <a:srgbClr val="FF0000"/>
            </a:solidFill>
          </a:ln>
        </p:spPr>
        <p:txBody>
          <a:bodyPr wrap="none" rtlCol="0">
            <a:spAutoFit/>
          </a:bodyPr>
          <a:lstStyle/>
          <a:p>
            <a:r>
              <a:rPr lang="en-US" sz="1400" dirty="0" smtClean="0"/>
              <a:t>Step 3: Select </a:t>
            </a:r>
            <a:r>
              <a:rPr lang="en-US" sz="1400" dirty="0" err="1" smtClean="0"/>
              <a:t>keypoint</a:t>
            </a:r>
            <a:r>
              <a:rPr lang="en-US" sz="1400" dirty="0" smtClean="0"/>
              <a:t> to move TOO</a:t>
            </a:r>
          </a:p>
        </p:txBody>
      </p:sp>
      <p:cxnSp>
        <p:nvCxnSpPr>
          <p:cNvPr id="21" name="Straight Arrow Connector 20"/>
          <p:cNvCxnSpPr>
            <a:stCxn id="19" idx="1"/>
            <a:endCxn id="32" idx="7"/>
          </p:cNvCxnSpPr>
          <p:nvPr/>
        </p:nvCxnSpPr>
        <p:spPr>
          <a:xfrm rot="10800000" flipV="1">
            <a:off x="4227255" y="2569283"/>
            <a:ext cx="353419" cy="28383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1059" y="3088255"/>
            <a:ext cx="1638958" cy="523220"/>
          </a:xfrm>
          <a:prstGeom prst="rect">
            <a:avLst/>
          </a:prstGeom>
          <a:noFill/>
          <a:ln w="28575">
            <a:solidFill>
              <a:srgbClr val="FF0000"/>
            </a:solidFill>
          </a:ln>
        </p:spPr>
        <p:txBody>
          <a:bodyPr wrap="square" rtlCol="0">
            <a:spAutoFit/>
          </a:bodyPr>
          <a:lstStyle/>
          <a:p>
            <a:r>
              <a:rPr lang="en-US" sz="1400" dirty="0" smtClean="0"/>
              <a:t>Step 2: Select </a:t>
            </a:r>
            <a:r>
              <a:rPr lang="en-US" sz="1400" dirty="0" err="1" smtClean="0"/>
              <a:t>Keypoint</a:t>
            </a:r>
            <a:r>
              <a:rPr lang="en-US" sz="1400" dirty="0" smtClean="0"/>
              <a:t> to move</a:t>
            </a:r>
          </a:p>
        </p:txBody>
      </p:sp>
      <p:sp>
        <p:nvSpPr>
          <p:cNvPr id="24" name="Oval 23"/>
          <p:cNvSpPr/>
          <p:nvPr/>
        </p:nvSpPr>
        <p:spPr>
          <a:xfrm>
            <a:off x="4106220" y="3450564"/>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4261497" y="3349864"/>
            <a:ext cx="379563" cy="19127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834616"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kmove</a:t>
            </a:r>
            <a:endParaRPr lang="en-US" sz="1600" dirty="0" smtClean="0">
              <a:solidFill>
                <a:srgbClr val="FF0000"/>
              </a:solidFill>
            </a:endParaRPr>
          </a:p>
        </p:txBody>
      </p:sp>
      <p:sp>
        <p:nvSpPr>
          <p:cNvPr id="32" name="Oval 31"/>
          <p:cNvSpPr/>
          <p:nvPr/>
        </p:nvSpPr>
        <p:spPr>
          <a:xfrm>
            <a:off x="4094718" y="2826587"/>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79563" y="5926347"/>
            <a:ext cx="3381554"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If possible the </a:t>
            </a:r>
            <a:r>
              <a:rPr lang="en-US" sz="1600" dirty="0" err="1" smtClean="0"/>
              <a:t>keypoints</a:t>
            </a:r>
            <a:r>
              <a:rPr lang="en-US" sz="1600" dirty="0" smtClean="0"/>
              <a:t> are merged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69617" y="2606749"/>
            <a:ext cx="4104274" cy="2964712"/>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LANGLE</a:t>
            </a:r>
            <a:r>
              <a:rPr lang="en-US" sz="3600" dirty="0" smtClean="0"/>
              <a:t>, </a:t>
            </a:r>
            <a:r>
              <a:rPr lang="en-US" sz="2000" dirty="0" smtClean="0"/>
              <a:t>&lt;first line&gt;, &lt;second line&gt;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Angle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23" name="TextBox 22"/>
          <p:cNvSpPr txBox="1"/>
          <p:nvPr/>
        </p:nvSpPr>
        <p:spPr>
          <a:xfrm>
            <a:off x="337682" y="2580501"/>
            <a:ext cx="2469314" cy="338554"/>
          </a:xfrm>
          <a:prstGeom prst="rect">
            <a:avLst/>
          </a:prstGeom>
          <a:noFill/>
          <a:ln w="28575">
            <a:solidFill>
              <a:srgbClr val="FF0000"/>
            </a:solidFill>
          </a:ln>
        </p:spPr>
        <p:txBody>
          <a:bodyPr wrap="square" rtlCol="0">
            <a:spAutoFit/>
          </a:bodyPr>
          <a:lstStyle/>
          <a:p>
            <a:r>
              <a:rPr lang="en-US" sz="1600" dirty="0" smtClean="0"/>
              <a:t>Step 2: Select Two Lines</a:t>
            </a:r>
          </a:p>
        </p:txBody>
      </p:sp>
      <p:cxnSp>
        <p:nvCxnSpPr>
          <p:cNvPr id="26" name="Straight Arrow Connector 25"/>
          <p:cNvCxnSpPr>
            <a:stCxn id="23" idx="2"/>
          </p:cNvCxnSpPr>
          <p:nvPr/>
        </p:nvCxnSpPr>
        <p:spPr>
          <a:xfrm rot="16200000" flipH="1">
            <a:off x="486007" y="4005387"/>
            <a:ext cx="2227106" cy="5444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2323714"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langle</a:t>
            </a:r>
            <a:endParaRPr lang="en-US" sz="1600" dirty="0" smtClean="0">
              <a:solidFill>
                <a:srgbClr val="FF0000"/>
              </a:solidFill>
            </a:endParaRPr>
          </a:p>
        </p:txBody>
      </p:sp>
      <p:sp>
        <p:nvSpPr>
          <p:cNvPr id="43" name="TextBox 42"/>
          <p:cNvSpPr txBox="1"/>
          <p:nvPr/>
        </p:nvSpPr>
        <p:spPr>
          <a:xfrm>
            <a:off x="675673"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DEG</a:t>
            </a:r>
            <a:r>
              <a:rPr lang="en-US" sz="1600" dirty="0" smtClean="0"/>
              <a:t> to get results in degrees</a:t>
            </a:r>
          </a:p>
        </p:txBody>
      </p:sp>
      <p:cxnSp>
        <p:nvCxnSpPr>
          <p:cNvPr id="35" name="Straight Arrow Connector 34"/>
          <p:cNvCxnSpPr>
            <a:stCxn id="23" idx="3"/>
          </p:cNvCxnSpPr>
          <p:nvPr/>
        </p:nvCxnSpPr>
        <p:spPr>
          <a:xfrm>
            <a:off x="2806996" y="2749778"/>
            <a:ext cx="1318437" cy="81212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757151" y="2323848"/>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cstate="print"/>
          <a:srcRect r="23776"/>
          <a:stretch>
            <a:fillRect/>
          </a:stretch>
        </p:blipFill>
        <p:spPr bwMode="auto">
          <a:xfrm>
            <a:off x="5427035" y="2213229"/>
            <a:ext cx="3716965" cy="1639461"/>
          </a:xfrm>
          <a:prstGeom prst="rect">
            <a:avLst/>
          </a:prstGeom>
          <a:noFill/>
          <a:ln w="9525">
            <a:noFill/>
            <a:miter lim="800000"/>
            <a:headEnd/>
            <a:tailEnd/>
          </a:ln>
        </p:spPr>
      </p:pic>
      <p:sp>
        <p:nvSpPr>
          <p:cNvPr id="34" name="TextBox 33"/>
          <p:cNvSpPr txBox="1"/>
          <p:nvPr/>
        </p:nvSpPr>
        <p:spPr>
          <a:xfrm>
            <a:off x="4369982" y="3923411"/>
            <a:ext cx="4008475" cy="338554"/>
          </a:xfrm>
          <a:prstGeom prst="rect">
            <a:avLst/>
          </a:prstGeom>
          <a:noFill/>
          <a:ln>
            <a:noFill/>
          </a:ln>
        </p:spPr>
        <p:txBody>
          <a:bodyPr wrap="square" rtlCol="0">
            <a:spAutoFit/>
          </a:bodyPr>
          <a:lstStyle/>
          <a:p>
            <a:r>
              <a:rPr lang="en-US" sz="1600" dirty="0" smtClean="0"/>
              <a:t>*</a:t>
            </a:r>
            <a:r>
              <a:rPr lang="en-US" sz="1600" dirty="0" err="1" smtClean="0"/>
              <a:t>status,theta</a:t>
            </a:r>
            <a:r>
              <a:rPr lang="en-US" sz="1600" dirty="0" smtClean="0"/>
              <a:t> </a:t>
            </a:r>
          </a:p>
        </p:txBody>
      </p:sp>
      <p:sp>
        <p:nvSpPr>
          <p:cNvPr id="36" name="TextBox 35"/>
          <p:cNvSpPr txBox="1"/>
          <p:nvPr/>
        </p:nvSpPr>
        <p:spPr>
          <a:xfrm>
            <a:off x="4942882"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a:t>
            </a:r>
            <a:r>
              <a:rPr lang="en-US" sz="1600" b="1" dirty="0" err="1" smtClean="0"/>
              <a:t>RAD</a:t>
            </a:r>
            <a:r>
              <a:rPr lang="en-US" sz="1600" b="1" dirty="0" smtClean="0"/>
              <a:t> </a:t>
            </a:r>
            <a:r>
              <a:rPr lang="en-US" sz="1600" dirty="0" smtClean="0"/>
              <a:t>to get results in radians</a:t>
            </a:r>
          </a:p>
        </p:txBody>
      </p:sp>
      <p:sp>
        <p:nvSpPr>
          <p:cNvPr id="37" name="TextBox 36"/>
          <p:cNvSpPr txBox="1"/>
          <p:nvPr/>
        </p:nvSpPr>
        <p:spPr>
          <a:xfrm>
            <a:off x="1275907" y="6283837"/>
            <a:ext cx="6687879"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Depending on how lines were created you may get the supplementary angle</a:t>
            </a:r>
          </a:p>
        </p:txBody>
      </p:sp>
      <p:pic>
        <p:nvPicPr>
          <p:cNvPr id="1026" name="Picture 2"/>
          <p:cNvPicPr>
            <a:picLocks noChangeAspect="1" noChangeArrowheads="1"/>
          </p:cNvPicPr>
          <p:nvPr/>
        </p:nvPicPr>
        <p:blipFill>
          <a:blip r:embed="rId4" cstate="print"/>
          <a:srcRect/>
          <a:stretch>
            <a:fillRect/>
          </a:stretch>
        </p:blipFill>
        <p:spPr bwMode="auto">
          <a:xfrm>
            <a:off x="4438650" y="4275396"/>
            <a:ext cx="4705350"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p:bldP spid="43" grpId="0" animBg="1"/>
      <p:bldP spid="42" grpId="0" animBg="1"/>
      <p:bldP spid="34" grpId="0"/>
      <p:bldP spid="36"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1900" y="2565999"/>
            <a:ext cx="4676775" cy="2933700"/>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_</a:t>
            </a:r>
            <a:r>
              <a:rPr lang="en-US" dirty="0" err="1" smtClean="0"/>
              <a:t>LARC</a:t>
            </a:r>
            <a:r>
              <a:rPr lang="en-US" dirty="0" smtClean="0"/>
              <a:t>: Creates an arc between two </a:t>
            </a:r>
            <a:r>
              <a:rPr lang="en-US" dirty="0" err="1" smtClean="0"/>
              <a:t>keypoints</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LARC</a:t>
            </a:r>
            <a:r>
              <a:rPr lang="en-US" sz="3600" dirty="0" smtClean="0"/>
              <a:t>, </a:t>
            </a:r>
            <a:r>
              <a:rPr lang="en-US" sz="2000" dirty="0" smtClean="0"/>
              <a:t>&lt;arc end&gt;,&lt;arc end&gt;, &lt;arc center&gt;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Arc</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19" name="TextBox 18"/>
          <p:cNvSpPr txBox="1"/>
          <p:nvPr/>
        </p:nvSpPr>
        <p:spPr>
          <a:xfrm>
            <a:off x="2096265" y="4304580"/>
            <a:ext cx="2662908" cy="307777"/>
          </a:xfrm>
          <a:prstGeom prst="rect">
            <a:avLst/>
          </a:prstGeom>
          <a:noFill/>
          <a:ln w="28575">
            <a:solidFill>
              <a:srgbClr val="FF0000"/>
            </a:solidFill>
          </a:ln>
        </p:spPr>
        <p:txBody>
          <a:bodyPr wrap="none" rtlCol="0">
            <a:spAutoFit/>
          </a:bodyPr>
          <a:lstStyle/>
          <a:p>
            <a:r>
              <a:rPr lang="en-US" sz="1400" dirty="0" smtClean="0"/>
              <a:t>Step 3: Select center </a:t>
            </a:r>
            <a:r>
              <a:rPr lang="en-US" sz="1400" dirty="0" err="1" smtClean="0"/>
              <a:t>keypoint</a:t>
            </a:r>
            <a:endParaRPr lang="en-US" sz="1400" dirty="0" smtClean="0"/>
          </a:p>
        </p:txBody>
      </p:sp>
      <p:cxnSp>
        <p:nvCxnSpPr>
          <p:cNvPr id="21" name="Straight Arrow Connector 20"/>
          <p:cNvCxnSpPr>
            <a:stCxn id="19" idx="2"/>
            <a:endCxn id="32" idx="7"/>
          </p:cNvCxnSpPr>
          <p:nvPr/>
        </p:nvCxnSpPr>
        <p:spPr>
          <a:xfrm rot="16200000" flipH="1">
            <a:off x="3175918" y="4864157"/>
            <a:ext cx="595771" cy="9216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2742" y="2665561"/>
            <a:ext cx="2191062" cy="307777"/>
          </a:xfrm>
          <a:prstGeom prst="rect">
            <a:avLst/>
          </a:prstGeom>
          <a:noFill/>
          <a:ln w="28575">
            <a:solidFill>
              <a:srgbClr val="FF0000"/>
            </a:solidFill>
          </a:ln>
        </p:spPr>
        <p:txBody>
          <a:bodyPr wrap="square" rtlCol="0">
            <a:spAutoFit/>
          </a:bodyPr>
          <a:lstStyle/>
          <a:p>
            <a:r>
              <a:rPr lang="en-US" sz="1400" dirty="0" smtClean="0"/>
              <a:t>Step 2: Select end points</a:t>
            </a:r>
          </a:p>
        </p:txBody>
      </p:sp>
      <p:sp>
        <p:nvSpPr>
          <p:cNvPr id="24" name="Oval 23"/>
          <p:cNvSpPr/>
          <p:nvPr/>
        </p:nvSpPr>
        <p:spPr>
          <a:xfrm>
            <a:off x="793676" y="50291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2"/>
            <a:endCxn id="24" idx="6"/>
          </p:cNvCxnSpPr>
          <p:nvPr/>
        </p:nvCxnSpPr>
        <p:spPr>
          <a:xfrm rot="5400000">
            <a:off x="160394" y="3761897"/>
            <a:ext cx="2146438" cy="569321"/>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466490"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larc</a:t>
            </a:r>
            <a:endParaRPr lang="en-US" sz="1600" dirty="0" smtClean="0">
              <a:solidFill>
                <a:srgbClr val="FF0000"/>
              </a:solidFill>
            </a:endParaRPr>
          </a:p>
        </p:txBody>
      </p:sp>
      <p:sp>
        <p:nvSpPr>
          <p:cNvPr id="32" name="Oval 31"/>
          <p:cNvSpPr/>
          <p:nvPr/>
        </p:nvSpPr>
        <p:spPr>
          <a:xfrm>
            <a:off x="3387352" y="51815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6543" y="6142007"/>
            <a:ext cx="697877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Radius of arc is the average distance of the arc endpoints to the arc center</a:t>
            </a:r>
          </a:p>
        </p:txBody>
      </p:sp>
      <p:sp>
        <p:nvSpPr>
          <p:cNvPr id="29" name="Oval 28"/>
          <p:cNvSpPr/>
          <p:nvPr/>
        </p:nvSpPr>
        <p:spPr>
          <a:xfrm>
            <a:off x="4549042" y="2823711"/>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3" idx="3"/>
            <a:endCxn id="29" idx="2"/>
          </p:cNvCxnSpPr>
          <p:nvPr/>
        </p:nvCxnSpPr>
        <p:spPr>
          <a:xfrm>
            <a:off x="2613804" y="2819450"/>
            <a:ext cx="1935238" cy="9483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cstate="print"/>
          <a:srcRect/>
          <a:stretch>
            <a:fillRect/>
          </a:stretch>
        </p:blipFill>
        <p:spPr bwMode="auto">
          <a:xfrm>
            <a:off x="4861615" y="2995521"/>
            <a:ext cx="4010025" cy="2982583"/>
          </a:xfrm>
          <a:prstGeom prst="rect">
            <a:avLst/>
          </a:prstGeom>
          <a:noFill/>
          <a:ln w="9525">
            <a:noFill/>
            <a:miter lim="800000"/>
            <a:headEnd/>
            <a:tailEnd/>
          </a:ln>
        </p:spPr>
      </p:pic>
      <p:sp>
        <p:nvSpPr>
          <p:cNvPr id="40" name="TextBox 39"/>
          <p:cNvSpPr txBox="1"/>
          <p:nvPr/>
        </p:nvSpPr>
        <p:spPr>
          <a:xfrm>
            <a:off x="6219645" y="4546120"/>
            <a:ext cx="2518914" cy="523220"/>
          </a:xfrm>
          <a:prstGeom prst="rect">
            <a:avLst/>
          </a:prstGeom>
          <a:noFill/>
          <a:ln>
            <a:noFill/>
          </a:ln>
        </p:spPr>
        <p:txBody>
          <a:bodyPr wrap="square" rtlCol="0">
            <a:spAutoFit/>
          </a:bodyPr>
          <a:lstStyle/>
          <a:p>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ARC-</a:t>
            </a:r>
            <a:r>
              <a:rPr lang="en-US" sz="28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TASTIC</a:t>
            </a:r>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p>
        </p:txBody>
      </p:sp>
      <p:sp>
        <p:nvSpPr>
          <p:cNvPr id="42" name="Right Arrow 41"/>
          <p:cNvSpPr/>
          <p:nvPr/>
        </p:nvSpPr>
        <p:spPr>
          <a:xfrm rot="1394874">
            <a:off x="4746517" y="3610386"/>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P spid="29" grpId="0" animBg="1"/>
      <p:bldP spid="40" grpId="0"/>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LDELE</a:t>
            </a:r>
            <a:r>
              <a:rPr lang="en-US" dirty="0" smtClean="0"/>
              <a:t>: Deletes Lines and Below</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LDELE</a:t>
            </a:r>
            <a:r>
              <a:rPr lang="en-US" sz="3600" dirty="0" smtClean="0"/>
              <a:t>, </a:t>
            </a:r>
            <a:r>
              <a:rPr lang="en-US" sz="2000" dirty="0" smtClean="0"/>
              <a:t>&lt;first line&gt;,&lt;last line&gt;, &lt;line increment&gt;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Dele</a:t>
            </a:r>
            <a:r>
              <a:rPr lang="en-US" sz="1600" dirty="0" smtClean="0"/>
              <a:t>te”</a:t>
            </a:r>
            <a:endParaRPr lang="en-US" sz="1600" dirty="0"/>
          </a:p>
        </p:txBody>
      </p:sp>
      <p:sp>
        <p:nvSpPr>
          <p:cNvPr id="5" name="TextBox 4"/>
          <p:cNvSpPr txBox="1"/>
          <p:nvPr/>
        </p:nvSpPr>
        <p:spPr>
          <a:xfrm>
            <a:off x="172528" y="1871932"/>
            <a:ext cx="8436634" cy="369332"/>
          </a:xfrm>
          <a:prstGeom prst="rect">
            <a:avLst/>
          </a:prstGeom>
          <a:noFill/>
          <a:ln>
            <a:noFill/>
          </a:ln>
        </p:spPr>
        <p:txBody>
          <a:bodyPr wrap="square" rtlCol="0">
            <a:spAutoFit/>
          </a:bodyPr>
          <a:lstStyle/>
          <a:p>
            <a:r>
              <a:rPr lang="en-US" dirty="0" smtClean="0"/>
              <a:t>Deletes lines and associated </a:t>
            </a:r>
            <a:r>
              <a:rPr lang="en-US" dirty="0" err="1" smtClean="0"/>
              <a:t>keypoints</a:t>
            </a:r>
            <a:r>
              <a:rPr lang="en-US" dirty="0" smtClean="0"/>
              <a:t>. </a:t>
            </a:r>
          </a:p>
        </p:txBody>
      </p:sp>
      <p:sp>
        <p:nvSpPr>
          <p:cNvPr id="7" name="TextBox 6"/>
          <p:cNvSpPr txBox="1"/>
          <p:nvPr/>
        </p:nvSpPr>
        <p:spPr>
          <a:xfrm>
            <a:off x="537580" y="2864307"/>
            <a:ext cx="8096058"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t>Implementation Question: Should lines be deleted by this command even if they are meshed?</a:t>
            </a:r>
          </a:p>
        </p:txBody>
      </p:sp>
      <p:sp>
        <p:nvSpPr>
          <p:cNvPr id="8" name="TextBox 7"/>
          <p:cNvSpPr txBox="1"/>
          <p:nvPr/>
        </p:nvSpPr>
        <p:spPr>
          <a:xfrm>
            <a:off x="170118" y="2254101"/>
            <a:ext cx="8665535" cy="369332"/>
          </a:xfrm>
          <a:prstGeom prst="rect">
            <a:avLst/>
          </a:prstGeom>
          <a:noFill/>
          <a:ln>
            <a:noFill/>
          </a:ln>
        </p:spPr>
        <p:txBody>
          <a:bodyPr wrap="square" rtlCol="0">
            <a:spAutoFit/>
          </a:bodyPr>
          <a:lstStyle/>
          <a:p>
            <a:r>
              <a:rPr lang="en-US" dirty="0" smtClean="0"/>
              <a:t>Same as Preprocessor &gt;&gt; Modeling &gt;&gt; Delete &gt;&gt; Lines and Below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LGEN_KTK</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LGEN_KTK</a:t>
            </a:r>
            <a:r>
              <a:rPr lang="en-US" sz="5400" dirty="0" smtClean="0"/>
              <a:t>,</a:t>
            </a:r>
            <a:r>
              <a:rPr lang="en-US" sz="2000" dirty="0" smtClean="0"/>
              <a:t> &lt;line&gt;,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 line or set of selected areas from one </a:t>
            </a:r>
            <a:r>
              <a:rPr lang="en-US" dirty="0" err="1" smtClean="0"/>
              <a:t>keypoint</a:t>
            </a:r>
            <a:r>
              <a:rPr lang="en-US" dirty="0" smtClean="0"/>
              <a:t> to another.*</a:t>
            </a:r>
            <a:endParaRPr lang="en-US" dirty="0"/>
          </a:p>
        </p:txBody>
      </p:sp>
      <p:sp>
        <p:nvSpPr>
          <p:cNvPr id="6" name="TextBox 5"/>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pic>
        <p:nvPicPr>
          <p:cNvPr id="1026" name="Picture 2"/>
          <p:cNvPicPr>
            <a:picLocks noChangeAspect="1" noChangeArrowheads="1"/>
          </p:cNvPicPr>
          <p:nvPr/>
        </p:nvPicPr>
        <p:blipFill>
          <a:blip r:embed="rId2" cstate="print"/>
          <a:srcRect/>
          <a:stretch>
            <a:fillRect/>
          </a:stretch>
        </p:blipFill>
        <p:spPr bwMode="auto">
          <a:xfrm>
            <a:off x="341461" y="2653379"/>
            <a:ext cx="4118423" cy="2716064"/>
          </a:xfrm>
          <a:prstGeom prst="rect">
            <a:avLst/>
          </a:prstGeom>
          <a:noFill/>
          <a:ln w="9525">
            <a:noFill/>
            <a:miter lim="800000"/>
            <a:headEnd/>
            <a:tailEnd/>
          </a:ln>
        </p:spPr>
      </p:pic>
      <p:sp>
        <p:nvSpPr>
          <p:cNvPr id="8" name="Oval 7"/>
          <p:cNvSpPr/>
          <p:nvPr/>
        </p:nvSpPr>
        <p:spPr>
          <a:xfrm>
            <a:off x="304130" y="4726073"/>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10" idx="1"/>
            <a:endCxn id="8" idx="5"/>
          </p:cNvCxnSpPr>
          <p:nvPr/>
        </p:nvCxnSpPr>
        <p:spPr>
          <a:xfrm rot="10800000">
            <a:off x="510297" y="4924877"/>
            <a:ext cx="804530" cy="1996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14827" y="4760175"/>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1" name="Oval 10"/>
          <p:cNvSpPr/>
          <p:nvPr/>
        </p:nvSpPr>
        <p:spPr>
          <a:xfrm>
            <a:off x="4080026" y="5144688"/>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3" idx="3"/>
            <a:endCxn id="11" idx="3"/>
          </p:cNvCxnSpPr>
          <p:nvPr/>
        </p:nvCxnSpPr>
        <p:spPr>
          <a:xfrm flipV="1">
            <a:off x="3728283" y="5343492"/>
            <a:ext cx="387116" cy="16681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38094" y="5325640"/>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cxnSp>
        <p:nvCxnSpPr>
          <p:cNvPr id="18" name="Straight Arrow Connector 17"/>
          <p:cNvCxnSpPr>
            <a:stCxn id="19" idx="1"/>
          </p:cNvCxnSpPr>
          <p:nvPr/>
        </p:nvCxnSpPr>
        <p:spPr>
          <a:xfrm rot="10800000">
            <a:off x="882502" y="3753294"/>
            <a:ext cx="786744" cy="14246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69246" y="3711096"/>
            <a:ext cx="620683" cy="369332"/>
          </a:xfrm>
          <a:prstGeom prst="rect">
            <a:avLst/>
          </a:prstGeom>
          <a:noFill/>
          <a:ln w="38100">
            <a:solidFill>
              <a:srgbClr val="FF0000"/>
            </a:solidFill>
          </a:ln>
        </p:spPr>
        <p:txBody>
          <a:bodyPr wrap="none" rtlCol="0">
            <a:spAutoFit/>
          </a:bodyPr>
          <a:lstStyle/>
          <a:p>
            <a:r>
              <a:rPr lang="en-US" dirty="0" smtClean="0"/>
              <a:t>Line</a:t>
            </a:r>
            <a:endParaRPr lang="en-US" dirty="0"/>
          </a:p>
        </p:txBody>
      </p:sp>
      <p:sp>
        <p:nvSpPr>
          <p:cNvPr id="21" name="Right Arrow 20"/>
          <p:cNvSpPr/>
          <p:nvPr/>
        </p:nvSpPr>
        <p:spPr>
          <a:xfrm>
            <a:off x="3806456" y="3508744"/>
            <a:ext cx="818707" cy="73364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837812" y="2776033"/>
            <a:ext cx="3997844" cy="2218929"/>
          </a:xfrm>
          <a:prstGeom prst="rect">
            <a:avLst/>
          </a:prstGeom>
          <a:noFill/>
          <a:ln w="9525">
            <a:noFill/>
            <a:miter lim="800000"/>
            <a:headEnd/>
            <a:tailEnd/>
          </a:ln>
        </p:spPr>
      </p:pic>
      <p:sp>
        <p:nvSpPr>
          <p:cNvPr id="23" name="TextBox 22"/>
          <p:cNvSpPr txBox="1"/>
          <p:nvPr/>
        </p:nvSpPr>
        <p:spPr>
          <a:xfrm>
            <a:off x="5135526" y="5295013"/>
            <a:ext cx="3413051" cy="307777"/>
          </a:xfrm>
          <a:prstGeom prst="rect">
            <a:avLst/>
          </a:prstGeom>
          <a:noFill/>
          <a:ln>
            <a:noFill/>
          </a:ln>
        </p:spPr>
        <p:txBody>
          <a:bodyPr wrap="square" rtlCol="0">
            <a:spAutoFit/>
          </a:bodyPr>
          <a:lstStyle/>
          <a:p>
            <a:r>
              <a:rPr lang="en-US" sz="1400" dirty="0" smtClean="0"/>
              <a:t>Notice that there are now two </a:t>
            </a:r>
            <a:r>
              <a:rPr lang="en-US" sz="1400" dirty="0" err="1" smtClean="0"/>
              <a:t>keypoints</a:t>
            </a:r>
            <a:r>
              <a:rPr lang="en-US" sz="1400" dirty="0" smtClean="0"/>
              <a:t> </a:t>
            </a:r>
          </a:p>
        </p:txBody>
      </p:sp>
      <p:cxnSp>
        <p:nvCxnSpPr>
          <p:cNvPr id="24" name="Straight Arrow Connector 23"/>
          <p:cNvCxnSpPr>
            <a:stCxn id="23" idx="0"/>
          </p:cNvCxnSpPr>
          <p:nvPr/>
        </p:nvCxnSpPr>
        <p:spPr>
          <a:xfrm rot="5400000" flipH="1" flipV="1">
            <a:off x="7174320" y="4579975"/>
            <a:ext cx="382771" cy="10473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10" grpId="0" animBg="1"/>
      <p:bldP spid="11" grpId="0" animBg="1"/>
      <p:bldP spid="13" grpId="0" animBg="1"/>
      <p:bldP spid="19" grpId="0" animBg="1"/>
      <p:bldP spid="21" grpId="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407" y="166778"/>
            <a:ext cx="8229600" cy="419819"/>
          </a:xfrm>
        </p:spPr>
        <p:txBody>
          <a:bodyPr>
            <a:noAutofit/>
          </a:bodyPr>
          <a:lstStyle/>
          <a:p>
            <a:pPr eaLnBrk="1" hangingPunct="1"/>
            <a:r>
              <a:rPr lang="en-US" dirty="0" smtClean="0"/>
              <a:t>What Are </a:t>
            </a:r>
            <a:r>
              <a:rPr lang="en-US" dirty="0" err="1" smtClean="0"/>
              <a:t>ANSYS</a:t>
            </a:r>
            <a:r>
              <a:rPr lang="en-US" dirty="0" smtClean="0"/>
              <a:t> Macros?</a:t>
            </a:r>
          </a:p>
        </p:txBody>
      </p:sp>
      <p:sp>
        <p:nvSpPr>
          <p:cNvPr id="3075" name="Rectangle 4"/>
          <p:cNvSpPr>
            <a:spLocks noGrp="1" noChangeArrowheads="1"/>
          </p:cNvSpPr>
          <p:nvPr>
            <p:ph type="body" sz="half" idx="1"/>
          </p:nvPr>
        </p:nvSpPr>
        <p:spPr>
          <a:xfrm>
            <a:off x="224287" y="1043796"/>
            <a:ext cx="4735902" cy="4028536"/>
          </a:xfrm>
        </p:spPr>
        <p:txBody>
          <a:bodyPr/>
          <a:lstStyle/>
          <a:p>
            <a:pPr eaLnBrk="1" hangingPunct="1"/>
            <a:r>
              <a:rPr lang="en-US" dirty="0" smtClean="0"/>
              <a:t>A text file containing a series of </a:t>
            </a:r>
            <a:r>
              <a:rPr lang="en-US" dirty="0" err="1" smtClean="0"/>
              <a:t>ANSYS</a:t>
            </a:r>
            <a:r>
              <a:rPr lang="en-US" dirty="0" smtClean="0"/>
              <a:t> command</a:t>
            </a:r>
          </a:p>
          <a:p>
            <a:pPr eaLnBrk="1" hangingPunct="1"/>
            <a:r>
              <a:rPr lang="en-US" dirty="0" smtClean="0"/>
              <a:t>File ends with .</a:t>
            </a:r>
            <a:r>
              <a:rPr lang="en-US" dirty="0" err="1" smtClean="0"/>
              <a:t>mac</a:t>
            </a:r>
            <a:endParaRPr lang="en-US" dirty="0" smtClean="0"/>
          </a:p>
          <a:p>
            <a:pPr eaLnBrk="1" hangingPunct="1"/>
            <a:r>
              <a:rPr lang="en-US" dirty="0" smtClean="0"/>
              <a:t>Similar to existing </a:t>
            </a:r>
            <a:r>
              <a:rPr lang="en-US" dirty="0" err="1" smtClean="0"/>
              <a:t>ANSYS</a:t>
            </a:r>
            <a:r>
              <a:rPr lang="en-US" dirty="0" smtClean="0"/>
              <a:t> batch files you might use using  “/input,&lt;</a:t>
            </a:r>
            <a:r>
              <a:rPr lang="en-US" dirty="0" err="1" smtClean="0"/>
              <a:t>somefile</a:t>
            </a:r>
            <a:r>
              <a:rPr lang="en-US" dirty="0" smtClean="0"/>
              <a:t>&gt;,txt”</a:t>
            </a:r>
          </a:p>
          <a:p>
            <a:pPr lvl="0">
              <a:defRPr/>
            </a:pPr>
            <a:r>
              <a:rPr lang="en-US" dirty="0" smtClean="0"/>
              <a:t>Can be called from</a:t>
            </a:r>
          </a:p>
          <a:p>
            <a:pPr lvl="1">
              <a:defRPr/>
            </a:pPr>
            <a:r>
              <a:rPr lang="en-US" dirty="0" err="1" smtClean="0"/>
              <a:t>ANSYS</a:t>
            </a:r>
            <a:r>
              <a:rPr lang="en-US" dirty="0" smtClean="0"/>
              <a:t> command line</a:t>
            </a:r>
          </a:p>
          <a:p>
            <a:pPr lvl="1">
              <a:defRPr/>
            </a:pPr>
            <a:r>
              <a:rPr lang="en-US" dirty="0" smtClean="0"/>
              <a:t>a batch file</a:t>
            </a:r>
          </a:p>
          <a:p>
            <a:pPr lvl="1">
              <a:defRPr/>
            </a:pPr>
            <a:r>
              <a:rPr lang="en-US" dirty="0" smtClean="0"/>
              <a:t>Another macro.</a:t>
            </a:r>
          </a:p>
          <a:p>
            <a:pPr>
              <a:defRPr/>
            </a:pPr>
            <a:r>
              <a:rPr lang="en-US" dirty="0" smtClean="0"/>
              <a:t>Called using just the macro name w/o the .</a:t>
            </a:r>
            <a:r>
              <a:rPr lang="en-US" dirty="0" err="1" smtClean="0"/>
              <a:t>mac</a:t>
            </a:r>
            <a:r>
              <a:rPr lang="en-US" dirty="0" smtClean="0"/>
              <a:t> (See below)</a:t>
            </a:r>
          </a:p>
          <a:p>
            <a:pPr lvl="0">
              <a:defRPr/>
            </a:pPr>
            <a:endParaRPr lang="en-US" sz="1200" dirty="0" smtClean="0"/>
          </a:p>
          <a:p>
            <a:pPr eaLnBrk="1" hangingPunct="1"/>
            <a:endParaRPr lang="en-US" sz="1200" dirty="0" smtClean="0"/>
          </a:p>
        </p:txBody>
      </p:sp>
      <p:pic>
        <p:nvPicPr>
          <p:cNvPr id="2050" name="Picture 2"/>
          <p:cNvPicPr>
            <a:picLocks noChangeAspect="1" noChangeArrowheads="1"/>
          </p:cNvPicPr>
          <p:nvPr/>
        </p:nvPicPr>
        <p:blipFill>
          <a:blip r:embed="rId2" cstate="print"/>
          <a:srcRect l="247"/>
          <a:stretch>
            <a:fillRect/>
          </a:stretch>
        </p:blipFill>
        <p:spPr bwMode="auto">
          <a:xfrm>
            <a:off x="5156075" y="897328"/>
            <a:ext cx="3987925" cy="5658747"/>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156715" y="5165784"/>
            <a:ext cx="4829175" cy="1390650"/>
          </a:xfrm>
          <a:prstGeom prst="rect">
            <a:avLst/>
          </a:prstGeom>
          <a:noFill/>
          <a:ln w="9525">
            <a:noFill/>
            <a:miter lim="800000"/>
            <a:headEnd/>
            <a:tailEnd/>
          </a:ln>
        </p:spPr>
      </p:pic>
      <p:sp>
        <p:nvSpPr>
          <p:cNvPr id="8" name="Rectangle 3"/>
          <p:cNvSpPr txBox="1">
            <a:spLocks noChangeArrowheads="1"/>
          </p:cNvSpPr>
          <p:nvPr/>
        </p:nvSpPr>
        <p:spPr bwMode="auto">
          <a:xfrm>
            <a:off x="424132" y="3953773"/>
            <a:ext cx="4419600" cy="267994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rmAutofit/>
          </a:bodyPr>
          <a:lstStyle/>
          <a:p>
            <a:pPr marL="0" marR="0" lvl="0" indent="0" algn="l" defTabSz="914400" rtl="0" eaLnBrk="1" fontAlgn="base" latinLnBrk="0" hangingPunct="1">
              <a:lnSpc>
                <a:spcPct val="100000"/>
              </a:lnSpc>
              <a:spcBef>
                <a:spcPct val="75000"/>
              </a:spcBef>
              <a:spcAft>
                <a:spcPct val="0"/>
              </a:spcAft>
              <a:buClrTx/>
              <a:buSzTx/>
              <a:buFontTx/>
              <a:buNone/>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528571" y="2301061"/>
            <a:ext cx="2738321" cy="24091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_</a:t>
            </a:r>
            <a:r>
              <a:rPr lang="en-US" dirty="0" err="1" smtClean="0"/>
              <a:t>LINL</a:t>
            </a:r>
            <a:r>
              <a:rPr lang="en-US" dirty="0" smtClean="0"/>
              <a:t>: Line Intersect Line</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LINL</a:t>
            </a:r>
            <a:r>
              <a:rPr lang="en-US" sz="5400" dirty="0" smtClean="0"/>
              <a:t>,</a:t>
            </a:r>
            <a:r>
              <a:rPr lang="en-US" sz="2000" dirty="0" smtClean="0"/>
              <a:t> &lt;line 1&gt;, &lt;line 2&gt;, &lt;resultant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In</a:t>
            </a:r>
            <a:r>
              <a:rPr lang="en-US" sz="1600" dirty="0" smtClean="0"/>
              <a:t>tersect </a:t>
            </a:r>
            <a:r>
              <a:rPr lang="en-US" sz="1600" dirty="0" smtClean="0">
                <a:solidFill>
                  <a:schemeClr val="accent6">
                    <a:lumMod val="75000"/>
                  </a:schemeClr>
                </a:solidFill>
              </a:rPr>
              <a:t>L</a:t>
            </a:r>
            <a:r>
              <a:rPr lang="en-US" sz="1600" dirty="0" smtClean="0"/>
              <a:t>ine”</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a </a:t>
            </a:r>
            <a:r>
              <a:rPr lang="en-US" dirty="0" err="1" smtClean="0"/>
              <a:t>keypoint</a:t>
            </a:r>
            <a:r>
              <a:rPr lang="en-US" dirty="0" smtClean="0"/>
              <a:t> at the intersection between two lines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85842" y="2263293"/>
            <a:ext cx="3044988" cy="2010995"/>
          </a:xfrm>
          <a:prstGeom prst="rect">
            <a:avLst/>
          </a:prstGeom>
          <a:noFill/>
          <a:ln w="9525">
            <a:noFill/>
            <a:miter lim="800000"/>
            <a:headEnd/>
            <a:tailEnd/>
          </a:ln>
        </p:spPr>
      </p:pic>
      <p:sp>
        <p:nvSpPr>
          <p:cNvPr id="7" name="TextBox 6"/>
          <p:cNvSpPr txBox="1"/>
          <p:nvPr/>
        </p:nvSpPr>
        <p:spPr>
          <a:xfrm>
            <a:off x="444001" y="4707009"/>
            <a:ext cx="2469314" cy="338554"/>
          </a:xfrm>
          <a:prstGeom prst="rect">
            <a:avLst/>
          </a:prstGeom>
          <a:noFill/>
          <a:ln w="28575">
            <a:solidFill>
              <a:srgbClr val="FF0000"/>
            </a:solidFill>
          </a:ln>
        </p:spPr>
        <p:txBody>
          <a:bodyPr wrap="square" rtlCol="0">
            <a:spAutoFit/>
          </a:bodyPr>
          <a:lstStyle/>
          <a:p>
            <a:r>
              <a:rPr lang="en-US" sz="1600" dirty="0" smtClean="0"/>
              <a:t>Step 1: Select Two Lines</a:t>
            </a:r>
          </a:p>
        </p:txBody>
      </p:sp>
      <p:cxnSp>
        <p:nvCxnSpPr>
          <p:cNvPr id="8" name="Straight Arrow Connector 7"/>
          <p:cNvCxnSpPr>
            <a:stCxn id="7" idx="0"/>
          </p:cNvCxnSpPr>
          <p:nvPr/>
        </p:nvCxnSpPr>
        <p:spPr>
          <a:xfrm rot="16200000" flipV="1">
            <a:off x="580438" y="3608789"/>
            <a:ext cx="1060042" cy="113639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0"/>
          </p:cNvCxnSpPr>
          <p:nvPr/>
        </p:nvCxnSpPr>
        <p:spPr>
          <a:xfrm rot="5400000" flipH="1" flipV="1">
            <a:off x="1548002" y="3894583"/>
            <a:ext cx="943083" cy="68177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86895" y="2939800"/>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6" idx="1"/>
            <a:endCxn id="14" idx="7"/>
          </p:cNvCxnSpPr>
          <p:nvPr/>
        </p:nvCxnSpPr>
        <p:spPr>
          <a:xfrm rot="10800000" flipV="1">
            <a:off x="893062" y="2903387"/>
            <a:ext cx="900224" cy="7052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93286" y="2718721"/>
            <a:ext cx="1608133" cy="369332"/>
          </a:xfrm>
          <a:prstGeom prst="rect">
            <a:avLst/>
          </a:prstGeom>
          <a:noFill/>
          <a:ln w="38100">
            <a:solidFill>
              <a:srgbClr val="FF0000"/>
            </a:solidFill>
          </a:ln>
        </p:spPr>
        <p:txBody>
          <a:bodyPr wrap="none" rtlCol="0">
            <a:spAutoFit/>
          </a:bodyPr>
          <a:lstStyle/>
          <a:p>
            <a:r>
              <a:rPr lang="en-US" dirty="0" smtClean="0"/>
              <a:t>New </a:t>
            </a:r>
            <a:r>
              <a:rPr lang="en-US" dirty="0" err="1" smtClean="0"/>
              <a:t>Keypoint</a:t>
            </a:r>
            <a:endParaRPr lang="en-US" dirty="0"/>
          </a:p>
        </p:txBody>
      </p:sp>
      <p:pic>
        <p:nvPicPr>
          <p:cNvPr id="2052" name="Picture 4"/>
          <p:cNvPicPr>
            <a:picLocks noChangeAspect="1" noChangeArrowheads="1"/>
          </p:cNvPicPr>
          <p:nvPr/>
        </p:nvPicPr>
        <p:blipFill>
          <a:blip r:embed="rId4" cstate="print"/>
          <a:srcRect/>
          <a:stretch>
            <a:fillRect/>
          </a:stretch>
        </p:blipFill>
        <p:spPr bwMode="auto">
          <a:xfrm>
            <a:off x="6333569" y="1892594"/>
            <a:ext cx="2587148" cy="2754276"/>
          </a:xfrm>
          <a:prstGeom prst="rect">
            <a:avLst/>
          </a:prstGeom>
          <a:noFill/>
          <a:ln w="9525">
            <a:noFill/>
            <a:miter lim="800000"/>
            <a:headEnd/>
            <a:tailEnd/>
          </a:ln>
        </p:spPr>
      </p:pic>
      <p:sp>
        <p:nvSpPr>
          <p:cNvPr id="25" name="TextBox 24"/>
          <p:cNvSpPr txBox="1"/>
          <p:nvPr/>
        </p:nvSpPr>
        <p:spPr>
          <a:xfrm>
            <a:off x="6570922" y="4763386"/>
            <a:ext cx="2371060" cy="523220"/>
          </a:xfrm>
          <a:prstGeom prst="rect">
            <a:avLst/>
          </a:prstGeom>
          <a:noFill/>
          <a:ln>
            <a:noFill/>
          </a:ln>
        </p:spPr>
        <p:txBody>
          <a:bodyPr wrap="square" rtlCol="0">
            <a:spAutoFit/>
          </a:bodyPr>
          <a:lstStyle/>
          <a:p>
            <a:pPr algn="ctr"/>
            <a:r>
              <a:rPr lang="en-US" sz="1400" dirty="0" smtClean="0"/>
              <a:t>Does not work as expected with curved lines</a:t>
            </a:r>
          </a:p>
        </p:txBody>
      </p:sp>
      <p:pic>
        <p:nvPicPr>
          <p:cNvPr id="2053" name="Picture 5"/>
          <p:cNvPicPr>
            <a:picLocks noChangeAspect="1" noChangeArrowheads="1"/>
          </p:cNvPicPr>
          <p:nvPr/>
        </p:nvPicPr>
        <p:blipFill>
          <a:blip r:embed="rId5" cstate="print"/>
          <a:srcRect/>
          <a:stretch>
            <a:fillRect/>
          </a:stretch>
        </p:blipFill>
        <p:spPr bwMode="auto">
          <a:xfrm>
            <a:off x="159488" y="5183332"/>
            <a:ext cx="4072270" cy="1480826"/>
          </a:xfrm>
          <a:prstGeom prst="rect">
            <a:avLst/>
          </a:prstGeom>
          <a:noFill/>
          <a:ln w="9525">
            <a:noFill/>
            <a:miter lim="800000"/>
            <a:headEnd/>
            <a:tailEnd/>
          </a:ln>
        </p:spPr>
      </p:pic>
      <p:sp>
        <p:nvSpPr>
          <p:cNvPr id="27" name="TextBox 26"/>
          <p:cNvSpPr txBox="1"/>
          <p:nvPr/>
        </p:nvSpPr>
        <p:spPr>
          <a:xfrm>
            <a:off x="4444409" y="5575005"/>
            <a:ext cx="2317898" cy="36933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Works in 3D as well.</a:t>
            </a:r>
          </a:p>
        </p:txBody>
      </p:sp>
      <p:sp>
        <p:nvSpPr>
          <p:cNvPr id="28" name="TextBox 27"/>
          <p:cNvSpPr txBox="1"/>
          <p:nvPr/>
        </p:nvSpPr>
        <p:spPr>
          <a:xfrm>
            <a:off x="4054549" y="4788195"/>
            <a:ext cx="1867786" cy="523220"/>
          </a:xfrm>
          <a:prstGeom prst="rect">
            <a:avLst/>
          </a:prstGeom>
          <a:noFill/>
          <a:ln>
            <a:noFill/>
          </a:ln>
        </p:spPr>
        <p:txBody>
          <a:bodyPr wrap="square" rtlCol="0">
            <a:spAutoFit/>
          </a:bodyPr>
          <a:lstStyle/>
          <a:p>
            <a:pPr algn="ctr"/>
            <a:r>
              <a:rPr lang="en-US" sz="1400" dirty="0" smtClean="0"/>
              <a:t>Works even if lines do not intersect</a:t>
            </a:r>
          </a:p>
        </p:txBody>
      </p:sp>
      <p:sp>
        <p:nvSpPr>
          <p:cNvPr id="29" name="TextBox 28"/>
          <p:cNvSpPr txBox="1"/>
          <p:nvPr/>
        </p:nvSpPr>
        <p:spPr>
          <a:xfrm>
            <a:off x="4455042" y="6071191"/>
            <a:ext cx="4274288" cy="523220"/>
          </a:xfrm>
          <a:prstGeom prst="rect">
            <a:avLst/>
          </a:prstGeom>
          <a:noFill/>
          <a:ln>
            <a:noFill/>
          </a:ln>
        </p:spPr>
        <p:txBody>
          <a:bodyPr wrap="square" rtlCol="0">
            <a:spAutoFit/>
          </a:bodyPr>
          <a:lstStyle/>
          <a:p>
            <a:r>
              <a:rPr lang="en-US" sz="1400" dirty="0" smtClean="0"/>
              <a:t>Uses common perpendicular between lines to find intersection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14" grpId="0" animBg="1"/>
      <p:bldP spid="16" grpId="0" animBg="1"/>
      <p:bldP spid="25" grpId="0"/>
      <p:bldP spid="27" grpId="0" animBg="1"/>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_MASS21: Create A Mass 21 Property Definition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_MASS21,</a:t>
            </a:r>
            <a:r>
              <a:rPr lang="en-US" sz="2000" dirty="0" smtClean="0"/>
              <a:t> &lt;Prop Number&gt;, &lt;Mass&gt;, &lt;I1&gt;,&lt;I2&gt;,&lt;I3&gt;</a:t>
            </a:r>
            <a:r>
              <a:rPr lang="en-US" sz="5400" dirty="0" smtClean="0"/>
              <a:t> </a:t>
            </a:r>
            <a:endParaRPr lang="en-US" sz="5400" dirty="0"/>
          </a:p>
        </p:txBody>
      </p:sp>
      <p:sp>
        <p:nvSpPr>
          <p:cNvPr id="4" name="TextBox 3"/>
          <p:cNvSpPr txBox="1"/>
          <p:nvPr/>
        </p:nvSpPr>
        <p:spPr>
          <a:xfrm>
            <a:off x="542259" y="1869324"/>
            <a:ext cx="7859265" cy="369332"/>
          </a:xfrm>
          <a:prstGeom prst="rect">
            <a:avLst/>
          </a:prstGeom>
          <a:noFill/>
        </p:spPr>
        <p:txBody>
          <a:bodyPr wrap="square" rtlCol="0">
            <a:spAutoFit/>
          </a:bodyPr>
          <a:lstStyle/>
          <a:p>
            <a:r>
              <a:rPr lang="en-US" dirty="0" smtClean="0"/>
              <a:t>Creates a mass21 property in one line with little thinking</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877630" y="5275189"/>
            <a:ext cx="3279701" cy="819925"/>
          </a:xfrm>
          <a:prstGeom prst="rect">
            <a:avLst/>
          </a:prstGeom>
          <a:noFill/>
          <a:ln w="9525">
            <a:noFill/>
            <a:miter lim="800000"/>
            <a:headEnd/>
            <a:tailEnd/>
          </a:ln>
        </p:spPr>
      </p:pic>
      <p:sp>
        <p:nvSpPr>
          <p:cNvPr id="8" name="Right Arrow 7"/>
          <p:cNvSpPr/>
          <p:nvPr/>
        </p:nvSpPr>
        <p:spPr>
          <a:xfrm>
            <a:off x="4401879" y="5443869"/>
            <a:ext cx="616688"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cstate="print"/>
          <a:srcRect/>
          <a:stretch>
            <a:fillRect/>
          </a:stretch>
        </p:blipFill>
        <p:spPr bwMode="auto">
          <a:xfrm>
            <a:off x="2124297" y="2429097"/>
            <a:ext cx="4861294" cy="22003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425374" y="5096759"/>
            <a:ext cx="2304496" cy="11445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Standard Material Properties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_MAT,</a:t>
            </a:r>
            <a:r>
              <a:rPr lang="en-US" sz="2000" dirty="0" smtClean="0"/>
              <a:t> &lt;standard material number&gt;, &lt;assigned number (optional)&gt;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Um, </a:t>
            </a:r>
            <a:r>
              <a:rPr lang="en-US" sz="1600" dirty="0" smtClean="0">
                <a:solidFill>
                  <a:schemeClr val="accent6">
                    <a:lumMod val="75000"/>
                  </a:schemeClr>
                </a:solidFill>
              </a:rPr>
              <a:t>Mat</a:t>
            </a:r>
            <a:r>
              <a:rPr lang="en-US" sz="1600" dirty="0" smtClean="0"/>
              <a:t>erial”</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standard MP (Materials Property) commands for common materials </a:t>
            </a:r>
            <a:endParaRPr lang="en-US" dirty="0"/>
          </a:p>
        </p:txBody>
      </p:sp>
      <p:sp>
        <p:nvSpPr>
          <p:cNvPr id="6" name="TextBox 5"/>
          <p:cNvSpPr txBox="1"/>
          <p:nvPr/>
        </p:nvSpPr>
        <p:spPr>
          <a:xfrm>
            <a:off x="341376" y="2255640"/>
            <a:ext cx="2795229" cy="369332"/>
          </a:xfrm>
          <a:prstGeom prst="rect">
            <a:avLst/>
          </a:prstGeom>
          <a:noFill/>
        </p:spPr>
        <p:txBody>
          <a:bodyPr wrap="square" rtlCol="0">
            <a:spAutoFit/>
          </a:bodyPr>
          <a:lstStyle/>
          <a:p>
            <a:r>
              <a:rPr lang="en-US" dirty="0" smtClean="0"/>
              <a:t>No strength data included</a:t>
            </a:r>
            <a:endParaRPr lang="en-US" dirty="0"/>
          </a:p>
        </p:txBody>
      </p:sp>
      <p:sp>
        <p:nvSpPr>
          <p:cNvPr id="7" name="TextBox 6"/>
          <p:cNvSpPr txBox="1"/>
          <p:nvPr/>
        </p:nvSpPr>
        <p:spPr>
          <a:xfrm>
            <a:off x="3189767" y="2275367"/>
            <a:ext cx="5826642" cy="523220"/>
          </a:xfrm>
          <a:prstGeom prst="rect">
            <a:avLst/>
          </a:prstGeom>
          <a:noFill/>
          <a:ln>
            <a:noFill/>
          </a:ln>
        </p:spPr>
        <p:txBody>
          <a:bodyPr wrap="square" rtlCol="0">
            <a:spAutoFit/>
          </a:bodyPr>
          <a:lstStyle/>
          <a:p>
            <a:r>
              <a:rPr lang="en-US" sz="1400" dirty="0" err="1" smtClean="0"/>
              <a:t>Ansys</a:t>
            </a:r>
            <a:r>
              <a:rPr lang="en-US" sz="1400" dirty="0" smtClean="0"/>
              <a:t> will only allow you to include strength data for a limited number of materials.</a:t>
            </a:r>
          </a:p>
        </p:txBody>
      </p:sp>
      <p:pic>
        <p:nvPicPr>
          <p:cNvPr id="4098" name="Picture 2"/>
          <p:cNvPicPr>
            <a:picLocks noChangeAspect="1" noChangeArrowheads="1"/>
          </p:cNvPicPr>
          <p:nvPr/>
        </p:nvPicPr>
        <p:blipFill>
          <a:blip r:embed="rId2" cstate="print"/>
          <a:srcRect/>
          <a:stretch>
            <a:fillRect/>
          </a:stretch>
        </p:blipFill>
        <p:spPr bwMode="auto">
          <a:xfrm>
            <a:off x="347331" y="3255890"/>
            <a:ext cx="4417675" cy="1879636"/>
          </a:xfrm>
          <a:prstGeom prst="rect">
            <a:avLst/>
          </a:prstGeom>
          <a:noFill/>
          <a:ln w="9525">
            <a:noFill/>
            <a:miter lim="800000"/>
            <a:headEnd/>
            <a:tailEnd/>
          </a:ln>
        </p:spPr>
      </p:pic>
      <p:sp>
        <p:nvSpPr>
          <p:cNvPr id="9" name="TextBox 8"/>
          <p:cNvSpPr txBox="1"/>
          <p:nvPr/>
        </p:nvSpPr>
        <p:spPr>
          <a:xfrm>
            <a:off x="297715" y="2945219"/>
            <a:ext cx="2519916" cy="307777"/>
          </a:xfrm>
          <a:prstGeom prst="rect">
            <a:avLst/>
          </a:prstGeom>
          <a:noFill/>
          <a:ln>
            <a:noFill/>
          </a:ln>
        </p:spPr>
        <p:txBody>
          <a:bodyPr wrap="square" rtlCol="0">
            <a:spAutoFit/>
          </a:bodyPr>
          <a:lstStyle/>
          <a:p>
            <a:r>
              <a:rPr lang="en-US" sz="1400" dirty="0" smtClean="0"/>
              <a:t>What’s Currently Included:</a:t>
            </a:r>
          </a:p>
        </p:txBody>
      </p:sp>
      <p:sp>
        <p:nvSpPr>
          <p:cNvPr id="10" name="TextBox 9"/>
          <p:cNvSpPr txBox="1"/>
          <p:nvPr/>
        </p:nvSpPr>
        <p:spPr>
          <a:xfrm>
            <a:off x="191386" y="5209954"/>
            <a:ext cx="4667694" cy="830997"/>
          </a:xfrm>
          <a:prstGeom prst="rect">
            <a:avLst/>
          </a:prstGeom>
          <a:noFill/>
          <a:ln>
            <a:noFill/>
          </a:ln>
        </p:spPr>
        <p:txBody>
          <a:bodyPr wrap="square" rtlCol="0">
            <a:spAutoFit/>
          </a:bodyPr>
          <a:lstStyle/>
          <a:p>
            <a:r>
              <a:rPr lang="en-US" sz="1600" dirty="0" smtClean="0"/>
              <a:t>Note that if you want to scale the densities of any material, you can do so by setting the </a:t>
            </a:r>
            <a:r>
              <a:rPr lang="en-US" sz="1600" dirty="0" err="1" smtClean="0"/>
              <a:t>mFactor</a:t>
            </a:r>
            <a:r>
              <a:rPr lang="en-US" sz="1600" dirty="0" smtClean="0"/>
              <a:t> parameter</a:t>
            </a:r>
          </a:p>
        </p:txBody>
      </p:sp>
      <p:pic>
        <p:nvPicPr>
          <p:cNvPr id="4099" name="Picture 3"/>
          <p:cNvPicPr>
            <a:picLocks noChangeAspect="1" noChangeArrowheads="1"/>
          </p:cNvPicPr>
          <p:nvPr/>
        </p:nvPicPr>
        <p:blipFill>
          <a:blip r:embed="rId3" cstate="print"/>
          <a:srcRect/>
          <a:stretch>
            <a:fillRect/>
          </a:stretch>
        </p:blipFill>
        <p:spPr bwMode="auto">
          <a:xfrm>
            <a:off x="6163672" y="2835903"/>
            <a:ext cx="1133475" cy="31432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124893" y="3792654"/>
            <a:ext cx="3413052" cy="1452137"/>
          </a:xfrm>
          <a:prstGeom prst="rect">
            <a:avLst/>
          </a:prstGeom>
          <a:noFill/>
          <a:ln w="9525">
            <a:noFill/>
            <a:miter lim="800000"/>
            <a:headEnd/>
            <a:tailEnd/>
          </a:ln>
        </p:spPr>
      </p:pic>
      <p:sp>
        <p:nvSpPr>
          <p:cNvPr id="13" name="Down Arrow 12"/>
          <p:cNvSpPr/>
          <p:nvPr/>
        </p:nvSpPr>
        <p:spPr>
          <a:xfrm>
            <a:off x="6347637" y="3253561"/>
            <a:ext cx="797442" cy="404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80344" y="5422604"/>
            <a:ext cx="3795823" cy="584775"/>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600" dirty="0" smtClean="0"/>
              <a:t>Implantation Question:</a:t>
            </a:r>
          </a:p>
          <a:p>
            <a:pPr algn="ctr"/>
            <a:r>
              <a:rPr lang="en-US" sz="1600" dirty="0" smtClean="0"/>
              <a:t>Would you rather see something like</a:t>
            </a:r>
          </a:p>
        </p:txBody>
      </p:sp>
      <p:pic>
        <p:nvPicPr>
          <p:cNvPr id="4101" name="Picture 5"/>
          <p:cNvPicPr>
            <a:picLocks noChangeAspect="1" noChangeArrowheads="1"/>
          </p:cNvPicPr>
          <p:nvPr/>
        </p:nvPicPr>
        <p:blipFill>
          <a:blip r:embed="rId5" cstate="print"/>
          <a:srcRect/>
          <a:stretch>
            <a:fillRect/>
          </a:stretch>
        </p:blipFill>
        <p:spPr bwMode="auto">
          <a:xfrm>
            <a:off x="5482744" y="6137535"/>
            <a:ext cx="2206443" cy="48654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Automated Material Info Table</a:t>
            </a:r>
            <a:endParaRPr lang="en-US" dirty="0"/>
          </a:p>
        </p:txBody>
      </p:sp>
      <p:sp>
        <p:nvSpPr>
          <p:cNvPr id="3" name="TextBox 2"/>
          <p:cNvSpPr txBox="1"/>
          <p:nvPr/>
        </p:nvSpPr>
        <p:spPr>
          <a:xfrm>
            <a:off x="0" y="914400"/>
            <a:ext cx="9144000" cy="338554"/>
          </a:xfrm>
          <a:prstGeom prst="rect">
            <a:avLst/>
          </a:prstGeom>
          <a:noFill/>
          <a:ln>
            <a:noFill/>
          </a:ln>
        </p:spPr>
        <p:txBody>
          <a:bodyPr wrap="square" rtlCol="0">
            <a:spAutoFit/>
          </a:bodyPr>
          <a:lstStyle/>
          <a:p>
            <a:r>
              <a:rPr lang="en-US" sz="1600" b="1" dirty="0" smtClean="0"/>
              <a:t>Common Customer Question:  </a:t>
            </a:r>
            <a:r>
              <a:rPr lang="en-US" sz="1600" dirty="0" smtClean="0"/>
              <a:t>What material propertied did you use in your model?</a:t>
            </a:r>
          </a:p>
        </p:txBody>
      </p:sp>
      <p:sp>
        <p:nvSpPr>
          <p:cNvPr id="4" name="TextBox 3"/>
          <p:cNvSpPr txBox="1"/>
          <p:nvPr/>
        </p:nvSpPr>
        <p:spPr>
          <a:xfrm>
            <a:off x="0" y="1286540"/>
            <a:ext cx="8984512" cy="338554"/>
          </a:xfrm>
          <a:prstGeom prst="rect">
            <a:avLst/>
          </a:prstGeom>
          <a:noFill/>
          <a:ln>
            <a:noFill/>
          </a:ln>
        </p:spPr>
        <p:txBody>
          <a:bodyPr wrap="square" rtlCol="0">
            <a:spAutoFit/>
          </a:bodyPr>
          <a:lstStyle/>
          <a:p>
            <a:r>
              <a:rPr lang="en-US" sz="1600" b="1" dirty="0" smtClean="0"/>
              <a:t>Common Solution: </a:t>
            </a:r>
            <a:r>
              <a:rPr lang="en-US" sz="1600" dirty="0" smtClean="0"/>
              <a:t>Manually copy material properties from input deck to excel spread sheet.</a:t>
            </a:r>
          </a:p>
        </p:txBody>
      </p:sp>
      <p:sp>
        <p:nvSpPr>
          <p:cNvPr id="5" name="TextBox 4"/>
          <p:cNvSpPr txBox="1"/>
          <p:nvPr/>
        </p:nvSpPr>
        <p:spPr>
          <a:xfrm>
            <a:off x="1233376" y="1679945"/>
            <a:ext cx="6379534"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If it’s not obvious by now, I hate any solution that involves “</a:t>
            </a:r>
            <a:r>
              <a:rPr lang="en-US" sz="1600" b="1" dirty="0" smtClean="0"/>
              <a:t>Manually</a:t>
            </a:r>
            <a:r>
              <a:rPr lang="en-US" sz="1600" dirty="0" smtClean="0"/>
              <a:t>”</a:t>
            </a:r>
          </a:p>
        </p:txBody>
      </p:sp>
      <p:sp>
        <p:nvSpPr>
          <p:cNvPr id="6" name="TextBox 5"/>
          <p:cNvSpPr txBox="1"/>
          <p:nvPr/>
        </p:nvSpPr>
        <p:spPr>
          <a:xfrm>
            <a:off x="1456658" y="2179671"/>
            <a:ext cx="5879806"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Now there is a simple way to export material information to excel: </a:t>
            </a:r>
          </a:p>
        </p:txBody>
      </p:sp>
      <p:sp>
        <p:nvSpPr>
          <p:cNvPr id="8" name="Right Arrow 7"/>
          <p:cNvSpPr/>
          <p:nvPr/>
        </p:nvSpPr>
        <p:spPr>
          <a:xfrm>
            <a:off x="4189228" y="2817628"/>
            <a:ext cx="531628" cy="350874"/>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cstate="print"/>
          <a:srcRect t="9213"/>
          <a:stretch>
            <a:fillRect/>
          </a:stretch>
        </p:blipFill>
        <p:spPr bwMode="auto">
          <a:xfrm>
            <a:off x="5017459" y="2849524"/>
            <a:ext cx="3864812" cy="318977"/>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982846" y="4423034"/>
            <a:ext cx="7053658" cy="297822"/>
          </a:xfrm>
          <a:prstGeom prst="rect">
            <a:avLst/>
          </a:prstGeom>
          <a:noFill/>
          <a:ln w="9525">
            <a:noFill/>
            <a:miter lim="800000"/>
            <a:headEnd/>
            <a:tailEnd/>
          </a:ln>
        </p:spPr>
      </p:pic>
      <p:sp>
        <p:nvSpPr>
          <p:cNvPr id="12" name="Right Arrow 11"/>
          <p:cNvSpPr/>
          <p:nvPr/>
        </p:nvSpPr>
        <p:spPr>
          <a:xfrm rot="5400000">
            <a:off x="4960087" y="3992528"/>
            <a:ext cx="361510" cy="372139"/>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p:cNvPicPr>
            <a:picLocks noChangeAspect="1" noChangeArrowheads="1"/>
          </p:cNvPicPr>
          <p:nvPr/>
        </p:nvPicPr>
        <p:blipFill>
          <a:blip r:embed="rId4" cstate="print"/>
          <a:srcRect/>
          <a:stretch>
            <a:fillRect/>
          </a:stretch>
        </p:blipFill>
        <p:spPr bwMode="auto">
          <a:xfrm>
            <a:off x="164359" y="2630783"/>
            <a:ext cx="3924300" cy="1724025"/>
          </a:xfrm>
          <a:prstGeom prst="rect">
            <a:avLst/>
          </a:prstGeom>
          <a:noFill/>
          <a:ln w="9525">
            <a:noFill/>
            <a:miter lim="800000"/>
            <a:headEnd/>
            <a:tailEnd/>
          </a:ln>
        </p:spPr>
      </p:pic>
      <p:sp>
        <p:nvSpPr>
          <p:cNvPr id="16" name="TextBox 15"/>
          <p:cNvSpPr txBox="1"/>
          <p:nvPr/>
        </p:nvSpPr>
        <p:spPr>
          <a:xfrm>
            <a:off x="4518838" y="3434317"/>
            <a:ext cx="3678865" cy="523220"/>
          </a:xfrm>
          <a:prstGeom prst="rect">
            <a:avLst/>
          </a:prstGeom>
          <a:noFill/>
          <a:ln>
            <a:noFill/>
          </a:ln>
        </p:spPr>
        <p:txBody>
          <a:bodyPr wrap="square" rtlCol="0">
            <a:spAutoFit/>
          </a:bodyPr>
          <a:lstStyle/>
          <a:p>
            <a:r>
              <a:rPr lang="en-US" sz="1400" dirty="0" smtClean="0"/>
              <a:t>Output is a Coma Separated Value file, simply change the .out to .</a:t>
            </a:r>
            <a:r>
              <a:rPr lang="en-US" sz="1400" dirty="0" err="1" smtClean="0"/>
              <a:t>csv</a:t>
            </a:r>
            <a:endParaRPr lang="en-US" sz="1400" dirty="0" smtClean="0"/>
          </a:p>
        </p:txBody>
      </p:sp>
      <p:sp>
        <p:nvSpPr>
          <p:cNvPr id="17" name="TextBox 16"/>
          <p:cNvSpPr txBox="1"/>
          <p:nvPr/>
        </p:nvSpPr>
        <p:spPr>
          <a:xfrm>
            <a:off x="255180" y="6007395"/>
            <a:ext cx="8697433" cy="523220"/>
          </a:xfrm>
          <a:prstGeom prst="rect">
            <a:avLst/>
          </a:prstGeom>
          <a:noFill/>
          <a:ln>
            <a:noFill/>
          </a:ln>
        </p:spPr>
        <p:txBody>
          <a:bodyPr wrap="square" rtlCol="0">
            <a:spAutoFit/>
          </a:bodyPr>
          <a:lstStyle/>
          <a:p>
            <a:r>
              <a:rPr lang="en-US" sz="1400" dirty="0" smtClean="0"/>
              <a:t>You are </a:t>
            </a:r>
            <a:r>
              <a:rPr lang="en-US" sz="1400" b="1" dirty="0" smtClean="0"/>
              <a:t>encouraged</a:t>
            </a:r>
            <a:r>
              <a:rPr lang="en-US" sz="1400" dirty="0" smtClean="0"/>
              <a:t> to add materials to the _MAT.mac file, simply follow the format of the other materials, just change the file and let me know that you have changed it…</a:t>
            </a:r>
          </a:p>
        </p:txBody>
      </p:sp>
      <p:pic>
        <p:nvPicPr>
          <p:cNvPr id="1032" name="Picture 8"/>
          <p:cNvPicPr>
            <a:picLocks noChangeAspect="1" noChangeArrowheads="1"/>
          </p:cNvPicPr>
          <p:nvPr/>
        </p:nvPicPr>
        <p:blipFill>
          <a:blip r:embed="rId5" cstate="print"/>
          <a:srcRect/>
          <a:stretch>
            <a:fillRect/>
          </a:stretch>
        </p:blipFill>
        <p:spPr bwMode="auto">
          <a:xfrm>
            <a:off x="670297" y="4787863"/>
            <a:ext cx="7732715" cy="118763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6" grpId="0" animBg="1"/>
      <p:bldP spid="8" grpId="0" animBg="1"/>
      <p:bldP spid="12" grpId="0" animBg="1"/>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_NEXT.mac </a:t>
            </a:r>
            <a:r>
              <a:rPr lang="en-US" dirty="0" smtClean="0">
                <a:sym typeface="Wingdings" pitchFamily="2" charset="2"/>
              </a:rPr>
              <a:t> Next Set of </a:t>
            </a:r>
            <a:r>
              <a:rPr lang="en-US" dirty="0" err="1" smtClean="0">
                <a:sym typeface="Wingdings" pitchFamily="2" charset="2"/>
              </a:rPr>
              <a:t>Resutls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_NEXT,</a:t>
            </a:r>
            <a:r>
              <a:rPr lang="en-US" sz="2000" dirty="0" smtClean="0"/>
              <a:t> &lt;number of steps&gt;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_Next </a:t>
            </a:r>
            <a:r>
              <a:rPr lang="en-US" sz="1600" dirty="0" smtClean="0"/>
              <a:t>set of results”</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Post processing command that sets results to the next set of results</a:t>
            </a:r>
          </a:p>
        </p:txBody>
      </p:sp>
      <p:pic>
        <p:nvPicPr>
          <p:cNvPr id="1026" name="Picture 2"/>
          <p:cNvPicPr>
            <a:picLocks noChangeAspect="1" noChangeArrowheads="1"/>
          </p:cNvPicPr>
          <p:nvPr/>
        </p:nvPicPr>
        <p:blipFill>
          <a:blip r:embed="rId2" cstate="print"/>
          <a:srcRect/>
          <a:stretch>
            <a:fillRect/>
          </a:stretch>
        </p:blipFill>
        <p:spPr bwMode="auto">
          <a:xfrm>
            <a:off x="2640751" y="2259753"/>
            <a:ext cx="3419807" cy="120454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16946" y="3657598"/>
            <a:ext cx="3965955" cy="2764374"/>
          </a:xfrm>
          <a:prstGeom prst="rect">
            <a:avLst/>
          </a:prstGeom>
          <a:noFill/>
          <a:ln w="9525">
            <a:noFill/>
            <a:miter lim="800000"/>
            <a:headEnd/>
            <a:tailEnd/>
          </a:ln>
        </p:spPr>
      </p:pic>
      <p:sp>
        <p:nvSpPr>
          <p:cNvPr id="9" name="TextBox 8"/>
          <p:cNvSpPr txBox="1"/>
          <p:nvPr/>
        </p:nvSpPr>
        <p:spPr>
          <a:xfrm>
            <a:off x="4104167" y="4253023"/>
            <a:ext cx="956930"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_NEXT,</a:t>
            </a:r>
            <a:r>
              <a:rPr lang="en-US" sz="1400" b="1" dirty="0" smtClean="0">
                <a:solidFill>
                  <a:schemeClr val="bg1"/>
                </a:solidFill>
              </a:rPr>
              <a:t>5</a:t>
            </a:r>
          </a:p>
        </p:txBody>
      </p:sp>
      <p:pic>
        <p:nvPicPr>
          <p:cNvPr id="1028" name="Picture 4"/>
          <p:cNvPicPr>
            <a:picLocks noChangeAspect="1" noChangeArrowheads="1"/>
          </p:cNvPicPr>
          <p:nvPr/>
        </p:nvPicPr>
        <p:blipFill>
          <a:blip r:embed="rId4" cstate="print"/>
          <a:srcRect/>
          <a:stretch>
            <a:fillRect/>
          </a:stretch>
        </p:blipFill>
        <p:spPr bwMode="auto">
          <a:xfrm>
            <a:off x="5114817" y="3657599"/>
            <a:ext cx="3912220" cy="2726919"/>
          </a:xfrm>
          <a:prstGeom prst="rect">
            <a:avLst/>
          </a:prstGeom>
          <a:noFill/>
          <a:ln w="9525">
            <a:noFill/>
            <a:miter lim="800000"/>
            <a:headEnd/>
            <a:tailEnd/>
          </a:ln>
        </p:spPr>
      </p:pic>
      <p:sp>
        <p:nvSpPr>
          <p:cNvPr id="11" name="Rectangle 10"/>
          <p:cNvSpPr/>
          <p:nvPr/>
        </p:nvSpPr>
        <p:spPr>
          <a:xfrm>
            <a:off x="786809" y="4412512"/>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77019" y="4394791"/>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338085" y="484844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_NSEL_LOC.mac </a:t>
            </a:r>
            <a:r>
              <a:rPr lang="en-US" dirty="0" smtClean="0">
                <a:sym typeface="Wingdings" pitchFamily="2" charset="2"/>
              </a:rPr>
              <a:t> Select Node By </a:t>
            </a:r>
            <a:r>
              <a:rPr lang="en-US" dirty="0" err="1" smtClean="0">
                <a:sym typeface="Wingdings" pitchFamily="2" charset="2"/>
              </a:rPr>
              <a:t>Loacation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NSEL_LOC</a:t>
            </a:r>
            <a:r>
              <a:rPr lang="en-US" sz="5400" dirty="0" smtClean="0"/>
              <a:t>,</a:t>
            </a:r>
            <a:r>
              <a:rPr lang="en-US" sz="2000" dirty="0" smtClean="0"/>
              <a:t> &lt;x&gt;,&lt;y&gt;,&lt;z&gt;,&lt;tolerance&gt;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a:t>
            </a:r>
            <a:r>
              <a:rPr lang="en-US" sz="1600" dirty="0" smtClean="0"/>
              <a:t>ode </a:t>
            </a:r>
            <a:r>
              <a:rPr lang="en-US" sz="1600" dirty="0" smtClean="0">
                <a:solidFill>
                  <a:schemeClr val="accent6">
                    <a:lumMod val="75000"/>
                  </a:schemeClr>
                </a:solidFill>
              </a:rPr>
              <a:t>Sel</a:t>
            </a:r>
            <a:r>
              <a:rPr lang="en-US" sz="1600" dirty="0" smtClean="0"/>
              <a:t>ect by </a:t>
            </a:r>
            <a:r>
              <a:rPr lang="en-US" sz="1600" dirty="0" smtClean="0">
                <a:solidFill>
                  <a:schemeClr val="accent6">
                    <a:lumMod val="75000"/>
                  </a:schemeClr>
                </a:solidFill>
              </a:rPr>
              <a:t>Loc</a:t>
            </a:r>
            <a:r>
              <a:rPr lang="en-US" sz="1600" dirty="0" smtClean="0"/>
              <a:t>ation”</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Select Node based on location. Useful for macros,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_NUMCMP.mac</a:t>
            </a:r>
            <a:r>
              <a:rPr lang="en-US" dirty="0" smtClean="0">
                <a:sym typeface="Wingdings" pitchFamily="2" charset="2"/>
              </a:rPr>
              <a:t> like </a:t>
            </a:r>
            <a:r>
              <a:rPr lang="en-US" dirty="0" err="1" smtClean="0">
                <a:sym typeface="Wingdings" pitchFamily="2" charset="2"/>
              </a:rPr>
              <a:t>numcmp</a:t>
            </a:r>
            <a:r>
              <a:rPr lang="en-US" dirty="0" smtClean="0">
                <a:sym typeface="Wingdings" pitchFamily="2" charset="2"/>
              </a:rPr>
              <a:t> but better</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NUMCMP</a:t>
            </a:r>
            <a:r>
              <a:rPr lang="en-US" sz="5400" dirty="0" smtClean="0"/>
              <a:t>,</a:t>
            </a:r>
            <a:r>
              <a:rPr lang="en-US" sz="2000" dirty="0" smtClean="0"/>
              <a:t> &lt;what else?&gt;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C</a:t>
            </a:r>
            <a:r>
              <a:rPr lang="en-US" sz="1600" dirty="0" smtClean="0"/>
              <a:t>o</a:t>
            </a:r>
            <a:r>
              <a:rPr lang="en-US" sz="1600" dirty="0" smtClean="0">
                <a:solidFill>
                  <a:schemeClr val="accent6">
                    <a:lumMod val="75000"/>
                  </a:schemeClr>
                </a:solidFill>
              </a:rPr>
              <a:t>mp</a:t>
            </a:r>
            <a:r>
              <a:rPr lang="en-US" sz="1600" dirty="0" smtClean="0"/>
              <a:t>ress”</a:t>
            </a:r>
            <a:endParaRPr lang="en-US" sz="1600" dirty="0"/>
          </a:p>
        </p:txBody>
      </p:sp>
      <p:sp>
        <p:nvSpPr>
          <p:cNvPr id="5" name="TextBox 4"/>
          <p:cNvSpPr txBox="1"/>
          <p:nvPr/>
        </p:nvSpPr>
        <p:spPr>
          <a:xfrm>
            <a:off x="308344" y="1850065"/>
            <a:ext cx="8484782" cy="338554"/>
          </a:xfrm>
          <a:prstGeom prst="rect">
            <a:avLst/>
          </a:prstGeom>
          <a:noFill/>
          <a:ln>
            <a:noFill/>
          </a:ln>
        </p:spPr>
        <p:txBody>
          <a:bodyPr wrap="square" rtlCol="0">
            <a:spAutoFit/>
          </a:bodyPr>
          <a:lstStyle/>
          <a:p>
            <a:r>
              <a:rPr lang="en-US" sz="1600" dirty="0" smtClean="0"/>
              <a:t>Compresses numbers assigned to </a:t>
            </a:r>
            <a:r>
              <a:rPr lang="en-US" sz="1600" dirty="0" err="1" smtClean="0"/>
              <a:t>keypoints</a:t>
            </a:r>
            <a:r>
              <a:rPr lang="en-US" sz="1600" dirty="0" smtClean="0"/>
              <a:t>, lines, areas and volumes back to zero </a:t>
            </a:r>
          </a:p>
        </p:txBody>
      </p:sp>
      <p:sp>
        <p:nvSpPr>
          <p:cNvPr id="6" name="TextBox 5"/>
          <p:cNvSpPr txBox="1"/>
          <p:nvPr/>
        </p:nvSpPr>
        <p:spPr>
          <a:xfrm>
            <a:off x="297711" y="2413585"/>
            <a:ext cx="8846289" cy="523220"/>
          </a:xfrm>
          <a:prstGeom prst="rect">
            <a:avLst/>
          </a:prstGeom>
          <a:noFill/>
          <a:ln>
            <a:noFill/>
          </a:ln>
        </p:spPr>
        <p:txBody>
          <a:bodyPr wrap="square" rtlCol="0">
            <a:spAutoFit/>
          </a:bodyPr>
          <a:lstStyle/>
          <a:p>
            <a:r>
              <a:rPr lang="en-US" sz="1400" dirty="0" smtClean="0"/>
              <a:t>ARG1 = 1 </a:t>
            </a:r>
            <a:r>
              <a:rPr lang="en-US" sz="1400" dirty="0" smtClean="0">
                <a:sym typeface="Wingdings" pitchFamily="2" charset="2"/>
              </a:rPr>
              <a:t> Nodes and Elements Compressed as well</a:t>
            </a:r>
          </a:p>
          <a:p>
            <a:r>
              <a:rPr lang="en-US" sz="1400" dirty="0" smtClean="0">
                <a:sym typeface="Wingdings" pitchFamily="2" charset="2"/>
              </a:rPr>
              <a:t>ARG1 = 2  </a:t>
            </a:r>
            <a:r>
              <a:rPr lang="en-US" sz="1400" dirty="0" err="1" smtClean="0">
                <a:sym typeface="Wingdings" pitchFamily="2" charset="2"/>
              </a:rPr>
              <a:t>Keypoings</a:t>
            </a:r>
            <a:r>
              <a:rPr lang="en-US" sz="1400" dirty="0" smtClean="0">
                <a:sym typeface="Wingdings" pitchFamily="2" charset="2"/>
              </a:rPr>
              <a:t>, lines, areas, nodes, elements, materials, type and </a:t>
            </a:r>
            <a:r>
              <a:rPr lang="en-US" sz="1400" dirty="0" err="1" smtClean="0">
                <a:sym typeface="Wingdings" pitchFamily="2" charset="2"/>
              </a:rPr>
              <a:t>reall</a:t>
            </a:r>
            <a:r>
              <a:rPr lang="en-US" sz="1400" dirty="0" smtClean="0">
                <a:sym typeface="Wingdings" pitchFamily="2" charset="2"/>
              </a:rPr>
              <a:t> all compressed</a:t>
            </a:r>
            <a:endParaRPr lang="en-US" sz="1400" dirty="0" smtClean="0"/>
          </a:p>
        </p:txBody>
      </p:sp>
      <p:sp>
        <p:nvSpPr>
          <p:cNvPr id="8" name="TextBox 7"/>
          <p:cNvSpPr txBox="1"/>
          <p:nvPr/>
        </p:nvSpPr>
        <p:spPr>
          <a:xfrm>
            <a:off x="3763926" y="3157864"/>
            <a:ext cx="1446030" cy="307777"/>
          </a:xfrm>
          <a:prstGeom prst="rect">
            <a:avLst/>
          </a:prstGeom>
          <a:solidFill>
            <a:schemeClr val="tx1"/>
          </a:solidFill>
          <a:ln>
            <a:noFill/>
          </a:ln>
        </p:spPr>
        <p:txBody>
          <a:bodyPr wrap="square" rtlCol="0">
            <a:spAutoFit/>
          </a:bodyPr>
          <a:lstStyle/>
          <a:p>
            <a:pPr algn="ctr"/>
            <a:r>
              <a:rPr lang="en-US" sz="1400" b="1" dirty="0" smtClean="0">
                <a:solidFill>
                  <a:schemeClr val="accent6">
                    <a:lumMod val="75000"/>
                  </a:schemeClr>
                </a:solidFill>
              </a:rPr>
              <a:t>_NUMCMP,</a:t>
            </a:r>
            <a:r>
              <a:rPr lang="en-US" sz="1400" b="1" dirty="0" smtClean="0">
                <a:solidFill>
                  <a:schemeClr val="bg1"/>
                </a:solidFill>
              </a:rPr>
              <a:t>1</a:t>
            </a:r>
          </a:p>
        </p:txBody>
      </p:sp>
      <p:pic>
        <p:nvPicPr>
          <p:cNvPr id="2051" name="Picture 3"/>
          <p:cNvPicPr>
            <a:picLocks noChangeAspect="1" noChangeArrowheads="1"/>
          </p:cNvPicPr>
          <p:nvPr/>
        </p:nvPicPr>
        <p:blipFill>
          <a:blip r:embed="rId2" cstate="print"/>
          <a:srcRect/>
          <a:stretch>
            <a:fillRect/>
          </a:stretch>
        </p:blipFill>
        <p:spPr bwMode="auto">
          <a:xfrm>
            <a:off x="5327910" y="3192198"/>
            <a:ext cx="3400425" cy="10477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83314" y="3078568"/>
            <a:ext cx="3409950" cy="1104900"/>
          </a:xfrm>
          <a:prstGeom prst="rect">
            <a:avLst/>
          </a:prstGeom>
          <a:noFill/>
          <a:ln w="9525">
            <a:noFill/>
            <a:miter lim="800000"/>
            <a:headEnd/>
            <a:tailEnd/>
          </a:ln>
        </p:spPr>
      </p:pic>
      <p:sp>
        <p:nvSpPr>
          <p:cNvPr id="11" name="Right Arrow 10"/>
          <p:cNvSpPr/>
          <p:nvPr/>
        </p:nvSpPr>
        <p:spPr>
          <a:xfrm>
            <a:off x="4136066" y="375328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_NUMMRG.mac </a:t>
            </a:r>
            <a:r>
              <a:rPr lang="en-US" dirty="0" smtClean="0">
                <a:sym typeface="Wingdings" pitchFamily="2" charset="2"/>
              </a:rPr>
              <a:t> Merge Like You Mean It.</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NUMMRG</a:t>
            </a:r>
            <a:r>
              <a:rPr lang="en-US" sz="5400" dirty="0" smtClean="0"/>
              <a:t>,</a:t>
            </a:r>
            <a:r>
              <a:rPr lang="en-US" sz="2000" dirty="0" smtClean="0"/>
              <a:t> &lt;</a:t>
            </a:r>
            <a:r>
              <a:rPr lang="en-US" sz="2000" dirty="0" err="1" smtClean="0"/>
              <a:t>Tolarance</a:t>
            </a:r>
            <a:r>
              <a:rPr lang="en-US" sz="2000" dirty="0" smtClean="0"/>
              <a:t>&gt;, &lt;Retain High Number?&gt;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C</a:t>
            </a:r>
            <a:r>
              <a:rPr lang="en-US" sz="1600" dirty="0" smtClean="0"/>
              <a:t>o</a:t>
            </a:r>
            <a:r>
              <a:rPr lang="en-US" sz="1600" dirty="0" smtClean="0">
                <a:solidFill>
                  <a:schemeClr val="accent6">
                    <a:lumMod val="75000"/>
                  </a:schemeClr>
                </a:solidFill>
              </a:rPr>
              <a:t>mp</a:t>
            </a:r>
            <a:r>
              <a:rPr lang="en-US" sz="1600" dirty="0" smtClean="0"/>
              <a:t>ress”</a:t>
            </a:r>
            <a:endParaRPr lang="en-US" sz="1600" dirty="0"/>
          </a:p>
        </p:txBody>
      </p:sp>
      <p:sp>
        <p:nvSpPr>
          <p:cNvPr id="5" name="TextBox 4"/>
          <p:cNvSpPr txBox="1"/>
          <p:nvPr/>
        </p:nvSpPr>
        <p:spPr>
          <a:xfrm>
            <a:off x="318977" y="1807535"/>
            <a:ext cx="8463516" cy="307777"/>
          </a:xfrm>
          <a:prstGeom prst="rect">
            <a:avLst/>
          </a:prstGeom>
          <a:noFill/>
          <a:ln>
            <a:noFill/>
          </a:ln>
        </p:spPr>
        <p:txBody>
          <a:bodyPr wrap="square" rtlCol="0">
            <a:spAutoFit/>
          </a:bodyPr>
          <a:lstStyle/>
          <a:p>
            <a:r>
              <a:rPr lang="en-US" sz="1400" dirty="0" smtClean="0"/>
              <a:t>Merges nodes </a:t>
            </a:r>
            <a:r>
              <a:rPr lang="en-US" sz="1400" b="1" dirty="0" smtClean="0"/>
              <a:t>AND</a:t>
            </a:r>
            <a:r>
              <a:rPr lang="en-US" sz="1400" dirty="0" smtClean="0"/>
              <a:t> </a:t>
            </a:r>
            <a:r>
              <a:rPr lang="en-US" sz="1400" dirty="0" err="1" smtClean="0"/>
              <a:t>keypoints</a:t>
            </a:r>
            <a:r>
              <a:rPr lang="en-US" sz="1400" dirty="0" smtClean="0"/>
              <a:t>. Repeats several times, you will </a:t>
            </a:r>
            <a:r>
              <a:rPr lang="en-US" sz="1400" dirty="0" err="1" smtClean="0"/>
              <a:t>ushaly</a:t>
            </a:r>
            <a:r>
              <a:rPr lang="en-US" sz="1400" dirty="0" smtClean="0"/>
              <a:t> see errors.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_NUMOFF.mac </a:t>
            </a:r>
            <a:r>
              <a:rPr lang="en-US" dirty="0" smtClean="0">
                <a:sym typeface="Wingdings" pitchFamily="2" charset="2"/>
              </a:rPr>
              <a:t> Offset your world.</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NUMOFF</a:t>
            </a:r>
            <a:r>
              <a:rPr lang="en-US" sz="5400" dirty="0" smtClean="0"/>
              <a:t>,</a:t>
            </a:r>
            <a:r>
              <a:rPr lang="en-US" sz="2000" dirty="0" smtClean="0"/>
              <a:t> &lt;Offset Number&gt;,&lt;What Else?&gt;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Off</a:t>
            </a:r>
            <a:r>
              <a:rPr lang="en-US" sz="1600" dirty="0" smtClean="0"/>
              <a:t>set”</a:t>
            </a:r>
            <a:endParaRPr lang="en-US" sz="1600" dirty="0"/>
          </a:p>
        </p:txBody>
      </p:sp>
      <p:sp>
        <p:nvSpPr>
          <p:cNvPr id="5" name="TextBox 4"/>
          <p:cNvSpPr txBox="1"/>
          <p:nvPr/>
        </p:nvSpPr>
        <p:spPr>
          <a:xfrm>
            <a:off x="308344" y="1850065"/>
            <a:ext cx="8484782" cy="338554"/>
          </a:xfrm>
          <a:prstGeom prst="rect">
            <a:avLst/>
          </a:prstGeom>
          <a:noFill/>
          <a:ln>
            <a:noFill/>
          </a:ln>
        </p:spPr>
        <p:txBody>
          <a:bodyPr wrap="square" rtlCol="0">
            <a:spAutoFit/>
          </a:bodyPr>
          <a:lstStyle/>
          <a:p>
            <a:r>
              <a:rPr lang="en-US" sz="1600" dirty="0" smtClean="0"/>
              <a:t>Offsets numbers assigned to </a:t>
            </a:r>
            <a:r>
              <a:rPr lang="en-US" sz="1600" dirty="0" err="1" smtClean="0"/>
              <a:t>keypoints</a:t>
            </a:r>
            <a:r>
              <a:rPr lang="en-US" sz="1600" dirty="0" smtClean="0"/>
              <a:t>, lines, areas and volumes back to zero </a:t>
            </a:r>
          </a:p>
        </p:txBody>
      </p:sp>
      <p:sp>
        <p:nvSpPr>
          <p:cNvPr id="6" name="TextBox 5"/>
          <p:cNvSpPr txBox="1"/>
          <p:nvPr/>
        </p:nvSpPr>
        <p:spPr>
          <a:xfrm>
            <a:off x="297711" y="2413585"/>
            <a:ext cx="8846289" cy="523220"/>
          </a:xfrm>
          <a:prstGeom prst="rect">
            <a:avLst/>
          </a:prstGeom>
          <a:noFill/>
          <a:ln>
            <a:noFill/>
          </a:ln>
        </p:spPr>
        <p:txBody>
          <a:bodyPr wrap="square" rtlCol="0">
            <a:spAutoFit/>
          </a:bodyPr>
          <a:lstStyle/>
          <a:p>
            <a:r>
              <a:rPr lang="en-US" sz="1400" dirty="0" smtClean="0"/>
              <a:t>ARG1 = 1 </a:t>
            </a:r>
            <a:r>
              <a:rPr lang="en-US" sz="1400" dirty="0" smtClean="0">
                <a:sym typeface="Wingdings" pitchFamily="2" charset="2"/>
              </a:rPr>
              <a:t> Nodes and Elements are offset as well</a:t>
            </a:r>
          </a:p>
          <a:p>
            <a:r>
              <a:rPr lang="en-US" sz="1400" dirty="0" smtClean="0">
                <a:sym typeface="Wingdings" pitchFamily="2" charset="2"/>
              </a:rPr>
              <a:t>ARG1 = 2  Key points, lines, areas, nodes, elements, materials, type, real and </a:t>
            </a:r>
            <a:r>
              <a:rPr lang="en-US" sz="1400" dirty="0" err="1" smtClean="0">
                <a:sym typeface="Wingdings" pitchFamily="2" charset="2"/>
              </a:rPr>
              <a:t>secn</a:t>
            </a:r>
            <a:r>
              <a:rPr lang="en-US" sz="1400" dirty="0" smtClean="0">
                <a:sym typeface="Wingdings" pitchFamily="2" charset="2"/>
              </a:rPr>
              <a:t> are all offset</a:t>
            </a:r>
            <a:endParaRPr lang="en-US" sz="1400" dirty="0" smtClean="0"/>
          </a:p>
        </p:txBody>
      </p:sp>
      <p:sp>
        <p:nvSpPr>
          <p:cNvPr id="7" name="TextBox 6"/>
          <p:cNvSpPr txBox="1"/>
          <p:nvPr/>
        </p:nvSpPr>
        <p:spPr>
          <a:xfrm>
            <a:off x="404037" y="2977117"/>
            <a:ext cx="8059479" cy="307777"/>
          </a:xfrm>
          <a:prstGeom prst="rect">
            <a:avLst/>
          </a:prstGeom>
          <a:noFill/>
          <a:ln>
            <a:noFill/>
          </a:ln>
        </p:spPr>
        <p:txBody>
          <a:bodyPr wrap="square" rtlCol="0">
            <a:spAutoFit/>
          </a:bodyPr>
          <a:lstStyle/>
          <a:p>
            <a:r>
              <a:rPr lang="en-US" sz="1400" dirty="0" smtClean="0"/>
              <a:t>Nodes and key points (Because there are so many) of them are offset by 10X the offset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76447" y="4731488"/>
            <a:ext cx="1956390" cy="3083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482399" y="1007325"/>
            <a:ext cx="4219575" cy="5438775"/>
          </a:xfrm>
          <a:prstGeom prst="rect">
            <a:avLst/>
          </a:prstGeom>
          <a:noFill/>
          <a:ln w="9525">
            <a:noFill/>
            <a:miter lim="800000"/>
            <a:headEnd/>
            <a:tailEnd/>
          </a:ln>
        </p:spPr>
      </p:pic>
      <p:cxnSp>
        <p:nvCxnSpPr>
          <p:cNvPr id="11" name="Straight Arrow Connector 10"/>
          <p:cNvCxnSpPr>
            <a:stCxn id="8" idx="3"/>
            <a:endCxn id="1027" idx="1"/>
          </p:cNvCxnSpPr>
          <p:nvPr/>
        </p:nvCxnSpPr>
        <p:spPr>
          <a:xfrm flipV="1">
            <a:off x="2232837" y="3726713"/>
            <a:ext cx="2249562" cy="1158948"/>
          </a:xfrm>
          <a:prstGeom prst="straightConnector1">
            <a:avLst/>
          </a:prstGeom>
          <a:ln w="412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774020" y="2041451"/>
            <a:ext cx="1701208" cy="212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84650" y="5851451"/>
            <a:ext cx="1672855" cy="198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Are ANSYS Macros</a:t>
            </a:r>
          </a:p>
        </p:txBody>
      </p:sp>
      <p:sp>
        <p:nvSpPr>
          <p:cNvPr id="5123" name="Rectangle 3"/>
          <p:cNvSpPr>
            <a:spLocks noGrp="1" noChangeArrowheads="1"/>
          </p:cNvSpPr>
          <p:nvPr>
            <p:ph type="body" idx="1"/>
          </p:nvPr>
        </p:nvSpPr>
        <p:spPr>
          <a:xfrm>
            <a:off x="457200" y="1600200"/>
            <a:ext cx="8229600" cy="2590800"/>
          </a:xfrm>
        </p:spPr>
        <p:txBody>
          <a:bodyPr/>
          <a:lstStyle/>
          <a:p>
            <a:pPr eaLnBrk="1" hangingPunct="1"/>
            <a:r>
              <a:rPr lang="en-US" smtClean="0"/>
              <a:t>Macros can include arguments to add functionality to the macro</a:t>
            </a:r>
          </a:p>
          <a:p>
            <a:pPr lvl="1" eaLnBrk="1" hangingPunct="1"/>
            <a:r>
              <a:rPr lang="en-US" smtClean="0"/>
              <a:t>For Example: in the BOLT macro below</a:t>
            </a:r>
          </a:p>
          <a:p>
            <a:pPr lvl="2" eaLnBrk="1" hangingPunct="1"/>
            <a:r>
              <a:rPr lang="en-US" smtClean="0"/>
              <a:t>Argument 1 specifies a .25” bolt diameter</a:t>
            </a:r>
          </a:p>
          <a:p>
            <a:pPr lvl="2" eaLnBrk="1" hangingPunct="1"/>
            <a:r>
              <a:rPr lang="en-US" smtClean="0"/>
              <a:t>Argument 2 specifies a bolt preload of 2000 lbf</a:t>
            </a:r>
          </a:p>
        </p:txBody>
      </p:sp>
      <p:pic>
        <p:nvPicPr>
          <p:cNvPr id="5124" name="Picture 5"/>
          <p:cNvPicPr>
            <a:picLocks noChangeAspect="1" noChangeArrowheads="1"/>
          </p:cNvPicPr>
          <p:nvPr/>
        </p:nvPicPr>
        <p:blipFill>
          <a:blip r:embed="rId2" cstate="print"/>
          <a:srcRect/>
          <a:stretch>
            <a:fillRect/>
          </a:stretch>
        </p:blipFill>
        <p:spPr bwMode="auto">
          <a:xfrm>
            <a:off x="1219200" y="4267200"/>
            <a:ext cx="6934200" cy="199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cstate="print"/>
          <a:srcRect/>
          <a:stretch>
            <a:fillRect/>
          </a:stretch>
        </p:blipFill>
        <p:spPr bwMode="auto">
          <a:xfrm>
            <a:off x="3985547" y="935081"/>
            <a:ext cx="4424805" cy="5837855"/>
          </a:xfrm>
          <a:prstGeom prst="rect">
            <a:avLst/>
          </a:prstGeom>
          <a:noFill/>
          <a:ln w="9525">
            <a:noFill/>
            <a:miter lim="800000"/>
            <a:headEnd/>
            <a:tailEnd/>
          </a:ln>
        </p:spPr>
      </p:pic>
      <p:cxnSp>
        <p:nvCxnSpPr>
          <p:cNvPr id="16" name="Straight Arrow Connector 15"/>
          <p:cNvCxnSpPr>
            <a:stCxn id="7" idx="3"/>
            <a:endCxn id="2051" idx="1"/>
          </p:cNvCxnSpPr>
          <p:nvPr/>
        </p:nvCxnSpPr>
        <p:spPr>
          <a:xfrm>
            <a:off x="2062716" y="2897372"/>
            <a:ext cx="1922831" cy="95663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pic>
        <p:nvPicPr>
          <p:cNvPr id="4098" name="Picture 2"/>
          <p:cNvPicPr>
            <a:picLocks noChangeAspect="1" noChangeArrowheads="1"/>
          </p:cNvPicPr>
          <p:nvPr/>
        </p:nvPicPr>
        <p:blipFill>
          <a:blip r:embed="rId3" cstate="print"/>
          <a:srcRect/>
          <a:stretch>
            <a:fillRect/>
          </a:stretch>
        </p:blipFill>
        <p:spPr bwMode="auto">
          <a:xfrm>
            <a:off x="4204844" y="960475"/>
            <a:ext cx="4200525" cy="5638800"/>
          </a:xfrm>
          <a:prstGeom prst="rect">
            <a:avLst/>
          </a:prstGeom>
          <a:noFill/>
          <a:ln w="9525">
            <a:noFill/>
            <a:miter lim="800000"/>
            <a:headEnd/>
            <a:tailEnd/>
          </a:ln>
        </p:spPr>
      </p:pic>
      <p:sp>
        <p:nvSpPr>
          <p:cNvPr id="11" name="Rectangle 10"/>
          <p:cNvSpPr/>
          <p:nvPr/>
        </p:nvSpPr>
        <p:spPr>
          <a:xfrm>
            <a:off x="414669" y="3487479"/>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3"/>
            <a:endCxn id="4098" idx="1"/>
          </p:cNvCxnSpPr>
          <p:nvPr/>
        </p:nvCxnSpPr>
        <p:spPr>
          <a:xfrm>
            <a:off x="2243469" y="3641651"/>
            <a:ext cx="1961375" cy="138224"/>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3" cstate="print"/>
          <a:srcRect/>
          <a:stretch>
            <a:fillRect/>
          </a:stretch>
        </p:blipFill>
        <p:spPr bwMode="auto">
          <a:xfrm>
            <a:off x="3328211" y="1271696"/>
            <a:ext cx="5288815" cy="4618739"/>
          </a:xfrm>
          <a:prstGeom prst="rect">
            <a:avLst/>
          </a:prstGeom>
          <a:noFill/>
          <a:ln w="9525">
            <a:noFill/>
            <a:miter lim="800000"/>
            <a:headEnd/>
            <a:tailEnd/>
          </a:ln>
        </p:spPr>
      </p:pic>
      <p:cxnSp>
        <p:nvCxnSpPr>
          <p:cNvPr id="12" name="Straight Arrow Connector 11"/>
          <p:cNvCxnSpPr>
            <a:stCxn id="6" idx="3"/>
            <a:endCxn id="3074" idx="1"/>
          </p:cNvCxnSpPr>
          <p:nvPr/>
        </p:nvCxnSpPr>
        <p:spPr>
          <a:xfrm>
            <a:off x="2041451" y="2402958"/>
            <a:ext cx="1286760" cy="117810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_POST1.mac = /Post1 $ Set</a:t>
            </a:r>
            <a:endParaRPr lang="en-US" dirty="0"/>
          </a:p>
        </p:txBody>
      </p:sp>
      <p:sp>
        <p:nvSpPr>
          <p:cNvPr id="3" name="TextBox 2"/>
          <p:cNvSpPr txBox="1"/>
          <p:nvPr/>
        </p:nvSpPr>
        <p:spPr>
          <a:xfrm>
            <a:off x="191384" y="1031357"/>
            <a:ext cx="1275909" cy="646331"/>
          </a:xfrm>
          <a:prstGeom prst="rect">
            <a:avLst/>
          </a:prstGeom>
          <a:solidFill>
            <a:schemeClr val="tx1"/>
          </a:solidFill>
          <a:ln>
            <a:noFill/>
          </a:ln>
        </p:spPr>
        <p:txBody>
          <a:bodyPr wrap="square" rtlCol="0">
            <a:spAutoFit/>
          </a:bodyPr>
          <a:lstStyle/>
          <a:p>
            <a:r>
              <a:rPr lang="en-US" b="1" dirty="0" smtClean="0">
                <a:solidFill>
                  <a:srgbClr val="FF0000"/>
                </a:solidFill>
              </a:rPr>
              <a:t>/POST1</a:t>
            </a:r>
          </a:p>
          <a:p>
            <a:r>
              <a:rPr lang="en-US" b="1" dirty="0" smtClean="0">
                <a:solidFill>
                  <a:schemeClr val="tx2">
                    <a:lumMod val="60000"/>
                    <a:lumOff val="40000"/>
                  </a:schemeClr>
                </a:solidFill>
              </a:rPr>
              <a:t>SET </a:t>
            </a:r>
            <a:r>
              <a:rPr lang="en-US" b="1" dirty="0" smtClean="0">
                <a:solidFill>
                  <a:schemeClr val="bg1"/>
                </a:solidFill>
              </a:rPr>
              <a:t>,1,3</a:t>
            </a:r>
          </a:p>
        </p:txBody>
      </p:sp>
      <p:sp>
        <p:nvSpPr>
          <p:cNvPr id="6" name="TextBox 5"/>
          <p:cNvSpPr txBox="1"/>
          <p:nvPr/>
        </p:nvSpPr>
        <p:spPr>
          <a:xfrm>
            <a:off x="2668770" y="1010092"/>
            <a:ext cx="5433239" cy="646331"/>
          </a:xfrm>
          <a:prstGeom prst="rect">
            <a:avLst/>
          </a:prstGeom>
          <a:noFill/>
          <a:ln>
            <a:noFill/>
          </a:ln>
        </p:spPr>
        <p:txBody>
          <a:bodyPr wrap="square" rtlCol="0">
            <a:spAutoFit/>
          </a:bodyPr>
          <a:lstStyle/>
          <a:p>
            <a:r>
              <a:rPr lang="en-US" dirty="0" smtClean="0"/>
              <a:t>This is two lines of code… </a:t>
            </a:r>
          </a:p>
          <a:p>
            <a:r>
              <a:rPr lang="en-US" dirty="0" smtClean="0"/>
              <a:t>Two lines of code to do one thing… Just not right</a:t>
            </a:r>
          </a:p>
        </p:txBody>
      </p:sp>
      <p:sp>
        <p:nvSpPr>
          <p:cNvPr id="7" name="TextBox 6"/>
          <p:cNvSpPr txBox="1"/>
          <p:nvPr/>
        </p:nvSpPr>
        <p:spPr>
          <a:xfrm>
            <a:off x="173664" y="1896138"/>
            <a:ext cx="2324988"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 </a:t>
            </a:r>
            <a:r>
              <a:rPr lang="en-US" b="1" dirty="0" smtClean="0">
                <a:solidFill>
                  <a:schemeClr val="bg1"/>
                </a:solidFill>
              </a:rPr>
              <a:t>,1,3</a:t>
            </a:r>
          </a:p>
        </p:txBody>
      </p:sp>
      <p:sp>
        <p:nvSpPr>
          <p:cNvPr id="8" name="TextBox 7"/>
          <p:cNvSpPr txBox="1"/>
          <p:nvPr/>
        </p:nvSpPr>
        <p:spPr>
          <a:xfrm>
            <a:off x="2682950" y="1800446"/>
            <a:ext cx="4079357" cy="646331"/>
          </a:xfrm>
          <a:prstGeom prst="rect">
            <a:avLst/>
          </a:prstGeom>
          <a:noFill/>
          <a:ln>
            <a:noFill/>
          </a:ln>
        </p:spPr>
        <p:txBody>
          <a:bodyPr wrap="square" rtlCol="0">
            <a:spAutoFit/>
          </a:bodyPr>
          <a:lstStyle/>
          <a:p>
            <a:r>
              <a:rPr lang="en-US" dirty="0" smtClean="0"/>
              <a:t>This is one lines of code… </a:t>
            </a:r>
          </a:p>
          <a:p>
            <a:r>
              <a:rPr lang="en-US" dirty="0" smtClean="0"/>
              <a:t>But it’s not any shorter too to type</a:t>
            </a:r>
          </a:p>
        </p:txBody>
      </p:sp>
      <p:sp>
        <p:nvSpPr>
          <p:cNvPr id="9" name="TextBox 8"/>
          <p:cNvSpPr txBox="1"/>
          <p:nvPr/>
        </p:nvSpPr>
        <p:spPr>
          <a:xfrm>
            <a:off x="177208" y="261206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_POST1</a:t>
            </a:r>
            <a:r>
              <a:rPr lang="en-US" b="1" dirty="0" smtClean="0">
                <a:solidFill>
                  <a:schemeClr val="bg1"/>
                </a:solidFill>
              </a:rPr>
              <a:t>,1,3</a:t>
            </a:r>
          </a:p>
        </p:txBody>
      </p:sp>
      <p:sp>
        <p:nvSpPr>
          <p:cNvPr id="10" name="TextBox 9"/>
          <p:cNvSpPr txBox="1"/>
          <p:nvPr/>
        </p:nvSpPr>
        <p:spPr>
          <a:xfrm>
            <a:off x="2686492" y="2590800"/>
            <a:ext cx="4713765" cy="369332"/>
          </a:xfrm>
          <a:prstGeom prst="rect">
            <a:avLst/>
          </a:prstGeom>
          <a:noFill/>
          <a:ln>
            <a:noFill/>
          </a:ln>
        </p:spPr>
        <p:txBody>
          <a:bodyPr wrap="square" rtlCol="0">
            <a:spAutoFit/>
          </a:bodyPr>
          <a:lstStyle/>
          <a:p>
            <a:r>
              <a:rPr lang="en-US" dirty="0" smtClean="0"/>
              <a:t>This feels right, less to type.</a:t>
            </a:r>
          </a:p>
        </p:txBody>
      </p:sp>
      <p:sp>
        <p:nvSpPr>
          <p:cNvPr id="12" name="TextBox 11"/>
          <p:cNvSpPr txBox="1"/>
          <p:nvPr/>
        </p:nvSpPr>
        <p:spPr>
          <a:xfrm>
            <a:off x="191379" y="3147235"/>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,1,3</a:t>
            </a:r>
          </a:p>
        </p:txBody>
      </p:sp>
      <p:sp>
        <p:nvSpPr>
          <p:cNvPr id="13" name="TextBox 12"/>
          <p:cNvSpPr txBox="1"/>
          <p:nvPr/>
        </p:nvSpPr>
        <p:spPr>
          <a:xfrm>
            <a:off x="2743191" y="3136603"/>
            <a:ext cx="3030287" cy="369332"/>
          </a:xfrm>
          <a:prstGeom prst="rect">
            <a:avLst/>
          </a:prstGeom>
          <a:noFill/>
          <a:ln>
            <a:noFill/>
          </a:ln>
        </p:spPr>
        <p:txBody>
          <a:bodyPr wrap="square" rtlCol="0">
            <a:spAutoFit/>
          </a:bodyPr>
          <a:lstStyle/>
          <a:p>
            <a:r>
              <a:rPr lang="en-US" dirty="0" smtClean="0"/>
              <a:t>Does not work.</a:t>
            </a:r>
          </a:p>
        </p:txBody>
      </p:sp>
      <p:sp>
        <p:nvSpPr>
          <p:cNvPr id="14" name="TextBox 13"/>
          <p:cNvSpPr txBox="1"/>
          <p:nvPr/>
        </p:nvSpPr>
        <p:spPr>
          <a:xfrm>
            <a:off x="372140" y="3774558"/>
            <a:ext cx="1307804" cy="461665"/>
          </a:xfrm>
          <a:prstGeom prst="rect">
            <a:avLst/>
          </a:prstGeom>
          <a:noFill/>
          <a:ln>
            <a:noFill/>
          </a:ln>
        </p:spPr>
        <p:txBody>
          <a:bodyPr wrap="square" rtlCol="0">
            <a:spAutoFit/>
          </a:bodyPr>
          <a:lstStyle/>
          <a:p>
            <a:r>
              <a:rPr lang="en-US" sz="2400" dirty="0" smtClean="0"/>
              <a:t>Caveat</a:t>
            </a:r>
            <a:endParaRPr lang="en-US" sz="1400" dirty="0" smtClean="0"/>
          </a:p>
        </p:txBody>
      </p:sp>
      <p:sp>
        <p:nvSpPr>
          <p:cNvPr id="15" name="Rectangle 14"/>
          <p:cNvSpPr/>
          <p:nvPr/>
        </p:nvSpPr>
        <p:spPr>
          <a:xfrm>
            <a:off x="1743741" y="3817388"/>
            <a:ext cx="6847367" cy="584775"/>
          </a:xfrm>
          <a:prstGeom prst="rect">
            <a:avLst/>
          </a:prstGeom>
        </p:spPr>
        <p:txBody>
          <a:bodyPr wrap="square">
            <a:spAutoFit/>
          </a:bodyPr>
          <a:lstStyle/>
          <a:p>
            <a:r>
              <a:rPr lang="en-US" sz="1600" dirty="0" smtClean="0"/>
              <a:t>In order to use </a:t>
            </a:r>
            <a:r>
              <a:rPr lang="en-US" sz="1600" dirty="0" err="1" smtClean="0"/>
              <a:t>Lstep</a:t>
            </a:r>
            <a:r>
              <a:rPr lang="en-US" sz="1600" dirty="0" smtClean="0"/>
              <a:t> text commands like first, last, </a:t>
            </a:r>
            <a:r>
              <a:rPr lang="en-US" sz="1600" dirty="0" err="1" smtClean="0"/>
              <a:t>prev</a:t>
            </a:r>
            <a:r>
              <a:rPr lang="en-US" sz="1600" dirty="0" smtClean="0"/>
              <a:t>, </a:t>
            </a:r>
            <a:r>
              <a:rPr lang="en-US" sz="1600" dirty="0" err="1" smtClean="0"/>
              <a:t>ect</a:t>
            </a:r>
            <a:r>
              <a:rPr lang="en-US" sz="1600" dirty="0" smtClean="0"/>
              <a:t>., the command needs to be encapsulated with single quotes, </a:t>
            </a:r>
            <a:r>
              <a:rPr lang="en-US" sz="1600" dirty="0" err="1" smtClean="0"/>
              <a:t>ie</a:t>
            </a:r>
            <a:r>
              <a:rPr lang="en-US" sz="1600" dirty="0" smtClean="0"/>
              <a:t> 'last' or 'first'</a:t>
            </a:r>
            <a:endParaRPr lang="en-US" sz="1600" dirty="0"/>
          </a:p>
        </p:txBody>
      </p:sp>
      <p:sp>
        <p:nvSpPr>
          <p:cNvPr id="16" name="TextBox 15"/>
          <p:cNvSpPr txBox="1"/>
          <p:nvPr/>
        </p:nvSpPr>
        <p:spPr>
          <a:xfrm>
            <a:off x="974684" y="4536554"/>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first</a:t>
            </a:r>
          </a:p>
        </p:txBody>
      </p:sp>
      <p:sp>
        <p:nvSpPr>
          <p:cNvPr id="17" name="TextBox 16"/>
          <p:cNvSpPr txBox="1"/>
          <p:nvPr/>
        </p:nvSpPr>
        <p:spPr>
          <a:xfrm>
            <a:off x="3593838" y="4518833"/>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18" name="TextBox 17"/>
          <p:cNvSpPr txBox="1"/>
          <p:nvPr/>
        </p:nvSpPr>
        <p:spPr>
          <a:xfrm>
            <a:off x="4118370" y="453655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‘first’</a:t>
            </a:r>
          </a:p>
        </p:txBody>
      </p:sp>
      <p:sp>
        <p:nvSpPr>
          <p:cNvPr id="19" name="TextBox 18"/>
          <p:cNvSpPr txBox="1"/>
          <p:nvPr/>
        </p:nvSpPr>
        <p:spPr>
          <a:xfrm>
            <a:off x="5794777" y="4508201"/>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20" name="TextBox 19"/>
          <p:cNvSpPr txBox="1"/>
          <p:nvPr/>
        </p:nvSpPr>
        <p:spPr>
          <a:xfrm>
            <a:off x="6205895" y="453655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‘first’</a:t>
            </a:r>
          </a:p>
        </p:txBody>
      </p:sp>
      <p:sp>
        <p:nvSpPr>
          <p:cNvPr id="21" name="TextBox 20"/>
          <p:cNvSpPr txBox="1"/>
          <p:nvPr/>
        </p:nvSpPr>
        <p:spPr>
          <a:xfrm>
            <a:off x="967596" y="5039826"/>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next</a:t>
            </a:r>
          </a:p>
        </p:txBody>
      </p:sp>
      <p:sp>
        <p:nvSpPr>
          <p:cNvPr id="22" name="TextBox 21"/>
          <p:cNvSpPr txBox="1"/>
          <p:nvPr/>
        </p:nvSpPr>
        <p:spPr>
          <a:xfrm>
            <a:off x="3586750" y="5022105"/>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23" name="TextBox 22"/>
          <p:cNvSpPr txBox="1"/>
          <p:nvPr/>
        </p:nvSpPr>
        <p:spPr>
          <a:xfrm>
            <a:off x="4111282" y="5039826"/>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‘next’</a:t>
            </a:r>
          </a:p>
        </p:txBody>
      </p:sp>
      <p:sp>
        <p:nvSpPr>
          <p:cNvPr id="24" name="TextBox 23"/>
          <p:cNvSpPr txBox="1"/>
          <p:nvPr/>
        </p:nvSpPr>
        <p:spPr>
          <a:xfrm>
            <a:off x="5787689" y="5011473"/>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25" name="TextBox 24"/>
          <p:cNvSpPr txBox="1"/>
          <p:nvPr/>
        </p:nvSpPr>
        <p:spPr>
          <a:xfrm>
            <a:off x="6198807" y="5039826"/>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‘next’</a:t>
            </a:r>
          </a:p>
        </p:txBody>
      </p:sp>
      <p:sp>
        <p:nvSpPr>
          <p:cNvPr id="26" name="TextBox 25"/>
          <p:cNvSpPr txBox="1"/>
          <p:nvPr/>
        </p:nvSpPr>
        <p:spPr>
          <a:xfrm>
            <a:off x="971140" y="5574999"/>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a:t>
            </a:r>
            <a:r>
              <a:rPr lang="en-US" b="1" dirty="0" err="1" smtClean="0">
                <a:solidFill>
                  <a:schemeClr val="bg1"/>
                </a:solidFill>
              </a:rPr>
              <a:t>prev</a:t>
            </a:r>
            <a:endParaRPr lang="en-US" b="1" dirty="0" smtClean="0">
              <a:solidFill>
                <a:schemeClr val="bg1"/>
              </a:solidFill>
            </a:endParaRPr>
          </a:p>
        </p:txBody>
      </p:sp>
      <p:sp>
        <p:nvSpPr>
          <p:cNvPr id="27" name="TextBox 26"/>
          <p:cNvSpPr txBox="1"/>
          <p:nvPr/>
        </p:nvSpPr>
        <p:spPr>
          <a:xfrm>
            <a:off x="3590294" y="5557278"/>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28" name="TextBox 27"/>
          <p:cNvSpPr txBox="1"/>
          <p:nvPr/>
        </p:nvSpPr>
        <p:spPr>
          <a:xfrm>
            <a:off x="4114826" y="5574999"/>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a:t>
            </a:r>
            <a:r>
              <a:rPr lang="en-US" b="1" dirty="0" err="1" smtClean="0">
                <a:solidFill>
                  <a:schemeClr val="tx1">
                    <a:lumMod val="50000"/>
                    <a:lumOff val="50000"/>
                  </a:schemeClr>
                </a:solidFill>
              </a:rPr>
              <a:t>prev</a:t>
            </a:r>
            <a:r>
              <a:rPr lang="en-US" b="1" dirty="0" smtClean="0">
                <a:solidFill>
                  <a:schemeClr val="tx1">
                    <a:lumMod val="50000"/>
                    <a:lumOff val="50000"/>
                  </a:schemeClr>
                </a:solidFill>
              </a:rPr>
              <a:t>’</a:t>
            </a:r>
          </a:p>
        </p:txBody>
      </p:sp>
      <p:sp>
        <p:nvSpPr>
          <p:cNvPr id="29" name="TextBox 28"/>
          <p:cNvSpPr txBox="1"/>
          <p:nvPr/>
        </p:nvSpPr>
        <p:spPr>
          <a:xfrm>
            <a:off x="5791233" y="5546646"/>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30" name="TextBox 29"/>
          <p:cNvSpPr txBox="1"/>
          <p:nvPr/>
        </p:nvSpPr>
        <p:spPr>
          <a:xfrm>
            <a:off x="6202351" y="5574999"/>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a:t>
            </a:r>
            <a:r>
              <a:rPr lang="en-US" b="1" dirty="0" err="1" smtClean="0">
                <a:solidFill>
                  <a:schemeClr val="tx1">
                    <a:lumMod val="50000"/>
                    <a:lumOff val="50000"/>
                  </a:schemeClr>
                </a:solidFill>
              </a:rPr>
              <a:t>prev</a:t>
            </a:r>
            <a:r>
              <a:rPr lang="en-US" b="1" dirty="0" smtClean="0">
                <a:solidFill>
                  <a:schemeClr val="tx1">
                    <a:lumMod val="50000"/>
                    <a:lumOff val="50000"/>
                  </a:schemeClr>
                </a:solidFill>
              </a:rPr>
              <a:t>’</a:t>
            </a:r>
          </a:p>
        </p:txBody>
      </p:sp>
      <p:sp>
        <p:nvSpPr>
          <p:cNvPr id="31" name="TextBox 30"/>
          <p:cNvSpPr txBox="1"/>
          <p:nvPr/>
        </p:nvSpPr>
        <p:spPr>
          <a:xfrm>
            <a:off x="953419" y="6057008"/>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last</a:t>
            </a:r>
          </a:p>
        </p:txBody>
      </p:sp>
      <p:sp>
        <p:nvSpPr>
          <p:cNvPr id="32" name="TextBox 31"/>
          <p:cNvSpPr txBox="1"/>
          <p:nvPr/>
        </p:nvSpPr>
        <p:spPr>
          <a:xfrm>
            <a:off x="3572573" y="6039287"/>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33" name="TextBox 32"/>
          <p:cNvSpPr txBox="1"/>
          <p:nvPr/>
        </p:nvSpPr>
        <p:spPr>
          <a:xfrm>
            <a:off x="4097105" y="6057008"/>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‘last’</a:t>
            </a:r>
          </a:p>
        </p:txBody>
      </p:sp>
      <p:sp>
        <p:nvSpPr>
          <p:cNvPr id="34" name="TextBox 33"/>
          <p:cNvSpPr txBox="1"/>
          <p:nvPr/>
        </p:nvSpPr>
        <p:spPr>
          <a:xfrm>
            <a:off x="5773512" y="6028655"/>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35" name="TextBox 34"/>
          <p:cNvSpPr txBox="1"/>
          <p:nvPr/>
        </p:nvSpPr>
        <p:spPr>
          <a:xfrm>
            <a:off x="6184630" y="6057008"/>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‘last’</a:t>
            </a:r>
          </a:p>
        </p:txBody>
      </p:sp>
      <p:sp>
        <p:nvSpPr>
          <p:cNvPr id="36" name="Rectangle 35"/>
          <p:cNvSpPr/>
          <p:nvPr/>
        </p:nvSpPr>
        <p:spPr>
          <a:xfrm>
            <a:off x="138223" y="3072810"/>
            <a:ext cx="1850066" cy="5422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127591" y="3094074"/>
            <a:ext cx="1839432" cy="48909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0800000" flipV="1">
            <a:off x="191386" y="3062180"/>
            <a:ext cx="1828800" cy="531624"/>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3937591" y="4416056"/>
            <a:ext cx="2154866" cy="213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a:endCxn id="90" idx="3"/>
          </p:cNvCxnSpPr>
          <p:nvPr/>
        </p:nvCxnSpPr>
        <p:spPr>
          <a:xfrm>
            <a:off x="3926959" y="4437320"/>
            <a:ext cx="2165498" cy="104553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1"/>
          </p:cNvCxnSpPr>
          <p:nvPr/>
        </p:nvCxnSpPr>
        <p:spPr>
          <a:xfrm rot="10800000" flipH="1" flipV="1">
            <a:off x="3937590" y="5482855"/>
            <a:ext cx="2122967" cy="1045535"/>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90" idx="2"/>
          </p:cNvCxnSpPr>
          <p:nvPr/>
        </p:nvCxnSpPr>
        <p:spPr>
          <a:xfrm>
            <a:off x="3912784" y="6113724"/>
            <a:ext cx="1102240" cy="43593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0" idx="0"/>
          </p:cNvCxnSpPr>
          <p:nvPr/>
        </p:nvCxnSpPr>
        <p:spPr>
          <a:xfrm rot="16200000" flipH="1">
            <a:off x="5305647" y="4125433"/>
            <a:ext cx="506818" cy="1088064"/>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930503" y="4887432"/>
            <a:ext cx="2165498" cy="104553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p:bldP spid="9" grpId="0" animBg="1"/>
      <p:bldP spid="10" grpId="0"/>
      <p:bldP spid="12" grpId="0" animBg="1"/>
      <p:bldP spid="13" grpId="0"/>
      <p:bldP spid="14" grpId="0"/>
      <p:bldP spid="15" grpId="0"/>
      <p:bldP spid="16" grpId="0" animBg="1"/>
      <p:bldP spid="17" grpId="0"/>
      <p:bldP spid="18" grpId="0" animBg="1"/>
      <p:bldP spid="19" grpId="0"/>
      <p:bldP spid="20" grpId="0" animBg="1"/>
      <p:bldP spid="21" grpId="0" animBg="1"/>
      <p:bldP spid="22" grpId="0"/>
      <p:bldP spid="23" grpId="0" animBg="1"/>
      <p:bldP spid="24" grpId="0"/>
      <p:bldP spid="25" grpId="0" animBg="1"/>
      <p:bldP spid="26" grpId="0" animBg="1"/>
      <p:bldP spid="27" grpId="0"/>
      <p:bldP spid="28" grpId="0" animBg="1"/>
      <p:bldP spid="29" grpId="0"/>
      <p:bldP spid="30" grpId="0" animBg="1"/>
      <p:bldP spid="31" grpId="0" animBg="1"/>
      <p:bldP spid="32" grpId="0"/>
      <p:bldP spid="33" grpId="0" animBg="1"/>
      <p:bldP spid="34" grpId="0"/>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_PREV.mac </a:t>
            </a:r>
            <a:r>
              <a:rPr lang="en-US" dirty="0" smtClean="0">
                <a:sym typeface="Wingdings" pitchFamily="2" charset="2"/>
              </a:rPr>
              <a:t> Next Set of Results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_PREV,</a:t>
            </a:r>
            <a:r>
              <a:rPr lang="en-US" sz="2000" dirty="0" smtClean="0"/>
              <a:t> &lt;number of steps&gt;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_Prev</a:t>
            </a:r>
            <a:r>
              <a:rPr lang="en-US" sz="1600" dirty="0" smtClean="0"/>
              <a:t>ious</a:t>
            </a:r>
            <a:r>
              <a:rPr lang="en-US" sz="1600" dirty="0" smtClean="0">
                <a:solidFill>
                  <a:schemeClr val="accent6">
                    <a:lumMod val="75000"/>
                  </a:schemeClr>
                </a:solidFill>
              </a:rPr>
              <a:t> </a:t>
            </a:r>
            <a:r>
              <a:rPr lang="en-US" sz="1600" dirty="0" smtClean="0"/>
              <a:t>set of results”</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Post processing command that sets results to the previous set of results</a:t>
            </a:r>
          </a:p>
        </p:txBody>
      </p:sp>
      <p:sp>
        <p:nvSpPr>
          <p:cNvPr id="9" name="TextBox 8"/>
          <p:cNvSpPr txBox="1"/>
          <p:nvPr/>
        </p:nvSpPr>
        <p:spPr>
          <a:xfrm>
            <a:off x="4104167" y="4253023"/>
            <a:ext cx="956930"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_PREV,</a:t>
            </a:r>
            <a:r>
              <a:rPr lang="en-US" sz="1400" b="1" dirty="0" smtClean="0">
                <a:solidFill>
                  <a:schemeClr val="bg1"/>
                </a:solidFill>
              </a:rPr>
              <a:t>5</a:t>
            </a:r>
          </a:p>
        </p:txBody>
      </p:sp>
      <p:grpSp>
        <p:nvGrpSpPr>
          <p:cNvPr id="16" name="Group 15"/>
          <p:cNvGrpSpPr/>
          <p:nvPr/>
        </p:nvGrpSpPr>
        <p:grpSpPr>
          <a:xfrm>
            <a:off x="63798" y="3907797"/>
            <a:ext cx="3912220" cy="2726919"/>
            <a:chOff x="5114817" y="3657599"/>
            <a:chExt cx="3912220" cy="2726919"/>
          </a:xfrm>
        </p:grpSpPr>
        <p:pic>
          <p:nvPicPr>
            <p:cNvPr id="1028" name="Picture 4"/>
            <p:cNvPicPr>
              <a:picLocks noChangeAspect="1" noChangeArrowheads="1"/>
            </p:cNvPicPr>
            <p:nvPr/>
          </p:nvPicPr>
          <p:blipFill>
            <a:blip r:embed="rId2" cstate="print"/>
            <a:srcRect/>
            <a:stretch>
              <a:fillRect/>
            </a:stretch>
          </p:blipFill>
          <p:spPr bwMode="auto">
            <a:xfrm>
              <a:off x="5114817" y="3657599"/>
              <a:ext cx="3912220" cy="2726919"/>
            </a:xfrm>
            <a:prstGeom prst="rect">
              <a:avLst/>
            </a:prstGeom>
            <a:noFill/>
            <a:ln w="9525">
              <a:noFill/>
              <a:miter lim="800000"/>
              <a:headEnd/>
              <a:tailEnd/>
            </a:ln>
          </p:spPr>
        </p:pic>
        <p:sp>
          <p:nvSpPr>
            <p:cNvPr id="12" name="Rectangle 11"/>
            <p:cNvSpPr/>
            <p:nvPr/>
          </p:nvSpPr>
          <p:spPr>
            <a:xfrm>
              <a:off x="5777019" y="4394791"/>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178045" y="3923412"/>
            <a:ext cx="3965955" cy="2764374"/>
            <a:chOff x="116946" y="3657598"/>
            <a:chExt cx="3965955" cy="2764374"/>
          </a:xfrm>
        </p:grpSpPr>
        <p:pic>
          <p:nvPicPr>
            <p:cNvPr id="1027" name="Picture 3"/>
            <p:cNvPicPr>
              <a:picLocks noChangeAspect="1" noChangeArrowheads="1"/>
            </p:cNvPicPr>
            <p:nvPr/>
          </p:nvPicPr>
          <p:blipFill>
            <a:blip r:embed="rId3" cstate="print"/>
            <a:srcRect/>
            <a:stretch>
              <a:fillRect/>
            </a:stretch>
          </p:blipFill>
          <p:spPr bwMode="auto">
            <a:xfrm>
              <a:off x="116946" y="3657598"/>
              <a:ext cx="3965955" cy="2764374"/>
            </a:xfrm>
            <a:prstGeom prst="rect">
              <a:avLst/>
            </a:prstGeom>
            <a:noFill/>
            <a:ln w="9525">
              <a:noFill/>
              <a:miter lim="800000"/>
              <a:headEnd/>
              <a:tailEnd/>
            </a:ln>
          </p:spPr>
        </p:pic>
        <p:sp>
          <p:nvSpPr>
            <p:cNvPr id="11" name="Rectangle 10"/>
            <p:cNvSpPr/>
            <p:nvPr/>
          </p:nvSpPr>
          <p:spPr>
            <a:xfrm>
              <a:off x="786809" y="4412512"/>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ight Arrow 12"/>
          <p:cNvSpPr/>
          <p:nvPr/>
        </p:nvSpPr>
        <p:spPr>
          <a:xfrm>
            <a:off x="4338085" y="484844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cstate="print"/>
          <a:srcRect/>
          <a:stretch>
            <a:fillRect/>
          </a:stretch>
        </p:blipFill>
        <p:spPr bwMode="auto">
          <a:xfrm>
            <a:off x="2606748" y="2498240"/>
            <a:ext cx="4570229" cy="11593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_RIGHT.mac gives you the Right View.</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_RIGHT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_Right </a:t>
            </a:r>
            <a:r>
              <a:rPr lang="en-US" sz="1600" dirty="0" smtClean="0"/>
              <a:t>View”</a:t>
            </a:r>
            <a:endParaRPr lang="en-US" sz="1600" dirty="0"/>
          </a:p>
        </p:txBody>
      </p:sp>
      <p:sp>
        <p:nvSpPr>
          <p:cNvPr id="6" name="Right Arrow 5"/>
          <p:cNvSpPr/>
          <p:nvPr/>
        </p:nvSpPr>
        <p:spPr>
          <a:xfrm>
            <a:off x="4582633" y="3519376"/>
            <a:ext cx="510362" cy="457200"/>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2" cstate="print"/>
          <a:srcRect/>
          <a:stretch>
            <a:fillRect/>
          </a:stretch>
        </p:blipFill>
        <p:spPr bwMode="auto">
          <a:xfrm>
            <a:off x="5291581" y="2564773"/>
            <a:ext cx="3324225" cy="260032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556881" y="2285999"/>
            <a:ext cx="3695535" cy="3308609"/>
          </a:xfrm>
          <a:prstGeom prst="rect">
            <a:avLst/>
          </a:prstGeom>
          <a:noFill/>
          <a:ln w="9525">
            <a:noFill/>
            <a:miter lim="800000"/>
            <a:headEnd/>
            <a:tailEnd/>
          </a:ln>
        </p:spPr>
      </p:pic>
      <p:sp>
        <p:nvSpPr>
          <p:cNvPr id="9" name="TextBox 8"/>
          <p:cNvSpPr txBox="1"/>
          <p:nvPr/>
        </p:nvSpPr>
        <p:spPr>
          <a:xfrm>
            <a:off x="255182" y="1828799"/>
            <a:ext cx="8091376" cy="338554"/>
          </a:xfrm>
          <a:prstGeom prst="rect">
            <a:avLst/>
          </a:prstGeom>
          <a:noFill/>
          <a:ln>
            <a:noFill/>
          </a:ln>
        </p:spPr>
        <p:txBody>
          <a:bodyPr wrap="square" rtlCol="0">
            <a:spAutoFit/>
          </a:bodyPr>
          <a:lstStyle/>
          <a:p>
            <a:r>
              <a:rPr lang="en-US" sz="1600" dirty="0" smtClean="0"/>
              <a:t>Switches to a right 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_SAVE.mac </a:t>
            </a:r>
            <a:r>
              <a:rPr lang="en-US" dirty="0" smtClean="0">
                <a:sym typeface="Wingdings" pitchFamily="2" charset="2"/>
              </a:rPr>
              <a:t> For your macros.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_SAVE,</a:t>
            </a:r>
            <a:r>
              <a:rPr lang="en-US" sz="2000" dirty="0" smtClean="0"/>
              <a:t> &lt;name of save file (optional)&gt;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Smart</a:t>
            </a:r>
            <a:r>
              <a:rPr lang="en-US" sz="1600" dirty="0" smtClean="0">
                <a:solidFill>
                  <a:schemeClr val="accent6">
                    <a:lumMod val="75000"/>
                  </a:schemeClr>
                </a:solidFill>
              </a:rPr>
              <a:t> _Save</a:t>
            </a:r>
            <a:r>
              <a:rPr lang="en-US" sz="1600" dirty="0" smtClean="0"/>
              <a:t>”</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Saves when you want to, don’t save when you want to be efficient.</a:t>
            </a:r>
          </a:p>
        </p:txBody>
      </p:sp>
      <p:sp>
        <p:nvSpPr>
          <p:cNvPr id="6" name="TextBox 5"/>
          <p:cNvSpPr txBox="1"/>
          <p:nvPr/>
        </p:nvSpPr>
        <p:spPr>
          <a:xfrm>
            <a:off x="131131" y="2179671"/>
            <a:ext cx="1190847" cy="307777"/>
          </a:xfrm>
          <a:prstGeom prst="rect">
            <a:avLst/>
          </a:prstGeom>
          <a:noFill/>
          <a:ln>
            <a:noFill/>
          </a:ln>
        </p:spPr>
        <p:txBody>
          <a:bodyPr wrap="square" rtlCol="0">
            <a:spAutoFit/>
          </a:bodyPr>
          <a:lstStyle/>
          <a:p>
            <a:r>
              <a:rPr lang="en-US" sz="1400" b="1" dirty="0" smtClean="0"/>
              <a:t>PROBLEM:</a:t>
            </a:r>
          </a:p>
        </p:txBody>
      </p:sp>
      <p:sp>
        <p:nvSpPr>
          <p:cNvPr id="7" name="Rectangle 6"/>
          <p:cNvSpPr/>
          <p:nvPr/>
        </p:nvSpPr>
        <p:spPr>
          <a:xfrm>
            <a:off x="1247550" y="2180522"/>
            <a:ext cx="7644810" cy="523220"/>
          </a:xfrm>
          <a:prstGeom prst="rect">
            <a:avLst/>
          </a:prstGeom>
        </p:spPr>
        <p:txBody>
          <a:bodyPr wrap="square">
            <a:spAutoFit/>
          </a:bodyPr>
          <a:lstStyle/>
          <a:p>
            <a:r>
              <a:rPr lang="en-US" sz="1400" dirty="0" smtClean="0"/>
              <a:t>Some macros do some crazy things: Create hundreds of elements, delete everything, mesh all the selected elements. </a:t>
            </a:r>
            <a:endParaRPr lang="en-US" sz="1400" dirty="0"/>
          </a:p>
        </p:txBody>
      </p:sp>
      <p:sp>
        <p:nvSpPr>
          <p:cNvPr id="8" name="TextBox 7"/>
          <p:cNvSpPr txBox="1"/>
          <p:nvPr/>
        </p:nvSpPr>
        <p:spPr>
          <a:xfrm>
            <a:off x="1247550" y="2668763"/>
            <a:ext cx="7049386" cy="307777"/>
          </a:xfrm>
          <a:prstGeom prst="rect">
            <a:avLst/>
          </a:prstGeom>
          <a:noFill/>
          <a:ln>
            <a:noFill/>
          </a:ln>
        </p:spPr>
        <p:txBody>
          <a:bodyPr wrap="square" rtlCol="0">
            <a:spAutoFit/>
          </a:bodyPr>
          <a:lstStyle/>
          <a:p>
            <a:r>
              <a:rPr lang="en-US" sz="1400" dirty="0" smtClean="0"/>
              <a:t>So , we put save commands all through our macros and build decks.</a:t>
            </a:r>
          </a:p>
        </p:txBody>
      </p:sp>
      <p:sp>
        <p:nvSpPr>
          <p:cNvPr id="9" name="TextBox 8"/>
          <p:cNvSpPr txBox="1"/>
          <p:nvPr/>
        </p:nvSpPr>
        <p:spPr>
          <a:xfrm>
            <a:off x="131131" y="2651042"/>
            <a:ext cx="1190847" cy="307777"/>
          </a:xfrm>
          <a:prstGeom prst="rect">
            <a:avLst/>
          </a:prstGeom>
          <a:noFill/>
          <a:ln>
            <a:noFill/>
          </a:ln>
        </p:spPr>
        <p:txBody>
          <a:bodyPr wrap="square" rtlCol="0">
            <a:spAutoFit/>
          </a:bodyPr>
          <a:lstStyle/>
          <a:p>
            <a:r>
              <a:rPr lang="en-US" sz="1400" b="1" dirty="0" smtClean="0"/>
              <a:t>SOLUTION:</a:t>
            </a:r>
          </a:p>
        </p:txBody>
      </p:sp>
      <p:sp>
        <p:nvSpPr>
          <p:cNvPr id="10" name="TextBox 9"/>
          <p:cNvSpPr txBox="1"/>
          <p:nvPr/>
        </p:nvSpPr>
        <p:spPr>
          <a:xfrm>
            <a:off x="131130" y="4086482"/>
            <a:ext cx="1155409" cy="307777"/>
          </a:xfrm>
          <a:prstGeom prst="rect">
            <a:avLst/>
          </a:prstGeom>
          <a:noFill/>
          <a:ln>
            <a:noFill/>
          </a:ln>
        </p:spPr>
        <p:txBody>
          <a:bodyPr wrap="square" rtlCol="0">
            <a:spAutoFit/>
          </a:bodyPr>
          <a:lstStyle/>
          <a:p>
            <a:r>
              <a:rPr lang="en-US" sz="1400" b="1" dirty="0" smtClean="0"/>
              <a:t>PROBLEM:</a:t>
            </a:r>
          </a:p>
        </p:txBody>
      </p:sp>
      <p:sp>
        <p:nvSpPr>
          <p:cNvPr id="11" name="Rectangle 10"/>
          <p:cNvSpPr/>
          <p:nvPr/>
        </p:nvSpPr>
        <p:spPr>
          <a:xfrm>
            <a:off x="1247549" y="4087333"/>
            <a:ext cx="6694971" cy="523220"/>
          </a:xfrm>
          <a:prstGeom prst="rect">
            <a:avLst/>
          </a:prstGeom>
        </p:spPr>
        <p:txBody>
          <a:bodyPr wrap="square">
            <a:spAutoFit/>
          </a:bodyPr>
          <a:lstStyle/>
          <a:p>
            <a:r>
              <a:rPr lang="en-US" sz="1400" dirty="0" smtClean="0"/>
              <a:t>Writing to disk is the slowest thing ANSYS does. All these added save commands can slow down the building of a model significantly.</a:t>
            </a:r>
            <a:endParaRPr lang="en-US" sz="1400" dirty="0"/>
          </a:p>
        </p:txBody>
      </p:sp>
      <p:sp>
        <p:nvSpPr>
          <p:cNvPr id="12" name="TextBox 11"/>
          <p:cNvSpPr txBox="1"/>
          <p:nvPr/>
        </p:nvSpPr>
        <p:spPr>
          <a:xfrm>
            <a:off x="1254641" y="4671275"/>
            <a:ext cx="6606359" cy="307777"/>
          </a:xfrm>
          <a:prstGeom prst="rect">
            <a:avLst/>
          </a:prstGeom>
          <a:noFill/>
          <a:ln>
            <a:noFill/>
          </a:ln>
        </p:spPr>
        <p:txBody>
          <a:bodyPr wrap="square" rtlCol="0">
            <a:spAutoFit/>
          </a:bodyPr>
          <a:lstStyle/>
          <a:p>
            <a:r>
              <a:rPr lang="en-US" sz="1400" dirty="0" smtClean="0"/>
              <a:t>Use _SAVE.mac instead of SAVE</a:t>
            </a:r>
          </a:p>
        </p:txBody>
      </p:sp>
      <p:sp>
        <p:nvSpPr>
          <p:cNvPr id="13" name="TextBox 12"/>
          <p:cNvSpPr txBox="1"/>
          <p:nvPr/>
        </p:nvSpPr>
        <p:spPr>
          <a:xfrm>
            <a:off x="131131" y="4664187"/>
            <a:ext cx="1190847" cy="307777"/>
          </a:xfrm>
          <a:prstGeom prst="rect">
            <a:avLst/>
          </a:prstGeom>
          <a:noFill/>
          <a:ln>
            <a:noFill/>
          </a:ln>
        </p:spPr>
        <p:txBody>
          <a:bodyPr wrap="square" rtlCol="0">
            <a:spAutoFit/>
          </a:bodyPr>
          <a:lstStyle/>
          <a:p>
            <a:r>
              <a:rPr lang="en-US" sz="1400" b="1" dirty="0" smtClean="0"/>
              <a:t>SOLUTION:</a:t>
            </a:r>
          </a:p>
        </p:txBody>
      </p:sp>
      <p:sp>
        <p:nvSpPr>
          <p:cNvPr id="15" name="TextBox 14"/>
          <p:cNvSpPr txBox="1"/>
          <p:nvPr/>
        </p:nvSpPr>
        <p:spPr>
          <a:xfrm>
            <a:off x="3848987" y="5018596"/>
            <a:ext cx="5050466" cy="1600438"/>
          </a:xfrm>
          <a:prstGeom prst="rect">
            <a:avLst/>
          </a:prstGeom>
          <a:solidFill>
            <a:schemeClr val="tx1"/>
          </a:solidFill>
          <a:ln>
            <a:noFill/>
          </a:ln>
        </p:spPr>
        <p:txBody>
          <a:bodyPr wrap="square" rtlCol="0">
            <a:spAutoFit/>
          </a:bodyPr>
          <a:lstStyle/>
          <a:p>
            <a:r>
              <a:rPr lang="en-US" sz="1400" b="1" dirty="0" smtClean="0">
                <a:solidFill>
                  <a:srgbClr val="00B050"/>
                </a:solidFill>
              </a:rPr>
              <a:t>!Your Build File</a:t>
            </a:r>
          </a:p>
          <a:p>
            <a:r>
              <a:rPr lang="en-US" sz="1400" b="1" dirty="0" err="1" smtClean="0">
                <a:solidFill>
                  <a:schemeClr val="bg1"/>
                </a:solidFill>
              </a:rPr>
              <a:t>FlagNoReadWrite</a:t>
            </a:r>
            <a:r>
              <a:rPr lang="en-US" sz="1400" b="1" dirty="0" smtClean="0">
                <a:solidFill>
                  <a:schemeClr val="bg1"/>
                </a:solidFill>
              </a:rPr>
              <a:t> = 1</a:t>
            </a:r>
          </a:p>
          <a:p>
            <a:r>
              <a:rPr lang="en-US" sz="1400" b="1" dirty="0" smtClean="0">
                <a:solidFill>
                  <a:srgbClr val="7030A0"/>
                </a:solidFill>
              </a:rPr>
              <a:t>*do </a:t>
            </a:r>
            <a:r>
              <a:rPr lang="en-US" sz="1400" b="1" dirty="0" smtClean="0">
                <a:solidFill>
                  <a:schemeClr val="bg1"/>
                </a:solidFill>
              </a:rPr>
              <a:t>,k , 1, 1000         </a:t>
            </a:r>
            <a:r>
              <a:rPr lang="en-US" sz="1400" b="1" dirty="0" smtClean="0">
                <a:solidFill>
                  <a:srgbClr val="00B050"/>
                </a:solidFill>
              </a:rPr>
              <a:t>! Loop that runs quickly </a:t>
            </a:r>
          </a:p>
          <a:p>
            <a:r>
              <a:rPr lang="en-US" sz="1400" b="1" dirty="0" smtClean="0">
                <a:solidFill>
                  <a:schemeClr val="accent6">
                    <a:lumMod val="75000"/>
                  </a:schemeClr>
                </a:solidFill>
              </a:rPr>
              <a:t>        </a:t>
            </a:r>
            <a:r>
              <a:rPr lang="en-US" sz="1400" b="1" dirty="0" err="1" smtClean="0">
                <a:solidFill>
                  <a:schemeClr val="accent6">
                    <a:lumMod val="75000"/>
                  </a:schemeClr>
                </a:solidFill>
              </a:rPr>
              <a:t>MyMacro</a:t>
            </a:r>
            <a:r>
              <a:rPr lang="en-US" sz="1400" b="1" dirty="0" smtClean="0">
                <a:solidFill>
                  <a:schemeClr val="accent6">
                    <a:lumMod val="75000"/>
                  </a:schemeClr>
                </a:solidFill>
              </a:rPr>
              <a:t>          </a:t>
            </a:r>
            <a:r>
              <a:rPr lang="en-US" sz="1400" b="1" dirty="0" smtClean="0">
                <a:solidFill>
                  <a:srgbClr val="00B050"/>
                </a:solidFill>
              </a:rPr>
              <a:t>! Dangerous macros that uses _SAVE</a:t>
            </a:r>
          </a:p>
          <a:p>
            <a:r>
              <a:rPr lang="en-US" sz="1400" b="1" dirty="0" smtClean="0">
                <a:solidFill>
                  <a:srgbClr val="7030A0"/>
                </a:solidFill>
              </a:rPr>
              <a:t>*</a:t>
            </a:r>
            <a:r>
              <a:rPr lang="en-US" sz="1400" b="1" dirty="0" err="1" smtClean="0">
                <a:solidFill>
                  <a:srgbClr val="7030A0"/>
                </a:solidFill>
              </a:rPr>
              <a:t>enddo</a:t>
            </a:r>
            <a:endParaRPr lang="en-US" sz="1400" b="1" dirty="0" smtClean="0">
              <a:solidFill>
                <a:srgbClr val="00B050"/>
              </a:solidFill>
            </a:endParaRPr>
          </a:p>
          <a:p>
            <a:r>
              <a:rPr lang="en-US" sz="1400" b="1" dirty="0" err="1" smtClean="0">
                <a:solidFill>
                  <a:schemeClr val="bg1"/>
                </a:solidFill>
              </a:rPr>
              <a:t>FlagNoReadWrite</a:t>
            </a:r>
            <a:r>
              <a:rPr lang="en-US" sz="1400" b="1" dirty="0" smtClean="0">
                <a:solidFill>
                  <a:schemeClr val="bg1"/>
                </a:solidFill>
              </a:rPr>
              <a:t> = 0 </a:t>
            </a:r>
            <a:endParaRPr lang="en-US" sz="1400" b="1" dirty="0" smtClean="0">
              <a:solidFill>
                <a:srgbClr val="00B050"/>
              </a:solidFill>
            </a:endParaRPr>
          </a:p>
          <a:p>
            <a:r>
              <a:rPr lang="en-US" sz="1400" b="1" dirty="0" smtClean="0">
                <a:solidFill>
                  <a:srgbClr val="00B050"/>
                </a:solidFill>
              </a:rPr>
              <a:t>! End of Build File</a:t>
            </a:r>
          </a:p>
        </p:txBody>
      </p:sp>
      <p:sp>
        <p:nvSpPr>
          <p:cNvPr id="17" name="TextBox 16"/>
          <p:cNvSpPr txBox="1"/>
          <p:nvPr/>
        </p:nvSpPr>
        <p:spPr>
          <a:xfrm>
            <a:off x="386317" y="2980687"/>
            <a:ext cx="3345711" cy="738664"/>
          </a:xfrm>
          <a:prstGeom prst="rect">
            <a:avLst/>
          </a:prstGeom>
          <a:solidFill>
            <a:schemeClr val="tx1"/>
          </a:solidFill>
          <a:ln>
            <a:noFill/>
          </a:ln>
        </p:spPr>
        <p:txBody>
          <a:bodyPr wrap="square" rtlCol="0">
            <a:spAutoFit/>
          </a:bodyPr>
          <a:lstStyle/>
          <a:p>
            <a:r>
              <a:rPr lang="en-US" sz="1400" b="1" dirty="0" smtClean="0">
                <a:solidFill>
                  <a:srgbClr val="00B050"/>
                </a:solidFill>
              </a:rPr>
              <a:t>!MyMacro.mac</a:t>
            </a:r>
          </a:p>
          <a:p>
            <a:r>
              <a:rPr lang="en-US" sz="1400" b="1" dirty="0" smtClean="0">
                <a:solidFill>
                  <a:srgbClr val="00B0F0"/>
                </a:solidFill>
              </a:rPr>
              <a:t>SAVE</a:t>
            </a:r>
            <a:r>
              <a:rPr lang="en-US" sz="1400" b="1" dirty="0" smtClean="0">
                <a:solidFill>
                  <a:schemeClr val="bg1"/>
                </a:solidFill>
              </a:rPr>
              <a:t> ,saved, db</a:t>
            </a:r>
          </a:p>
          <a:p>
            <a:r>
              <a:rPr lang="en-US" sz="1400" b="1" dirty="0" smtClean="0">
                <a:solidFill>
                  <a:srgbClr val="00B0F0"/>
                </a:solidFill>
              </a:rPr>
              <a:t>LCLEAR</a:t>
            </a:r>
            <a:r>
              <a:rPr lang="en-US" sz="1400" b="1" dirty="0" smtClean="0">
                <a:solidFill>
                  <a:schemeClr val="bg1"/>
                </a:solidFill>
              </a:rPr>
              <a:t>,</a:t>
            </a:r>
            <a:r>
              <a:rPr lang="en-US" sz="1400" b="1" dirty="0" smtClean="0">
                <a:solidFill>
                  <a:srgbClr val="00B0F0"/>
                </a:solidFill>
              </a:rPr>
              <a:t> </a:t>
            </a:r>
            <a:r>
              <a:rPr lang="en-US" sz="1400" b="1" dirty="0" smtClean="0">
                <a:solidFill>
                  <a:schemeClr val="bg1"/>
                </a:solidFill>
              </a:rPr>
              <a:t>ALL</a:t>
            </a:r>
            <a:r>
              <a:rPr lang="en-US" sz="1400" b="1" dirty="0" smtClean="0">
                <a:solidFill>
                  <a:srgbClr val="00B0F0"/>
                </a:solidFill>
              </a:rPr>
              <a:t> </a:t>
            </a:r>
            <a:r>
              <a:rPr lang="en-US" sz="1400" b="1" dirty="0" smtClean="0">
                <a:solidFill>
                  <a:srgbClr val="00B050"/>
                </a:solidFill>
              </a:rPr>
              <a:t>! Dangerous things</a:t>
            </a:r>
          </a:p>
        </p:txBody>
      </p:sp>
      <p:sp>
        <p:nvSpPr>
          <p:cNvPr id="18" name="TextBox 17"/>
          <p:cNvSpPr txBox="1"/>
          <p:nvPr/>
        </p:nvSpPr>
        <p:spPr>
          <a:xfrm>
            <a:off x="379230" y="5015052"/>
            <a:ext cx="3345711" cy="738664"/>
          </a:xfrm>
          <a:prstGeom prst="rect">
            <a:avLst/>
          </a:prstGeom>
          <a:solidFill>
            <a:schemeClr val="tx1"/>
          </a:solidFill>
          <a:ln>
            <a:noFill/>
          </a:ln>
        </p:spPr>
        <p:txBody>
          <a:bodyPr wrap="square" rtlCol="0">
            <a:spAutoFit/>
          </a:bodyPr>
          <a:lstStyle/>
          <a:p>
            <a:r>
              <a:rPr lang="en-US" sz="1400" b="1" dirty="0" smtClean="0">
                <a:solidFill>
                  <a:srgbClr val="00B050"/>
                </a:solidFill>
              </a:rPr>
              <a:t>!MyMacro.mac</a:t>
            </a:r>
          </a:p>
          <a:p>
            <a:r>
              <a:rPr lang="en-US" sz="1400" b="1" dirty="0" smtClean="0">
                <a:solidFill>
                  <a:schemeClr val="accent6">
                    <a:lumMod val="75000"/>
                  </a:schemeClr>
                </a:solidFill>
              </a:rPr>
              <a:t>_SAVE</a:t>
            </a:r>
          </a:p>
          <a:p>
            <a:r>
              <a:rPr lang="en-US" sz="1400" b="1" dirty="0" smtClean="0">
                <a:solidFill>
                  <a:srgbClr val="00B0F0"/>
                </a:solidFill>
              </a:rPr>
              <a:t>LCLEAR</a:t>
            </a:r>
            <a:r>
              <a:rPr lang="en-US" sz="1400" b="1" dirty="0" smtClean="0">
                <a:solidFill>
                  <a:schemeClr val="bg1"/>
                </a:solidFill>
              </a:rPr>
              <a:t>,</a:t>
            </a:r>
            <a:r>
              <a:rPr lang="en-US" sz="1400" b="1" dirty="0" smtClean="0">
                <a:solidFill>
                  <a:srgbClr val="00B0F0"/>
                </a:solidFill>
              </a:rPr>
              <a:t> </a:t>
            </a:r>
            <a:r>
              <a:rPr lang="en-US" sz="1400" b="1" dirty="0" smtClean="0">
                <a:solidFill>
                  <a:schemeClr val="bg1"/>
                </a:solidFill>
              </a:rPr>
              <a:t>ALL</a:t>
            </a:r>
            <a:r>
              <a:rPr lang="en-US" sz="1400" b="1" dirty="0" smtClean="0">
                <a:solidFill>
                  <a:srgbClr val="00B0F0"/>
                </a:solidFill>
              </a:rPr>
              <a:t> </a:t>
            </a:r>
            <a:r>
              <a:rPr lang="en-US" sz="1400" b="1" dirty="0" smtClean="0">
                <a:solidFill>
                  <a:srgbClr val="00B050"/>
                </a:solidFill>
              </a:rPr>
              <a:t>! Dangerous things</a:t>
            </a:r>
          </a:p>
        </p:txBody>
      </p:sp>
      <p:sp>
        <p:nvSpPr>
          <p:cNvPr id="19" name="TextBox 18"/>
          <p:cNvSpPr txBox="1"/>
          <p:nvPr/>
        </p:nvSpPr>
        <p:spPr>
          <a:xfrm>
            <a:off x="3848985" y="2980689"/>
            <a:ext cx="5050466" cy="954107"/>
          </a:xfrm>
          <a:prstGeom prst="rect">
            <a:avLst/>
          </a:prstGeom>
          <a:solidFill>
            <a:schemeClr val="tx1"/>
          </a:solidFill>
          <a:ln>
            <a:noFill/>
          </a:ln>
        </p:spPr>
        <p:txBody>
          <a:bodyPr wrap="square" rtlCol="0">
            <a:spAutoFit/>
          </a:bodyPr>
          <a:lstStyle/>
          <a:p>
            <a:r>
              <a:rPr lang="en-US" sz="1400" b="1" dirty="0" smtClean="0">
                <a:solidFill>
                  <a:srgbClr val="00B050"/>
                </a:solidFill>
              </a:rPr>
              <a:t>!Your Build File</a:t>
            </a:r>
          </a:p>
          <a:p>
            <a:r>
              <a:rPr lang="en-US" sz="1400" b="1" dirty="0" smtClean="0">
                <a:solidFill>
                  <a:srgbClr val="7030A0"/>
                </a:solidFill>
              </a:rPr>
              <a:t>*do </a:t>
            </a:r>
            <a:r>
              <a:rPr lang="en-US" sz="1400" b="1" dirty="0" smtClean="0">
                <a:solidFill>
                  <a:schemeClr val="bg1"/>
                </a:solidFill>
              </a:rPr>
              <a:t>,k, 1, 1000         </a:t>
            </a:r>
            <a:r>
              <a:rPr lang="en-US" sz="1400" b="1" dirty="0" smtClean="0">
                <a:solidFill>
                  <a:srgbClr val="00B050"/>
                </a:solidFill>
              </a:rPr>
              <a:t>! Loop that takes forever to run</a:t>
            </a:r>
          </a:p>
          <a:p>
            <a:r>
              <a:rPr lang="en-US" sz="1400" b="1" dirty="0" smtClean="0">
                <a:solidFill>
                  <a:schemeClr val="accent6">
                    <a:lumMod val="75000"/>
                  </a:schemeClr>
                </a:solidFill>
              </a:rPr>
              <a:t>      </a:t>
            </a:r>
            <a:r>
              <a:rPr lang="en-US" sz="1400" b="1" dirty="0" err="1" smtClean="0">
                <a:solidFill>
                  <a:schemeClr val="accent6">
                    <a:lumMod val="75000"/>
                  </a:schemeClr>
                </a:solidFill>
              </a:rPr>
              <a:t>MyMacro</a:t>
            </a:r>
            <a:r>
              <a:rPr lang="en-US" sz="1400" b="1" dirty="0" smtClean="0">
                <a:solidFill>
                  <a:schemeClr val="accent6">
                    <a:lumMod val="75000"/>
                  </a:schemeClr>
                </a:solidFill>
              </a:rPr>
              <a:t>           </a:t>
            </a:r>
            <a:r>
              <a:rPr lang="en-US" sz="1400" b="1" dirty="0" smtClean="0">
                <a:solidFill>
                  <a:srgbClr val="00B050"/>
                </a:solidFill>
              </a:rPr>
              <a:t>! Macro that saves every time</a:t>
            </a:r>
          </a:p>
          <a:p>
            <a:r>
              <a:rPr lang="en-US" sz="1400" b="1" dirty="0" smtClean="0">
                <a:solidFill>
                  <a:srgbClr val="7030A0"/>
                </a:solidFill>
              </a:rPr>
              <a:t>*</a:t>
            </a:r>
            <a:r>
              <a:rPr lang="en-US" sz="1400" b="1" dirty="0" err="1" smtClean="0">
                <a:solidFill>
                  <a:srgbClr val="7030A0"/>
                </a:solidFill>
              </a:rPr>
              <a:t>enddo</a:t>
            </a:r>
            <a:endParaRPr lang="en-US" sz="14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5" grpId="0" animBg="1"/>
      <p:bldP spid="17" grpId="0" animBg="1"/>
      <p:bldP spid="18"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_SHELL63.mac </a:t>
            </a:r>
            <a:r>
              <a:rPr lang="en-US" dirty="0" smtClean="0">
                <a:sym typeface="Wingdings" pitchFamily="2" charset="2"/>
              </a:rPr>
              <a:t> The quick way to define a shell</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4400" dirty="0" smtClean="0"/>
              <a:t>_SHELL63,</a:t>
            </a:r>
            <a:r>
              <a:rPr lang="en-US" sz="1600" dirty="0" smtClean="0"/>
              <a:t> </a:t>
            </a:r>
            <a:r>
              <a:rPr lang="en-US" dirty="0" smtClean="0"/>
              <a:t>&lt;property number&gt;, &lt;shell thickness&gt;, &lt;shell material&gt;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_Shell63</a:t>
            </a:r>
            <a:r>
              <a:rPr lang="en-US" sz="1600" dirty="0" smtClean="0"/>
              <a:t> property”</a:t>
            </a:r>
            <a:endParaRPr lang="en-US" sz="1600" dirty="0"/>
          </a:p>
        </p:txBody>
      </p:sp>
      <p:sp>
        <p:nvSpPr>
          <p:cNvPr id="5" name="TextBox 4"/>
          <p:cNvSpPr txBox="1"/>
          <p:nvPr/>
        </p:nvSpPr>
        <p:spPr>
          <a:xfrm>
            <a:off x="202018" y="1807534"/>
            <a:ext cx="7315199" cy="338554"/>
          </a:xfrm>
          <a:prstGeom prst="rect">
            <a:avLst/>
          </a:prstGeom>
          <a:noFill/>
          <a:ln>
            <a:noFill/>
          </a:ln>
        </p:spPr>
        <p:txBody>
          <a:bodyPr wrap="square" rtlCol="0">
            <a:spAutoFit/>
          </a:bodyPr>
          <a:lstStyle/>
          <a:p>
            <a:r>
              <a:rPr lang="en-US" sz="1600" dirty="0" smtClean="0"/>
              <a:t>Creates a standard shell63 property with constant thickness</a:t>
            </a:r>
          </a:p>
        </p:txBody>
      </p:sp>
      <p:sp>
        <p:nvSpPr>
          <p:cNvPr id="6" name="TextBox 5"/>
          <p:cNvSpPr txBox="1"/>
          <p:nvPr/>
        </p:nvSpPr>
        <p:spPr>
          <a:xfrm>
            <a:off x="170121" y="2232837"/>
            <a:ext cx="1892595" cy="307777"/>
          </a:xfrm>
          <a:prstGeom prst="rect">
            <a:avLst/>
          </a:prstGeom>
          <a:noFill/>
          <a:ln>
            <a:noFill/>
          </a:ln>
        </p:spPr>
        <p:txBody>
          <a:bodyPr wrap="square" rtlCol="0">
            <a:spAutoFit/>
          </a:bodyPr>
          <a:lstStyle/>
          <a:p>
            <a:r>
              <a:rPr lang="en-US" sz="1400" b="1" dirty="0" smtClean="0"/>
              <a:t>Property Number</a:t>
            </a:r>
            <a:r>
              <a:rPr lang="en-US" sz="1400" dirty="0" smtClean="0"/>
              <a:t>:</a:t>
            </a:r>
          </a:p>
        </p:txBody>
      </p:sp>
      <p:sp>
        <p:nvSpPr>
          <p:cNvPr id="7" name="TextBox 6"/>
          <p:cNvSpPr txBox="1"/>
          <p:nvPr/>
        </p:nvSpPr>
        <p:spPr>
          <a:xfrm>
            <a:off x="170121" y="2576621"/>
            <a:ext cx="2519916" cy="307777"/>
          </a:xfrm>
          <a:prstGeom prst="rect">
            <a:avLst/>
          </a:prstGeom>
          <a:noFill/>
          <a:ln>
            <a:noFill/>
          </a:ln>
        </p:spPr>
        <p:txBody>
          <a:bodyPr wrap="square" rtlCol="0">
            <a:spAutoFit/>
          </a:bodyPr>
          <a:lstStyle/>
          <a:p>
            <a:r>
              <a:rPr lang="en-US" sz="1400" b="1" dirty="0" smtClean="0"/>
              <a:t>Shell Thickness (Optional) </a:t>
            </a:r>
            <a:r>
              <a:rPr lang="en-US" sz="1400" dirty="0" smtClean="0"/>
              <a:t>:</a:t>
            </a:r>
          </a:p>
        </p:txBody>
      </p:sp>
      <p:sp>
        <p:nvSpPr>
          <p:cNvPr id="8" name="TextBox 7"/>
          <p:cNvSpPr txBox="1"/>
          <p:nvPr/>
        </p:nvSpPr>
        <p:spPr>
          <a:xfrm>
            <a:off x="170121" y="2941666"/>
            <a:ext cx="2264735" cy="307777"/>
          </a:xfrm>
          <a:prstGeom prst="rect">
            <a:avLst/>
          </a:prstGeom>
          <a:noFill/>
          <a:ln>
            <a:noFill/>
          </a:ln>
        </p:spPr>
        <p:txBody>
          <a:bodyPr wrap="square" rtlCol="0">
            <a:spAutoFit/>
          </a:bodyPr>
          <a:lstStyle/>
          <a:p>
            <a:r>
              <a:rPr lang="en-US" sz="1400" b="1" dirty="0" smtClean="0"/>
              <a:t>Shell Material(Optional) </a:t>
            </a:r>
            <a:r>
              <a:rPr lang="en-US" sz="1400" dirty="0" smtClean="0"/>
              <a:t>:</a:t>
            </a:r>
          </a:p>
        </p:txBody>
      </p:sp>
      <p:sp>
        <p:nvSpPr>
          <p:cNvPr id="9" name="Rectangle 8"/>
          <p:cNvSpPr/>
          <p:nvPr/>
        </p:nvSpPr>
        <p:spPr>
          <a:xfrm>
            <a:off x="2583715" y="2956976"/>
            <a:ext cx="4742122" cy="523220"/>
          </a:xfrm>
          <a:prstGeom prst="rect">
            <a:avLst/>
          </a:prstGeom>
        </p:spPr>
        <p:txBody>
          <a:bodyPr wrap="square">
            <a:spAutoFit/>
          </a:bodyPr>
          <a:lstStyle/>
          <a:p>
            <a:r>
              <a:rPr lang="en-US" sz="1400" dirty="0" smtClean="0"/>
              <a:t>Standard _MAT material assigned to property number.</a:t>
            </a:r>
          </a:p>
          <a:p>
            <a:r>
              <a:rPr lang="en-US" sz="1400" dirty="0" smtClean="0"/>
              <a:t>If blank, no material is created.</a:t>
            </a:r>
            <a:endParaRPr lang="en-US" sz="1400" dirty="0"/>
          </a:p>
        </p:txBody>
      </p:sp>
      <p:sp>
        <p:nvSpPr>
          <p:cNvPr id="10" name="Rectangle 9"/>
          <p:cNvSpPr/>
          <p:nvPr/>
        </p:nvSpPr>
        <p:spPr>
          <a:xfrm>
            <a:off x="2583715" y="2577750"/>
            <a:ext cx="6025117" cy="307777"/>
          </a:xfrm>
          <a:prstGeom prst="rect">
            <a:avLst/>
          </a:prstGeom>
        </p:spPr>
        <p:txBody>
          <a:bodyPr wrap="square">
            <a:spAutoFit/>
          </a:bodyPr>
          <a:lstStyle/>
          <a:p>
            <a:r>
              <a:rPr lang="en-US" sz="1400" dirty="0" smtClean="0"/>
              <a:t>Thickness of the resulting shell, default is 1 (unit thickness)</a:t>
            </a:r>
          </a:p>
        </p:txBody>
      </p:sp>
      <p:sp>
        <p:nvSpPr>
          <p:cNvPr id="11" name="Rectangle 10"/>
          <p:cNvSpPr/>
          <p:nvPr/>
        </p:nvSpPr>
        <p:spPr>
          <a:xfrm>
            <a:off x="2583715" y="2262319"/>
            <a:ext cx="6025117" cy="307777"/>
          </a:xfrm>
          <a:prstGeom prst="rect">
            <a:avLst/>
          </a:prstGeom>
        </p:spPr>
        <p:txBody>
          <a:bodyPr wrap="square">
            <a:spAutoFit/>
          </a:bodyPr>
          <a:lstStyle/>
          <a:p>
            <a:r>
              <a:rPr lang="en-US" sz="1400" dirty="0" smtClean="0"/>
              <a:t>Resulting Element Type and Real Property number</a:t>
            </a:r>
          </a:p>
        </p:txBody>
      </p:sp>
      <p:sp>
        <p:nvSpPr>
          <p:cNvPr id="12" name="TextBox 11"/>
          <p:cNvSpPr txBox="1"/>
          <p:nvPr/>
        </p:nvSpPr>
        <p:spPr>
          <a:xfrm>
            <a:off x="1424762" y="3944679"/>
            <a:ext cx="6687879" cy="1169551"/>
          </a:xfrm>
          <a:prstGeom prst="rect">
            <a:avLst/>
          </a:prstGeom>
          <a:solidFill>
            <a:schemeClr val="tx1"/>
          </a:solidFill>
          <a:ln>
            <a:noFill/>
          </a:ln>
        </p:spPr>
        <p:txBody>
          <a:bodyPr wrap="square" rtlCol="0">
            <a:spAutoFit/>
          </a:bodyPr>
          <a:lstStyle/>
          <a:p>
            <a:r>
              <a:rPr lang="en-US" sz="1400" dirty="0" err="1" smtClean="0">
                <a:solidFill>
                  <a:schemeClr val="bg1"/>
                </a:solidFill>
              </a:rPr>
              <a:t>mFactor</a:t>
            </a:r>
            <a:r>
              <a:rPr lang="en-US" sz="1400" dirty="0" smtClean="0">
                <a:solidFill>
                  <a:schemeClr val="bg1"/>
                </a:solidFill>
              </a:rPr>
              <a:t> = 0.95</a:t>
            </a:r>
            <a:r>
              <a:rPr lang="en-US" sz="1400" dirty="0" smtClean="0">
                <a:solidFill>
                  <a:schemeClr val="accent6">
                    <a:lumMod val="75000"/>
                  </a:schemeClr>
                </a:solidFill>
              </a:rPr>
              <a:t>	</a:t>
            </a:r>
            <a:r>
              <a:rPr lang="en-US" sz="1400" dirty="0" smtClean="0">
                <a:solidFill>
                  <a:srgbClr val="00B050"/>
                </a:solidFill>
              </a:rPr>
              <a:t>! Set material density to 95% of normal</a:t>
            </a:r>
          </a:p>
          <a:p>
            <a:r>
              <a:rPr lang="en-US" sz="1400" dirty="0" smtClean="0">
                <a:solidFill>
                  <a:schemeClr val="accent6">
                    <a:lumMod val="75000"/>
                  </a:schemeClr>
                </a:solidFill>
              </a:rPr>
              <a:t>_SHELL63</a:t>
            </a:r>
            <a:r>
              <a:rPr lang="en-US" sz="1400" dirty="0" smtClean="0"/>
              <a:t> </a:t>
            </a:r>
            <a:r>
              <a:rPr lang="en-US" sz="1400" dirty="0" smtClean="0">
                <a:solidFill>
                  <a:schemeClr val="bg1"/>
                </a:solidFill>
              </a:rPr>
              <a:t>,1,0.25,802</a:t>
            </a:r>
            <a:r>
              <a:rPr lang="en-US" sz="1400" dirty="0" smtClean="0"/>
              <a:t>	</a:t>
            </a:r>
            <a:r>
              <a:rPr lang="en-US" sz="1400" dirty="0" smtClean="0">
                <a:solidFill>
                  <a:srgbClr val="00B050"/>
                </a:solidFill>
              </a:rPr>
              <a:t>! Create 0.25 thick aluminum shell</a:t>
            </a:r>
          </a:p>
          <a:p>
            <a:r>
              <a:rPr lang="en-US" sz="1400" dirty="0" smtClean="0">
                <a:solidFill>
                  <a:schemeClr val="accent6">
                    <a:lumMod val="75000"/>
                  </a:schemeClr>
                </a:solidFill>
              </a:rPr>
              <a:t>_SHELL63</a:t>
            </a:r>
            <a:r>
              <a:rPr lang="en-US" sz="1400" dirty="0" smtClean="0"/>
              <a:t> </a:t>
            </a:r>
            <a:r>
              <a:rPr lang="en-US" sz="1400" dirty="0" smtClean="0">
                <a:solidFill>
                  <a:schemeClr val="bg1"/>
                </a:solidFill>
              </a:rPr>
              <a:t>,2,0.50,803</a:t>
            </a:r>
            <a:r>
              <a:rPr lang="en-US" sz="1400" dirty="0" smtClean="0"/>
              <a:t>	</a:t>
            </a:r>
            <a:r>
              <a:rPr lang="en-US" sz="1400" dirty="0" smtClean="0">
                <a:solidFill>
                  <a:srgbClr val="00B050"/>
                </a:solidFill>
              </a:rPr>
              <a:t>! Create 0.50 thick titanium shell</a:t>
            </a:r>
          </a:p>
          <a:p>
            <a:r>
              <a:rPr lang="en-US" sz="1400" dirty="0" smtClean="0">
                <a:solidFill>
                  <a:srgbClr val="0070C0"/>
                </a:solidFill>
              </a:rPr>
              <a:t>ASEL </a:t>
            </a:r>
            <a:r>
              <a:rPr lang="en-US" sz="1400" dirty="0" smtClean="0">
                <a:solidFill>
                  <a:schemeClr val="bg1"/>
                </a:solidFill>
              </a:rPr>
              <a:t>,S,P              </a:t>
            </a:r>
            <a:r>
              <a:rPr lang="en-US" sz="1400" dirty="0" smtClean="0"/>
              <a:t>	</a:t>
            </a:r>
            <a:r>
              <a:rPr lang="en-US" sz="1400" dirty="0" smtClean="0">
                <a:solidFill>
                  <a:srgbClr val="00B050"/>
                </a:solidFill>
              </a:rPr>
              <a:t>! Pick some areas</a:t>
            </a:r>
          </a:p>
          <a:p>
            <a:r>
              <a:rPr lang="en-US" sz="1400" dirty="0" smtClean="0">
                <a:solidFill>
                  <a:srgbClr val="0070C0"/>
                </a:solidFill>
              </a:rPr>
              <a:t>AMESH</a:t>
            </a:r>
            <a:r>
              <a:rPr lang="en-US" sz="1400" dirty="0" smtClean="0"/>
              <a:t> </a:t>
            </a:r>
            <a:r>
              <a:rPr lang="en-US" sz="1400" dirty="0" smtClean="0">
                <a:solidFill>
                  <a:schemeClr val="bg1"/>
                </a:solidFill>
              </a:rPr>
              <a:t>, ALL</a:t>
            </a:r>
            <a:r>
              <a:rPr lang="en-US" sz="1400" dirty="0" smtClean="0"/>
              <a:t>	</a:t>
            </a:r>
            <a:r>
              <a:rPr lang="en-US" sz="1400" dirty="0" smtClean="0">
                <a:solidFill>
                  <a:srgbClr val="00B050"/>
                </a:solidFill>
              </a:rPr>
              <a:t>! Mesh Picked Areas (will be meshed with titanium shell)</a:t>
            </a:r>
          </a:p>
        </p:txBody>
      </p:sp>
      <p:sp>
        <p:nvSpPr>
          <p:cNvPr id="13" name="TextBox 12"/>
          <p:cNvSpPr txBox="1"/>
          <p:nvPr/>
        </p:nvSpPr>
        <p:spPr>
          <a:xfrm>
            <a:off x="829340" y="3530009"/>
            <a:ext cx="1754372" cy="369332"/>
          </a:xfrm>
          <a:prstGeom prst="rect">
            <a:avLst/>
          </a:prstGeom>
          <a:noFill/>
          <a:ln>
            <a:noFill/>
          </a:ln>
        </p:spPr>
        <p:txBody>
          <a:bodyPr wrap="square" rtlCol="0">
            <a:spAutoFit/>
          </a:bodyPr>
          <a:lstStyle/>
          <a:p>
            <a:r>
              <a:rPr lang="en-US" dirty="0" smtClean="0"/>
              <a:t>Example Use</a:t>
            </a:r>
          </a:p>
        </p:txBody>
      </p:sp>
      <p:sp>
        <p:nvSpPr>
          <p:cNvPr id="15" name="TextBox 14"/>
          <p:cNvSpPr txBox="1"/>
          <p:nvPr/>
        </p:nvSpPr>
        <p:spPr>
          <a:xfrm>
            <a:off x="414670" y="5295035"/>
            <a:ext cx="914400" cy="369332"/>
          </a:xfrm>
          <a:prstGeom prst="rect">
            <a:avLst/>
          </a:prstGeom>
          <a:noFill/>
          <a:ln>
            <a:noFill/>
          </a:ln>
        </p:spPr>
        <p:txBody>
          <a:bodyPr wrap="square" rtlCol="0">
            <a:spAutoFit/>
          </a:bodyPr>
          <a:lstStyle/>
          <a:p>
            <a:r>
              <a:rPr lang="en-US" dirty="0" smtClean="0"/>
              <a:t>Bonus:</a:t>
            </a:r>
          </a:p>
        </p:txBody>
      </p:sp>
      <p:sp>
        <p:nvSpPr>
          <p:cNvPr id="16" name="TextBox 15"/>
          <p:cNvSpPr txBox="1"/>
          <p:nvPr/>
        </p:nvSpPr>
        <p:spPr>
          <a:xfrm>
            <a:off x="1360967" y="5348198"/>
            <a:ext cx="7559749" cy="307777"/>
          </a:xfrm>
          <a:prstGeom prst="rect">
            <a:avLst/>
          </a:prstGeom>
          <a:noFill/>
          <a:ln>
            <a:noFill/>
          </a:ln>
        </p:spPr>
        <p:txBody>
          <a:bodyPr wrap="square" rtlCol="0">
            <a:spAutoFit/>
          </a:bodyPr>
          <a:lstStyle/>
          <a:p>
            <a:r>
              <a:rPr lang="en-US" sz="1400" dirty="0" smtClean="0"/>
              <a:t>Materials properties can be out put to .</a:t>
            </a:r>
            <a:r>
              <a:rPr lang="en-US" sz="1400" dirty="0" err="1" smtClean="0"/>
              <a:t>csv</a:t>
            </a:r>
            <a:r>
              <a:rPr lang="en-US" sz="1400" dirty="0" smtClean="0"/>
              <a:t> by setting </a:t>
            </a:r>
            <a:r>
              <a:rPr lang="en-US" sz="1400" dirty="0" err="1" smtClean="0"/>
              <a:t>FlagPrintMatProps</a:t>
            </a:r>
            <a:r>
              <a:rPr lang="en-US" sz="1400" dirty="0" smtClean="0"/>
              <a:t> = 1 &amp; _MAT,899</a:t>
            </a:r>
          </a:p>
        </p:txBody>
      </p:sp>
      <p:sp>
        <p:nvSpPr>
          <p:cNvPr id="17" name="TextBox 16"/>
          <p:cNvSpPr txBox="1"/>
          <p:nvPr/>
        </p:nvSpPr>
        <p:spPr>
          <a:xfrm>
            <a:off x="1375143" y="5691983"/>
            <a:ext cx="6014486" cy="307777"/>
          </a:xfrm>
          <a:prstGeom prst="rect">
            <a:avLst/>
          </a:prstGeom>
          <a:noFill/>
          <a:ln>
            <a:noFill/>
          </a:ln>
        </p:spPr>
        <p:txBody>
          <a:bodyPr wrap="square" rtlCol="0">
            <a:spAutoFit/>
          </a:bodyPr>
          <a:lstStyle/>
          <a:p>
            <a:r>
              <a:rPr lang="en-US" sz="1400" dirty="0" smtClean="0"/>
              <a:t>Current material, real, type and section are set to Property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animBg="1"/>
      <p:bldP spid="13" grpId="0"/>
      <p:bldP spid="15" grpId="0"/>
      <p:bldP spid="16"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_RIGHT.mac gives you the Right View.</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_TOP</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_Top </a:t>
            </a:r>
            <a:r>
              <a:rPr lang="en-US" sz="1600" dirty="0" smtClean="0"/>
              <a:t>View”</a:t>
            </a:r>
            <a:endParaRPr lang="en-US" sz="1600" dirty="0"/>
          </a:p>
        </p:txBody>
      </p:sp>
      <p:sp>
        <p:nvSpPr>
          <p:cNvPr id="6" name="Right Arrow 5"/>
          <p:cNvSpPr/>
          <p:nvPr/>
        </p:nvSpPr>
        <p:spPr>
          <a:xfrm>
            <a:off x="4720859" y="3519376"/>
            <a:ext cx="510362" cy="457200"/>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2" cstate="print"/>
          <a:srcRect/>
          <a:stretch>
            <a:fillRect/>
          </a:stretch>
        </p:blipFill>
        <p:spPr bwMode="auto">
          <a:xfrm>
            <a:off x="556881" y="2285999"/>
            <a:ext cx="3695535" cy="3308609"/>
          </a:xfrm>
          <a:prstGeom prst="rect">
            <a:avLst/>
          </a:prstGeom>
          <a:noFill/>
          <a:ln w="9525">
            <a:noFill/>
            <a:miter lim="800000"/>
            <a:headEnd/>
            <a:tailEnd/>
          </a:ln>
        </p:spPr>
      </p:pic>
      <p:sp>
        <p:nvSpPr>
          <p:cNvPr id="9" name="TextBox 8"/>
          <p:cNvSpPr txBox="1"/>
          <p:nvPr/>
        </p:nvSpPr>
        <p:spPr>
          <a:xfrm>
            <a:off x="255182" y="1828799"/>
            <a:ext cx="8091376" cy="338554"/>
          </a:xfrm>
          <a:prstGeom prst="rect">
            <a:avLst/>
          </a:prstGeom>
          <a:noFill/>
          <a:ln>
            <a:noFill/>
          </a:ln>
        </p:spPr>
        <p:txBody>
          <a:bodyPr wrap="square" rtlCol="0">
            <a:spAutoFit/>
          </a:bodyPr>
          <a:lstStyle/>
          <a:p>
            <a:r>
              <a:rPr lang="en-US" sz="1600" dirty="0" smtClean="0"/>
              <a:t>Switches to a top view.</a:t>
            </a:r>
          </a:p>
        </p:txBody>
      </p:sp>
      <p:pic>
        <p:nvPicPr>
          <p:cNvPr id="1026" name="Picture 2"/>
          <p:cNvPicPr>
            <a:picLocks noChangeAspect="1" noChangeArrowheads="1"/>
          </p:cNvPicPr>
          <p:nvPr/>
        </p:nvPicPr>
        <p:blipFill>
          <a:blip r:embed="rId3" cstate="print"/>
          <a:srcRect/>
          <a:stretch>
            <a:fillRect/>
          </a:stretch>
        </p:blipFill>
        <p:spPr bwMode="auto">
          <a:xfrm>
            <a:off x="5706694" y="2389888"/>
            <a:ext cx="2600325" cy="3524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Can They Do? – _UNDO.mac</a:t>
            </a:r>
            <a:endParaRPr lang="en-US" dirty="0"/>
          </a:p>
        </p:txBody>
      </p:sp>
      <p:sp>
        <p:nvSpPr>
          <p:cNvPr id="6" name="TextBox 5"/>
          <p:cNvSpPr txBox="1"/>
          <p:nvPr/>
        </p:nvSpPr>
        <p:spPr>
          <a:xfrm>
            <a:off x="155275" y="888521"/>
            <a:ext cx="5106837" cy="1015663"/>
          </a:xfrm>
          <a:prstGeom prst="rect">
            <a:avLst/>
          </a:prstGeom>
          <a:noFill/>
        </p:spPr>
        <p:txBody>
          <a:bodyPr wrap="square" rtlCol="0">
            <a:spAutoFit/>
          </a:bodyPr>
          <a:lstStyle/>
          <a:p>
            <a:r>
              <a:rPr lang="en-US" sz="6000" dirty="0" smtClean="0"/>
              <a:t>_UNDO, </a:t>
            </a:r>
            <a:r>
              <a:rPr lang="en-US" sz="3200" dirty="0" smtClean="0"/>
              <a:t>&lt;redo?&gt;</a:t>
            </a:r>
            <a:endParaRPr lang="en-US" sz="6000" dirty="0"/>
          </a:p>
        </p:txBody>
      </p:sp>
      <p:sp>
        <p:nvSpPr>
          <p:cNvPr id="7" name="TextBox 6"/>
          <p:cNvSpPr txBox="1"/>
          <p:nvPr/>
        </p:nvSpPr>
        <p:spPr>
          <a:xfrm>
            <a:off x="241539" y="1897811"/>
            <a:ext cx="8678174" cy="830997"/>
          </a:xfrm>
          <a:prstGeom prst="rect">
            <a:avLst/>
          </a:prstGeom>
          <a:noFill/>
        </p:spPr>
        <p:txBody>
          <a:bodyPr wrap="square" rtlCol="0">
            <a:spAutoFit/>
          </a:bodyPr>
          <a:lstStyle/>
          <a:p>
            <a:r>
              <a:rPr lang="en-US" sz="1600" dirty="0" smtClean="0"/>
              <a:t>Certain macros (Destroy_All_Your_Work_If_You_Breath_Wrong.mac, _</a:t>
            </a:r>
            <a:r>
              <a:rPr lang="en-US" sz="1600" dirty="0" err="1" smtClean="0"/>
              <a:t>ADELE.amac</a:t>
            </a:r>
            <a:r>
              <a:rPr lang="en-US" sz="1600" dirty="0" smtClean="0"/>
              <a:t>) could really screw things up for you if you do the wrong thing or you had everything selected but didn’t think you did. So…</a:t>
            </a:r>
            <a:endParaRPr lang="en-US" sz="1600" dirty="0"/>
          </a:p>
        </p:txBody>
      </p:sp>
      <p:pic>
        <p:nvPicPr>
          <p:cNvPr id="8194" name="Picture 2"/>
          <p:cNvPicPr>
            <a:picLocks noChangeAspect="1" noChangeArrowheads="1"/>
          </p:cNvPicPr>
          <p:nvPr/>
        </p:nvPicPr>
        <p:blipFill>
          <a:blip r:embed="rId2" cstate="print"/>
          <a:srcRect/>
          <a:stretch>
            <a:fillRect/>
          </a:stretch>
        </p:blipFill>
        <p:spPr bwMode="auto">
          <a:xfrm>
            <a:off x="2108890" y="2994550"/>
            <a:ext cx="4125421" cy="982243"/>
          </a:xfrm>
          <a:prstGeom prst="rect">
            <a:avLst/>
          </a:prstGeom>
          <a:noFill/>
          <a:ln w="9525">
            <a:noFill/>
            <a:miter lim="800000"/>
            <a:headEnd/>
            <a:tailEnd/>
          </a:ln>
        </p:spPr>
      </p:pic>
      <p:sp>
        <p:nvSpPr>
          <p:cNvPr id="9" name="TextBox 8"/>
          <p:cNvSpPr txBox="1"/>
          <p:nvPr/>
        </p:nvSpPr>
        <p:spPr>
          <a:xfrm>
            <a:off x="2510287" y="2674203"/>
            <a:ext cx="3502325" cy="370936"/>
          </a:xfrm>
          <a:prstGeom prst="rect">
            <a:avLst/>
          </a:prstGeom>
          <a:noFill/>
        </p:spPr>
        <p:txBody>
          <a:bodyPr wrap="square" rtlCol="0">
            <a:spAutoFit/>
          </a:bodyPr>
          <a:lstStyle/>
          <a:p>
            <a:r>
              <a:rPr lang="en-US" dirty="0" smtClean="0"/>
              <a:t>Lots of macros start with this..</a:t>
            </a:r>
            <a:endParaRPr lang="en-US" dirty="0"/>
          </a:p>
        </p:txBody>
      </p:sp>
      <p:sp>
        <p:nvSpPr>
          <p:cNvPr id="10" name="TextBox 9"/>
          <p:cNvSpPr txBox="1"/>
          <p:nvPr/>
        </p:nvSpPr>
        <p:spPr>
          <a:xfrm>
            <a:off x="155275" y="4011283"/>
            <a:ext cx="8824823" cy="584775"/>
          </a:xfrm>
          <a:prstGeom prst="rect">
            <a:avLst/>
          </a:prstGeom>
          <a:noFill/>
        </p:spPr>
        <p:txBody>
          <a:bodyPr wrap="square" rtlCol="0">
            <a:spAutoFit/>
          </a:bodyPr>
          <a:lstStyle/>
          <a:p>
            <a:r>
              <a:rPr lang="en-US" sz="1600" dirty="0" smtClean="0"/>
              <a:t>This saves you whole database to a file that can be resumed from if the macro does something bad like delete all the lines in your model and replace them with bananas.</a:t>
            </a:r>
            <a:endParaRPr lang="en-US" sz="1600" dirty="0"/>
          </a:p>
        </p:txBody>
      </p:sp>
      <p:sp>
        <p:nvSpPr>
          <p:cNvPr id="12" name="TextBox 11"/>
          <p:cNvSpPr txBox="1"/>
          <p:nvPr/>
        </p:nvSpPr>
        <p:spPr>
          <a:xfrm>
            <a:off x="405443" y="4710022"/>
            <a:ext cx="1708029" cy="369332"/>
          </a:xfrm>
          <a:prstGeom prst="rect">
            <a:avLst/>
          </a:prstGeom>
          <a:noFill/>
        </p:spPr>
        <p:txBody>
          <a:bodyPr wrap="square" rtlCol="0">
            <a:spAutoFit/>
          </a:bodyPr>
          <a:lstStyle/>
          <a:p>
            <a:r>
              <a:rPr lang="en-US" dirty="0" smtClean="0"/>
              <a:t>You could type</a:t>
            </a:r>
            <a:endParaRPr lang="en-US" dirty="0"/>
          </a:p>
        </p:txBody>
      </p:sp>
      <p:sp>
        <p:nvSpPr>
          <p:cNvPr id="13" name="TextBox 12"/>
          <p:cNvSpPr txBox="1"/>
          <p:nvPr/>
        </p:nvSpPr>
        <p:spPr>
          <a:xfrm>
            <a:off x="2078965" y="4701396"/>
            <a:ext cx="2234241"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resume</a:t>
            </a:r>
            <a:r>
              <a:rPr lang="en-US" dirty="0" smtClean="0">
                <a:solidFill>
                  <a:schemeClr val="bg1"/>
                </a:solidFill>
              </a:rPr>
              <a:t>,saved,db</a:t>
            </a:r>
            <a:endParaRPr lang="en-US" dirty="0">
              <a:solidFill>
                <a:schemeClr val="bg1"/>
              </a:solidFill>
            </a:endParaRPr>
          </a:p>
        </p:txBody>
      </p:sp>
      <p:sp>
        <p:nvSpPr>
          <p:cNvPr id="14" name="TextBox 13"/>
          <p:cNvSpPr txBox="1"/>
          <p:nvPr/>
        </p:nvSpPr>
        <p:spPr>
          <a:xfrm>
            <a:off x="4399472" y="4710023"/>
            <a:ext cx="802257" cy="369332"/>
          </a:xfrm>
          <a:prstGeom prst="rect">
            <a:avLst/>
          </a:prstGeom>
          <a:noFill/>
        </p:spPr>
        <p:txBody>
          <a:bodyPr wrap="square" rtlCol="0">
            <a:spAutoFit/>
          </a:bodyPr>
          <a:lstStyle/>
          <a:p>
            <a:r>
              <a:rPr lang="en-US" dirty="0" smtClean="0"/>
              <a:t>but</a:t>
            </a:r>
            <a:endParaRPr lang="en-US" dirty="0"/>
          </a:p>
        </p:txBody>
      </p:sp>
      <p:sp>
        <p:nvSpPr>
          <p:cNvPr id="15" name="TextBox 14"/>
          <p:cNvSpPr txBox="1"/>
          <p:nvPr/>
        </p:nvSpPr>
        <p:spPr>
          <a:xfrm>
            <a:off x="4983193" y="4698520"/>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sp>
        <p:nvSpPr>
          <p:cNvPr id="16" name="TextBox 15"/>
          <p:cNvSpPr txBox="1"/>
          <p:nvPr/>
        </p:nvSpPr>
        <p:spPr>
          <a:xfrm>
            <a:off x="6038491" y="4718649"/>
            <a:ext cx="2346384" cy="369332"/>
          </a:xfrm>
          <a:prstGeom prst="rect">
            <a:avLst/>
          </a:prstGeom>
          <a:noFill/>
        </p:spPr>
        <p:txBody>
          <a:bodyPr wrap="square" rtlCol="0">
            <a:spAutoFit/>
          </a:bodyPr>
          <a:lstStyle/>
          <a:p>
            <a:r>
              <a:rPr lang="en-US" dirty="0" smtClean="0"/>
              <a:t>is so much shorter</a:t>
            </a:r>
            <a:endParaRPr lang="en-US" dirty="0"/>
          </a:p>
        </p:txBody>
      </p:sp>
      <p:sp>
        <p:nvSpPr>
          <p:cNvPr id="17" name="TextBox 16"/>
          <p:cNvSpPr txBox="1"/>
          <p:nvPr/>
        </p:nvSpPr>
        <p:spPr>
          <a:xfrm>
            <a:off x="267422" y="5193102"/>
            <a:ext cx="3459193" cy="369332"/>
          </a:xfrm>
          <a:prstGeom prst="rect">
            <a:avLst/>
          </a:prstGeom>
          <a:noFill/>
        </p:spPr>
        <p:txBody>
          <a:bodyPr wrap="square" rtlCol="0">
            <a:spAutoFit/>
          </a:bodyPr>
          <a:lstStyle/>
          <a:p>
            <a:r>
              <a:rPr lang="en-US" dirty="0" smtClean="0"/>
              <a:t>Plus it makes sense, and issues</a:t>
            </a:r>
            <a:endParaRPr lang="en-US" dirty="0"/>
          </a:p>
        </p:txBody>
      </p:sp>
      <p:sp>
        <p:nvSpPr>
          <p:cNvPr id="18" name="TextBox 17"/>
          <p:cNvSpPr txBox="1"/>
          <p:nvPr/>
        </p:nvSpPr>
        <p:spPr>
          <a:xfrm>
            <a:off x="3766871" y="5207479"/>
            <a:ext cx="2211239"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save</a:t>
            </a:r>
            <a:r>
              <a:rPr lang="en-US" dirty="0" smtClean="0">
                <a:solidFill>
                  <a:schemeClr val="bg1"/>
                </a:solidFill>
              </a:rPr>
              <a:t>,saved1,db,,all</a:t>
            </a:r>
            <a:endParaRPr lang="en-US" dirty="0">
              <a:solidFill>
                <a:schemeClr val="bg1"/>
              </a:solidFill>
            </a:endParaRPr>
          </a:p>
        </p:txBody>
      </p:sp>
      <p:sp>
        <p:nvSpPr>
          <p:cNvPr id="19" name="TextBox 18"/>
          <p:cNvSpPr txBox="1"/>
          <p:nvPr/>
        </p:nvSpPr>
        <p:spPr>
          <a:xfrm>
            <a:off x="2320506" y="5736566"/>
            <a:ext cx="1906438" cy="369332"/>
          </a:xfrm>
          <a:prstGeom prst="rect">
            <a:avLst/>
          </a:prstGeom>
          <a:noFill/>
        </p:spPr>
        <p:txBody>
          <a:bodyPr wrap="square" rtlCol="0">
            <a:spAutoFit/>
          </a:bodyPr>
          <a:lstStyle/>
          <a:p>
            <a:r>
              <a:rPr lang="en-US" dirty="0" smtClean="0"/>
              <a:t>So you can type</a:t>
            </a:r>
            <a:endParaRPr lang="en-US" dirty="0"/>
          </a:p>
        </p:txBody>
      </p:sp>
      <p:sp>
        <p:nvSpPr>
          <p:cNvPr id="20" name="TextBox 19"/>
          <p:cNvSpPr txBox="1"/>
          <p:nvPr/>
        </p:nvSpPr>
        <p:spPr>
          <a:xfrm>
            <a:off x="4186688" y="5722187"/>
            <a:ext cx="1092680" cy="369332"/>
          </a:xfrm>
          <a:prstGeom prst="rect">
            <a:avLst/>
          </a:prstGeom>
          <a:solidFill>
            <a:schemeClr val="tx1"/>
          </a:solidFill>
        </p:spPr>
        <p:txBody>
          <a:bodyPr wrap="square" rtlCol="0">
            <a:spAutoFit/>
          </a:bodyPr>
          <a:lstStyle/>
          <a:p>
            <a:r>
              <a:rPr lang="en-US" dirty="0" smtClean="0">
                <a:solidFill>
                  <a:schemeClr val="accent6"/>
                </a:solidFill>
              </a:rPr>
              <a:t>_undo</a:t>
            </a:r>
            <a:r>
              <a:rPr lang="en-US" dirty="0" smtClean="0">
                <a:solidFill>
                  <a:schemeClr val="bg1"/>
                </a:solidFill>
              </a:rPr>
              <a:t>,1</a:t>
            </a:r>
            <a:endParaRPr lang="en-US" dirty="0">
              <a:solidFill>
                <a:schemeClr val="accent6"/>
              </a:solidFill>
            </a:endParaRPr>
          </a:p>
        </p:txBody>
      </p:sp>
      <p:sp>
        <p:nvSpPr>
          <p:cNvPr id="21" name="TextBox 20"/>
          <p:cNvSpPr txBox="1"/>
          <p:nvPr/>
        </p:nvSpPr>
        <p:spPr>
          <a:xfrm>
            <a:off x="359432" y="6185790"/>
            <a:ext cx="7102417" cy="369332"/>
          </a:xfrm>
          <a:prstGeom prst="rect">
            <a:avLst/>
          </a:prstGeom>
          <a:noFill/>
        </p:spPr>
        <p:txBody>
          <a:bodyPr wrap="square" rtlCol="0">
            <a:spAutoFit/>
          </a:bodyPr>
          <a:lstStyle/>
          <a:p>
            <a:r>
              <a:rPr lang="en-US" dirty="0" smtClean="0"/>
              <a:t>And you’ll be back to where you were before you issued the</a:t>
            </a:r>
            <a:endParaRPr lang="en-US" dirty="0"/>
          </a:p>
        </p:txBody>
      </p:sp>
      <p:sp>
        <p:nvSpPr>
          <p:cNvPr id="22" name="TextBox 21"/>
          <p:cNvSpPr txBox="1"/>
          <p:nvPr/>
        </p:nvSpPr>
        <p:spPr>
          <a:xfrm>
            <a:off x="6584831" y="6162135"/>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cxnSp>
        <p:nvCxnSpPr>
          <p:cNvPr id="24" name="Straight Connector 23"/>
          <p:cNvCxnSpPr>
            <a:stCxn id="26" idx="1"/>
            <a:endCxn id="20" idx="3"/>
          </p:cNvCxnSpPr>
          <p:nvPr/>
        </p:nvCxnSpPr>
        <p:spPr>
          <a:xfrm rot="10800000" flipV="1">
            <a:off x="5279368" y="5786937"/>
            <a:ext cx="1293960" cy="119916"/>
          </a:xfrm>
          <a:prstGeom prst="line">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328" y="5633048"/>
            <a:ext cx="88107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rPr>
              <a:t>Like Redo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4" grpId="0"/>
      <p:bldP spid="15" grpId="0" animBg="1"/>
      <p:bldP spid="16" grpId="0"/>
      <p:bldP spid="17" grpId="0"/>
      <p:bldP spid="18" grpId="0" animBg="1"/>
      <p:bldP spid="19" grpId="0"/>
      <p:bldP spid="20" grpId="0" animBg="1"/>
      <p:bldP spid="20" grpId="1" animBg="1"/>
      <p:bldP spid="21" grpId="0"/>
      <p:bldP spid="22"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4886" y="0"/>
            <a:ext cx="8458200" cy="639762"/>
          </a:xfrm>
        </p:spPr>
        <p:txBody>
          <a:bodyPr>
            <a:normAutofit/>
          </a:bodyPr>
          <a:lstStyle/>
          <a:p>
            <a:pPr eaLnBrk="1" hangingPunct="1"/>
            <a:r>
              <a:rPr lang="en-US" dirty="0" smtClean="0"/>
              <a:t>How to set up computer for Macros  </a:t>
            </a:r>
          </a:p>
        </p:txBody>
      </p:sp>
      <p:sp>
        <p:nvSpPr>
          <p:cNvPr id="6147" name="Rectangle 3"/>
          <p:cNvSpPr>
            <a:spLocks noGrp="1" noChangeArrowheads="1"/>
          </p:cNvSpPr>
          <p:nvPr>
            <p:ph type="body" idx="1"/>
          </p:nvPr>
        </p:nvSpPr>
        <p:spPr>
          <a:xfrm>
            <a:off x="457200" y="990600"/>
            <a:ext cx="8305800" cy="1219200"/>
          </a:xfrm>
        </p:spPr>
        <p:txBody>
          <a:bodyPr>
            <a:normAutofit fontScale="92500" lnSpcReduction="20000"/>
          </a:bodyPr>
          <a:lstStyle/>
          <a:p>
            <a:pPr marL="457200" indent="-457200" eaLnBrk="1" hangingPunct="1">
              <a:lnSpc>
                <a:spcPct val="80000"/>
              </a:lnSpc>
              <a:buFont typeface="+mj-lt"/>
              <a:buAutoNum type="arabicParenR"/>
            </a:pPr>
            <a:r>
              <a:rPr lang="en-US" sz="2000" dirty="0" smtClean="0"/>
              <a:t>Create a folder for your macros</a:t>
            </a:r>
          </a:p>
          <a:p>
            <a:pPr marL="457200" indent="-457200" eaLnBrk="1" hangingPunct="1">
              <a:lnSpc>
                <a:spcPct val="80000"/>
              </a:lnSpc>
              <a:buFont typeface="+mj-lt"/>
              <a:buAutoNum type="arabicParenR"/>
            </a:pPr>
            <a:r>
              <a:rPr lang="en-US" sz="2000" dirty="0" smtClean="0"/>
              <a:t>Create </a:t>
            </a:r>
            <a:r>
              <a:rPr lang="en-US" sz="2000" dirty="0" err="1" smtClean="0"/>
              <a:t>ANSYS_MACROLIB</a:t>
            </a:r>
            <a:r>
              <a:rPr lang="en-US" sz="2000" dirty="0" smtClean="0"/>
              <a:t> environmental variable with the path of your macro </a:t>
            </a:r>
          </a:p>
          <a:p>
            <a:pPr lvl="1" eaLnBrk="1" hangingPunct="1">
              <a:lnSpc>
                <a:spcPct val="80000"/>
              </a:lnSpc>
            </a:pPr>
            <a:r>
              <a:rPr lang="en-US" sz="1800" dirty="0" smtClean="0"/>
              <a:t>You can reference several macro directories, see </a:t>
            </a:r>
            <a:r>
              <a:rPr lang="en-US" sz="1800" dirty="0" err="1" smtClean="0"/>
              <a:t>ANSYS</a:t>
            </a:r>
            <a:r>
              <a:rPr lang="en-US" sz="1800" dirty="0" smtClean="0"/>
              <a:t> help files</a:t>
            </a:r>
          </a:p>
        </p:txBody>
      </p:sp>
      <p:pic>
        <p:nvPicPr>
          <p:cNvPr id="1026" name="Picture 2"/>
          <p:cNvPicPr>
            <a:picLocks noChangeAspect="1" noChangeArrowheads="1"/>
          </p:cNvPicPr>
          <p:nvPr/>
        </p:nvPicPr>
        <p:blipFill>
          <a:blip r:embed="rId2" cstate="print"/>
          <a:srcRect/>
          <a:stretch>
            <a:fillRect/>
          </a:stretch>
        </p:blipFill>
        <p:spPr bwMode="auto">
          <a:xfrm>
            <a:off x="5262113" y="2336591"/>
            <a:ext cx="3657600" cy="4048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b="26155"/>
          <a:stretch>
            <a:fillRect/>
          </a:stretch>
        </p:blipFill>
        <p:spPr bwMode="auto">
          <a:xfrm>
            <a:off x="212875" y="2369121"/>
            <a:ext cx="4905375" cy="4100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_VDELE.mac </a:t>
            </a:r>
            <a:r>
              <a:rPr lang="en-US" dirty="0" smtClean="0">
                <a:sym typeface="Wingdings" pitchFamily="2" charset="2"/>
              </a:rPr>
              <a:t> Delete Volumes and Below</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_VDELE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Volumes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volume&gt;, &lt;last volume&gt;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_VDELE,-1 </a:t>
            </a:r>
            <a:r>
              <a:rPr lang="en-US" dirty="0" smtClean="0">
                <a:solidFill>
                  <a:schemeClr val="tx1"/>
                </a:solidFill>
                <a:sym typeface="Wingdings" pitchFamily="2" charset="2"/>
              </a:rPr>
              <a:t></a:t>
            </a:r>
            <a:r>
              <a:rPr lang="en-US" dirty="0" smtClean="0">
                <a:solidFill>
                  <a:schemeClr val="tx1"/>
                </a:solidFill>
              </a:rPr>
              <a:t> deletes all selected volumes</a:t>
            </a:r>
            <a:endParaRPr lang="en-US" dirty="0">
              <a:solidFill>
                <a:schemeClr val="tx1"/>
              </a:solidFill>
            </a:endParaRPr>
          </a:p>
        </p:txBody>
      </p:sp>
      <p:sp>
        <p:nvSpPr>
          <p:cNvPr id="14" name="TextBox 13"/>
          <p:cNvSpPr txBox="1"/>
          <p:nvPr/>
        </p:nvSpPr>
        <p:spPr>
          <a:xfrm>
            <a:off x="1816965" y="5513282"/>
            <a:ext cx="1893799" cy="369332"/>
          </a:xfrm>
          <a:prstGeom prst="rect">
            <a:avLst/>
          </a:prstGeom>
          <a:noFill/>
        </p:spPr>
        <p:txBody>
          <a:bodyPr wrap="square" rtlCol="0">
            <a:spAutoFit/>
          </a:bodyPr>
          <a:lstStyle/>
          <a:p>
            <a:r>
              <a:rPr lang="en-US" dirty="0" smtClean="0"/>
              <a:t>Now you see it</a:t>
            </a:r>
            <a:endParaRPr lang="en-US" dirty="0"/>
          </a:p>
        </p:txBody>
      </p:sp>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541099"/>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6645350" y="931653"/>
            <a:ext cx="2360628"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_V</a:t>
            </a:r>
            <a:r>
              <a:rPr lang="en-US" sz="1600" dirty="0" smtClean="0"/>
              <a:t>olume </a:t>
            </a:r>
            <a:r>
              <a:rPr lang="en-US" sz="1600" dirty="0" smtClean="0">
                <a:solidFill>
                  <a:schemeClr val="accent6">
                    <a:lumMod val="75000"/>
                  </a:schemeClr>
                </a:solidFill>
              </a:rPr>
              <a:t>Dele</a:t>
            </a:r>
            <a:r>
              <a:rPr lang="en-US" sz="1600" dirty="0" smtClean="0"/>
              <a:t>te”</a:t>
            </a:r>
            <a:endParaRPr lang="en-US" sz="1600" dirty="0"/>
          </a:p>
        </p:txBody>
      </p:sp>
      <p:pic>
        <p:nvPicPr>
          <p:cNvPr id="2050" name="Picture 2"/>
          <p:cNvPicPr>
            <a:picLocks noChangeAspect="1" noChangeArrowheads="1"/>
          </p:cNvPicPr>
          <p:nvPr/>
        </p:nvPicPr>
        <p:blipFill>
          <a:blip r:embed="rId2" cstate="print"/>
          <a:srcRect/>
          <a:stretch>
            <a:fillRect/>
          </a:stretch>
        </p:blipFill>
        <p:spPr bwMode="auto">
          <a:xfrm>
            <a:off x="1536015" y="2551814"/>
            <a:ext cx="2478780" cy="282305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21230" y="2242140"/>
            <a:ext cx="3095625" cy="35433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_VGEN_KTK.mac </a:t>
            </a:r>
            <a:r>
              <a:rPr lang="en-US" dirty="0" smtClean="0">
                <a:sym typeface="Wingdings" pitchFamily="2" charset="2"/>
              </a:rPr>
              <a:t> Copy Volumes</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4800" dirty="0" smtClean="0"/>
              <a:t>_VGEN_KTK,</a:t>
            </a:r>
            <a:r>
              <a:rPr lang="en-US" sz="2000" dirty="0" smtClean="0"/>
              <a:t> &lt;volume&gt;,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V</a:t>
            </a:r>
            <a:r>
              <a:rPr lang="en-US" sz="1600" dirty="0" smtClean="0"/>
              <a:t>olume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839570" y="4150308"/>
            <a:ext cx="1212833" cy="461665"/>
          </a:xfrm>
          <a:prstGeom prst="rect">
            <a:avLst/>
          </a:prstGeom>
          <a:noFill/>
        </p:spPr>
        <p:txBody>
          <a:bodyPr wrap="none" rtlCol="0">
            <a:spAutoFit/>
          </a:bodyPr>
          <a:lstStyle/>
          <a:p>
            <a:r>
              <a:rPr lang="en-US" sz="2400" dirty="0" smtClean="0">
                <a:solidFill>
                  <a:srgbClr val="FF0000"/>
                </a:solidFill>
              </a:rPr>
              <a:t>Volume</a:t>
            </a:r>
            <a:endParaRPr lang="en-US" dirty="0">
              <a:solidFill>
                <a:srgbClr val="FF0000"/>
              </a:solidFill>
            </a:endParaRPr>
          </a:p>
        </p:txBody>
      </p:sp>
      <p:sp>
        <p:nvSpPr>
          <p:cNvPr id="9" name="Oval 8"/>
          <p:cNvSpPr/>
          <p:nvPr/>
        </p:nvSpPr>
        <p:spPr>
          <a:xfrm>
            <a:off x="2026605" y="5566045"/>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2232772" y="5764850"/>
            <a:ext cx="272902" cy="15818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05674" y="5738370"/>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495236" y="3039441"/>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2"/>
            <a:endCxn id="16" idx="7"/>
          </p:cNvCxnSpPr>
          <p:nvPr/>
        </p:nvCxnSpPr>
        <p:spPr>
          <a:xfrm rot="5400000">
            <a:off x="3524375" y="2894885"/>
            <a:ext cx="355694" cy="16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07945" y="2348524"/>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5484185" y="2270052"/>
            <a:ext cx="2705100" cy="3657600"/>
          </a:xfrm>
          <a:prstGeom prst="rect">
            <a:avLst/>
          </a:prstGeom>
          <a:noFill/>
          <a:ln w="9525">
            <a:noFill/>
            <a:miter lim="800000"/>
            <a:headEnd/>
            <a:tailEnd/>
          </a:ln>
        </p:spPr>
      </p:pic>
      <p:sp>
        <p:nvSpPr>
          <p:cNvPr id="26" name="TextBox 25"/>
          <p:cNvSpPr txBox="1"/>
          <p:nvPr/>
        </p:nvSpPr>
        <p:spPr>
          <a:xfrm>
            <a:off x="3902147" y="3902149"/>
            <a:ext cx="1318439"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_VGEN_KTK</a:t>
            </a:r>
            <a:endParaRPr lang="en-US" sz="1400" b="1" dirty="0" smtClean="0">
              <a:solidFill>
                <a:schemeClr val="bg1"/>
              </a:solidFill>
            </a:endParaRPr>
          </a:p>
        </p:txBody>
      </p:sp>
      <p:sp>
        <p:nvSpPr>
          <p:cNvPr id="27" name="Right Arrow 26"/>
          <p:cNvSpPr/>
          <p:nvPr/>
        </p:nvSpPr>
        <p:spPr>
          <a:xfrm>
            <a:off x="4253024" y="4380614"/>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P spid="26"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_VMESH.mac </a:t>
            </a:r>
            <a:r>
              <a:rPr lang="en-US" dirty="0" smtClean="0">
                <a:sym typeface="Wingdings" pitchFamily="2" charset="2"/>
              </a:rPr>
              <a:t> Mesh That Volume.</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_VMESH,</a:t>
            </a:r>
            <a:r>
              <a:rPr lang="en-US" sz="2400" dirty="0" smtClean="0"/>
              <a:t> </a:t>
            </a:r>
            <a:r>
              <a:rPr lang="en-US" sz="1600" dirty="0" smtClean="0"/>
              <a:t>&lt;Material Number&gt;,&lt;</a:t>
            </a:r>
            <a:r>
              <a:rPr lang="en-US" sz="1600" dirty="0" err="1" smtClean="0"/>
              <a:t>ESize</a:t>
            </a:r>
            <a:r>
              <a:rPr lang="en-US" sz="1600" dirty="0" smtClean="0"/>
              <a:t>&gt;,&lt;Volume Number&gt;,&lt;Smart Size&gt;</a:t>
            </a:r>
            <a:endParaRPr lang="en-US" sz="5400" dirty="0"/>
          </a:p>
        </p:txBody>
      </p:sp>
      <p:sp>
        <p:nvSpPr>
          <p:cNvPr id="4" name="TextBox 3"/>
          <p:cNvSpPr txBox="1"/>
          <p:nvPr/>
        </p:nvSpPr>
        <p:spPr>
          <a:xfrm>
            <a:off x="4226944" y="845389"/>
            <a:ext cx="4917056"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V</a:t>
            </a:r>
            <a:r>
              <a:rPr lang="en-US" dirty="0" smtClean="0"/>
              <a:t>olume </a:t>
            </a:r>
            <a:r>
              <a:rPr lang="en-US" dirty="0" smtClean="0">
                <a:solidFill>
                  <a:schemeClr val="accent6">
                    <a:lumMod val="75000"/>
                  </a:schemeClr>
                </a:solidFill>
              </a:rPr>
              <a:t>Mesh</a:t>
            </a:r>
            <a:r>
              <a:rPr lang="en-US" dirty="0" smtClean="0"/>
              <a:t>”</a:t>
            </a:r>
            <a:endParaRPr lang="en-US" dirty="0"/>
          </a:p>
        </p:txBody>
      </p:sp>
      <p:sp>
        <p:nvSpPr>
          <p:cNvPr id="5" name="TextBox 4"/>
          <p:cNvSpPr txBox="1"/>
          <p:nvPr/>
        </p:nvSpPr>
        <p:spPr>
          <a:xfrm>
            <a:off x="106322" y="1765005"/>
            <a:ext cx="1892595" cy="307777"/>
          </a:xfrm>
          <a:prstGeom prst="rect">
            <a:avLst/>
          </a:prstGeom>
          <a:noFill/>
          <a:ln>
            <a:noFill/>
          </a:ln>
        </p:spPr>
        <p:txBody>
          <a:bodyPr wrap="square" rtlCol="0">
            <a:spAutoFit/>
          </a:bodyPr>
          <a:lstStyle/>
          <a:p>
            <a:r>
              <a:rPr lang="en-US" sz="1400" b="1" dirty="0" smtClean="0"/>
              <a:t>Material Number</a:t>
            </a:r>
            <a:endParaRPr lang="en-US" sz="1400" dirty="0" smtClean="0"/>
          </a:p>
        </p:txBody>
      </p:sp>
      <p:sp>
        <p:nvSpPr>
          <p:cNvPr id="6" name="Rectangle 5"/>
          <p:cNvSpPr/>
          <p:nvPr/>
        </p:nvSpPr>
        <p:spPr>
          <a:xfrm>
            <a:off x="1775606" y="1741325"/>
            <a:ext cx="6025117" cy="307777"/>
          </a:xfrm>
          <a:prstGeom prst="rect">
            <a:avLst/>
          </a:prstGeom>
        </p:spPr>
        <p:txBody>
          <a:bodyPr wrap="square">
            <a:spAutoFit/>
          </a:bodyPr>
          <a:lstStyle/>
          <a:p>
            <a:r>
              <a:rPr lang="en-US" sz="1400" dirty="0" smtClean="0"/>
              <a:t>Material Number assigned to material, can be one of the _MAT materials</a:t>
            </a:r>
          </a:p>
        </p:txBody>
      </p:sp>
      <p:sp>
        <p:nvSpPr>
          <p:cNvPr id="7" name="TextBox 6"/>
          <p:cNvSpPr txBox="1"/>
          <p:nvPr/>
        </p:nvSpPr>
        <p:spPr>
          <a:xfrm>
            <a:off x="109864" y="2031949"/>
            <a:ext cx="1892595" cy="307777"/>
          </a:xfrm>
          <a:prstGeom prst="rect">
            <a:avLst/>
          </a:prstGeom>
          <a:noFill/>
          <a:ln>
            <a:noFill/>
          </a:ln>
        </p:spPr>
        <p:txBody>
          <a:bodyPr wrap="square" rtlCol="0">
            <a:spAutoFit/>
          </a:bodyPr>
          <a:lstStyle/>
          <a:p>
            <a:r>
              <a:rPr lang="en-US" sz="1400" b="1" dirty="0" err="1" smtClean="0"/>
              <a:t>ESize</a:t>
            </a:r>
            <a:endParaRPr lang="en-US" sz="1400" dirty="0" smtClean="0"/>
          </a:p>
        </p:txBody>
      </p:sp>
      <p:sp>
        <p:nvSpPr>
          <p:cNvPr id="8" name="Rectangle 7"/>
          <p:cNvSpPr/>
          <p:nvPr/>
        </p:nvSpPr>
        <p:spPr>
          <a:xfrm>
            <a:off x="1779149" y="2031949"/>
            <a:ext cx="1410582" cy="307777"/>
          </a:xfrm>
          <a:prstGeom prst="rect">
            <a:avLst/>
          </a:prstGeom>
        </p:spPr>
        <p:txBody>
          <a:bodyPr wrap="square">
            <a:spAutoFit/>
          </a:bodyPr>
          <a:lstStyle/>
          <a:p>
            <a:r>
              <a:rPr lang="en-US" sz="1400" dirty="0" smtClean="0"/>
              <a:t>Element Size</a:t>
            </a:r>
          </a:p>
        </p:txBody>
      </p:sp>
      <p:sp>
        <p:nvSpPr>
          <p:cNvPr id="9" name="TextBox 8"/>
          <p:cNvSpPr txBox="1"/>
          <p:nvPr/>
        </p:nvSpPr>
        <p:spPr>
          <a:xfrm>
            <a:off x="124041" y="2280042"/>
            <a:ext cx="1892595" cy="307777"/>
          </a:xfrm>
          <a:prstGeom prst="rect">
            <a:avLst/>
          </a:prstGeom>
          <a:noFill/>
          <a:ln>
            <a:noFill/>
          </a:ln>
        </p:spPr>
        <p:txBody>
          <a:bodyPr wrap="square" rtlCol="0">
            <a:spAutoFit/>
          </a:bodyPr>
          <a:lstStyle/>
          <a:p>
            <a:r>
              <a:rPr lang="en-US" sz="1400" b="1" dirty="0" smtClean="0"/>
              <a:t>Volume Number</a:t>
            </a:r>
            <a:endParaRPr lang="en-US" sz="1400" dirty="0" smtClean="0"/>
          </a:p>
        </p:txBody>
      </p:sp>
      <p:sp>
        <p:nvSpPr>
          <p:cNvPr id="10" name="Rectangle 9"/>
          <p:cNvSpPr/>
          <p:nvPr/>
        </p:nvSpPr>
        <p:spPr>
          <a:xfrm>
            <a:off x="1793326" y="2280042"/>
            <a:ext cx="6383076" cy="307777"/>
          </a:xfrm>
          <a:prstGeom prst="rect">
            <a:avLst/>
          </a:prstGeom>
        </p:spPr>
        <p:txBody>
          <a:bodyPr wrap="square">
            <a:spAutoFit/>
          </a:bodyPr>
          <a:lstStyle/>
          <a:p>
            <a:r>
              <a:rPr lang="en-US" sz="1400" dirty="0" smtClean="0"/>
              <a:t>Volume to be meshed (-1 for all). If omitted, user is asked to select volumes</a:t>
            </a:r>
          </a:p>
        </p:txBody>
      </p:sp>
      <p:sp>
        <p:nvSpPr>
          <p:cNvPr id="11" name="TextBox 10"/>
          <p:cNvSpPr txBox="1"/>
          <p:nvPr/>
        </p:nvSpPr>
        <p:spPr>
          <a:xfrm>
            <a:off x="124036" y="2560027"/>
            <a:ext cx="1892595" cy="307777"/>
          </a:xfrm>
          <a:prstGeom prst="rect">
            <a:avLst/>
          </a:prstGeom>
          <a:noFill/>
          <a:ln>
            <a:noFill/>
          </a:ln>
        </p:spPr>
        <p:txBody>
          <a:bodyPr wrap="square" rtlCol="0">
            <a:spAutoFit/>
          </a:bodyPr>
          <a:lstStyle/>
          <a:p>
            <a:r>
              <a:rPr lang="en-US" sz="1400" b="1" dirty="0" smtClean="0"/>
              <a:t>Smart Size</a:t>
            </a:r>
            <a:endParaRPr lang="en-US" sz="1400" dirty="0" smtClean="0"/>
          </a:p>
        </p:txBody>
      </p:sp>
      <p:sp>
        <p:nvSpPr>
          <p:cNvPr id="12" name="Rectangle 11"/>
          <p:cNvSpPr/>
          <p:nvPr/>
        </p:nvSpPr>
        <p:spPr>
          <a:xfrm>
            <a:off x="1793321" y="2560027"/>
            <a:ext cx="6383076" cy="307777"/>
          </a:xfrm>
          <a:prstGeom prst="rect">
            <a:avLst/>
          </a:prstGeom>
        </p:spPr>
        <p:txBody>
          <a:bodyPr wrap="square">
            <a:spAutoFit/>
          </a:bodyPr>
          <a:lstStyle/>
          <a:p>
            <a:r>
              <a:rPr lang="en-US" sz="1400" dirty="0" smtClean="0"/>
              <a:t>See SMRT Command</a:t>
            </a:r>
          </a:p>
        </p:txBody>
      </p:sp>
      <p:pic>
        <p:nvPicPr>
          <p:cNvPr id="13" name="Picture 3"/>
          <p:cNvPicPr>
            <a:picLocks noChangeAspect="1" noChangeArrowheads="1"/>
          </p:cNvPicPr>
          <p:nvPr/>
        </p:nvPicPr>
        <p:blipFill>
          <a:blip r:embed="rId2" cstate="print"/>
          <a:srcRect/>
          <a:stretch>
            <a:fillRect/>
          </a:stretch>
        </p:blipFill>
        <p:spPr bwMode="auto">
          <a:xfrm>
            <a:off x="880288" y="2945218"/>
            <a:ext cx="2653987" cy="3588489"/>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567252" y="2942325"/>
            <a:ext cx="2747409" cy="3665922"/>
          </a:xfrm>
          <a:prstGeom prst="rect">
            <a:avLst/>
          </a:prstGeom>
          <a:noFill/>
          <a:ln w="9525">
            <a:noFill/>
            <a:miter lim="800000"/>
            <a:headEnd/>
            <a:tailEnd/>
          </a:ln>
        </p:spPr>
      </p:pic>
      <p:sp>
        <p:nvSpPr>
          <p:cNvPr id="16" name="TextBox 15"/>
          <p:cNvSpPr txBox="1"/>
          <p:nvPr/>
        </p:nvSpPr>
        <p:spPr>
          <a:xfrm>
            <a:off x="3593803" y="3987209"/>
            <a:ext cx="2052086"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_VMESH </a:t>
            </a:r>
            <a:r>
              <a:rPr lang="en-US" sz="1400" b="1" dirty="0" smtClean="0">
                <a:solidFill>
                  <a:schemeClr val="bg1"/>
                </a:solidFill>
              </a:rPr>
              <a:t>,802,0.25,-1</a:t>
            </a:r>
          </a:p>
        </p:txBody>
      </p:sp>
      <p:sp>
        <p:nvSpPr>
          <p:cNvPr id="17" name="Right Arrow 16"/>
          <p:cNvSpPr/>
          <p:nvPr/>
        </p:nvSpPr>
        <p:spPr>
          <a:xfrm>
            <a:off x="4253024" y="452947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6" grpId="0" animBg="1"/>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_VSWEEP.mac</a:t>
            </a:r>
            <a:r>
              <a:rPr lang="en-US" dirty="0" smtClean="0">
                <a:sym typeface="Wingdings" pitchFamily="2" charset="2"/>
              </a:rPr>
              <a:t> Sweep That Volume.</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_VSWEEP,</a:t>
            </a:r>
            <a:r>
              <a:rPr lang="en-US" sz="2400" dirty="0" smtClean="0"/>
              <a:t> </a:t>
            </a:r>
            <a:r>
              <a:rPr lang="en-US" sz="1600" dirty="0" smtClean="0"/>
              <a:t>&lt;Material Number&gt;,&lt;</a:t>
            </a:r>
            <a:r>
              <a:rPr lang="en-US" sz="1600" dirty="0" err="1" smtClean="0"/>
              <a:t>ESize</a:t>
            </a:r>
            <a:r>
              <a:rPr lang="en-US" sz="1600" dirty="0" smtClean="0"/>
              <a:t>&gt;,&lt;Volume Number&gt;</a:t>
            </a:r>
            <a:endParaRPr lang="en-US" sz="5400" dirty="0"/>
          </a:p>
        </p:txBody>
      </p:sp>
      <p:sp>
        <p:nvSpPr>
          <p:cNvPr id="4" name="TextBox 3"/>
          <p:cNvSpPr txBox="1"/>
          <p:nvPr/>
        </p:nvSpPr>
        <p:spPr>
          <a:xfrm>
            <a:off x="4226944" y="845389"/>
            <a:ext cx="4917056"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V</a:t>
            </a:r>
            <a:r>
              <a:rPr lang="en-US" dirty="0" smtClean="0"/>
              <a:t>olume </a:t>
            </a:r>
            <a:r>
              <a:rPr lang="en-US" dirty="0" smtClean="0">
                <a:solidFill>
                  <a:schemeClr val="accent6">
                    <a:lumMod val="75000"/>
                  </a:schemeClr>
                </a:solidFill>
              </a:rPr>
              <a:t>Sweep</a:t>
            </a:r>
            <a:r>
              <a:rPr lang="en-US" dirty="0" smtClean="0"/>
              <a:t>”</a:t>
            </a:r>
            <a:endParaRPr lang="en-US" dirty="0"/>
          </a:p>
        </p:txBody>
      </p:sp>
      <p:sp>
        <p:nvSpPr>
          <p:cNvPr id="5" name="TextBox 4"/>
          <p:cNvSpPr txBox="1"/>
          <p:nvPr/>
        </p:nvSpPr>
        <p:spPr>
          <a:xfrm>
            <a:off x="106322" y="1765005"/>
            <a:ext cx="1892595" cy="307777"/>
          </a:xfrm>
          <a:prstGeom prst="rect">
            <a:avLst/>
          </a:prstGeom>
          <a:noFill/>
          <a:ln>
            <a:noFill/>
          </a:ln>
        </p:spPr>
        <p:txBody>
          <a:bodyPr wrap="square" rtlCol="0">
            <a:spAutoFit/>
          </a:bodyPr>
          <a:lstStyle/>
          <a:p>
            <a:r>
              <a:rPr lang="en-US" sz="1400" b="1" dirty="0" smtClean="0"/>
              <a:t>Material Number</a:t>
            </a:r>
            <a:endParaRPr lang="en-US" sz="1400" dirty="0" smtClean="0"/>
          </a:p>
        </p:txBody>
      </p:sp>
      <p:sp>
        <p:nvSpPr>
          <p:cNvPr id="6" name="Rectangle 5"/>
          <p:cNvSpPr/>
          <p:nvPr/>
        </p:nvSpPr>
        <p:spPr>
          <a:xfrm>
            <a:off x="1775606" y="1741325"/>
            <a:ext cx="6025117" cy="307777"/>
          </a:xfrm>
          <a:prstGeom prst="rect">
            <a:avLst/>
          </a:prstGeom>
        </p:spPr>
        <p:txBody>
          <a:bodyPr wrap="square">
            <a:spAutoFit/>
          </a:bodyPr>
          <a:lstStyle/>
          <a:p>
            <a:r>
              <a:rPr lang="en-US" sz="1400" dirty="0" smtClean="0"/>
              <a:t>Material Number assigned to material, can be one of the _MAT materials</a:t>
            </a:r>
          </a:p>
        </p:txBody>
      </p:sp>
      <p:sp>
        <p:nvSpPr>
          <p:cNvPr id="7" name="TextBox 6"/>
          <p:cNvSpPr txBox="1"/>
          <p:nvPr/>
        </p:nvSpPr>
        <p:spPr>
          <a:xfrm>
            <a:off x="109864" y="2031949"/>
            <a:ext cx="1892595" cy="307777"/>
          </a:xfrm>
          <a:prstGeom prst="rect">
            <a:avLst/>
          </a:prstGeom>
          <a:noFill/>
          <a:ln>
            <a:noFill/>
          </a:ln>
        </p:spPr>
        <p:txBody>
          <a:bodyPr wrap="square" rtlCol="0">
            <a:spAutoFit/>
          </a:bodyPr>
          <a:lstStyle/>
          <a:p>
            <a:r>
              <a:rPr lang="en-US" sz="1400" b="1" dirty="0" err="1" smtClean="0"/>
              <a:t>ESize</a:t>
            </a:r>
            <a:endParaRPr lang="en-US" sz="1400" dirty="0" smtClean="0"/>
          </a:p>
        </p:txBody>
      </p:sp>
      <p:sp>
        <p:nvSpPr>
          <p:cNvPr id="8" name="Rectangle 7"/>
          <p:cNvSpPr/>
          <p:nvPr/>
        </p:nvSpPr>
        <p:spPr>
          <a:xfrm>
            <a:off x="1779149" y="2031949"/>
            <a:ext cx="1410582" cy="307777"/>
          </a:xfrm>
          <a:prstGeom prst="rect">
            <a:avLst/>
          </a:prstGeom>
        </p:spPr>
        <p:txBody>
          <a:bodyPr wrap="square">
            <a:spAutoFit/>
          </a:bodyPr>
          <a:lstStyle/>
          <a:p>
            <a:r>
              <a:rPr lang="en-US" sz="1400" dirty="0" smtClean="0"/>
              <a:t>Element Size</a:t>
            </a:r>
          </a:p>
        </p:txBody>
      </p:sp>
      <p:sp>
        <p:nvSpPr>
          <p:cNvPr id="9" name="TextBox 8"/>
          <p:cNvSpPr txBox="1"/>
          <p:nvPr/>
        </p:nvSpPr>
        <p:spPr>
          <a:xfrm>
            <a:off x="124041" y="2280042"/>
            <a:ext cx="1892595" cy="307777"/>
          </a:xfrm>
          <a:prstGeom prst="rect">
            <a:avLst/>
          </a:prstGeom>
          <a:noFill/>
          <a:ln>
            <a:noFill/>
          </a:ln>
        </p:spPr>
        <p:txBody>
          <a:bodyPr wrap="square" rtlCol="0">
            <a:spAutoFit/>
          </a:bodyPr>
          <a:lstStyle/>
          <a:p>
            <a:r>
              <a:rPr lang="en-US" sz="1400" b="1" dirty="0" smtClean="0"/>
              <a:t>Volume Number</a:t>
            </a:r>
            <a:endParaRPr lang="en-US" sz="1400" dirty="0" smtClean="0"/>
          </a:p>
        </p:txBody>
      </p:sp>
      <p:sp>
        <p:nvSpPr>
          <p:cNvPr id="10" name="Rectangle 9"/>
          <p:cNvSpPr/>
          <p:nvPr/>
        </p:nvSpPr>
        <p:spPr>
          <a:xfrm>
            <a:off x="1793326" y="2280042"/>
            <a:ext cx="6383076" cy="307777"/>
          </a:xfrm>
          <a:prstGeom prst="rect">
            <a:avLst/>
          </a:prstGeom>
        </p:spPr>
        <p:txBody>
          <a:bodyPr wrap="square">
            <a:spAutoFit/>
          </a:bodyPr>
          <a:lstStyle/>
          <a:p>
            <a:r>
              <a:rPr lang="en-US" sz="1400" dirty="0" smtClean="0"/>
              <a:t>Volume to be meshed (-1 for all). If omitted, user is asked to select volumes</a:t>
            </a:r>
          </a:p>
        </p:txBody>
      </p:sp>
      <p:sp>
        <p:nvSpPr>
          <p:cNvPr id="16" name="TextBox 15"/>
          <p:cNvSpPr txBox="1"/>
          <p:nvPr/>
        </p:nvSpPr>
        <p:spPr>
          <a:xfrm>
            <a:off x="3498110" y="3976577"/>
            <a:ext cx="2052086"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_VSWEEP</a:t>
            </a:r>
            <a:r>
              <a:rPr lang="en-US" sz="1400" b="1" dirty="0" smtClean="0">
                <a:solidFill>
                  <a:schemeClr val="bg1"/>
                </a:solidFill>
              </a:rPr>
              <a:t>,802,0.05,-1</a:t>
            </a:r>
          </a:p>
        </p:txBody>
      </p:sp>
      <p:sp>
        <p:nvSpPr>
          <p:cNvPr id="17" name="Right Arrow 16"/>
          <p:cNvSpPr/>
          <p:nvPr/>
        </p:nvSpPr>
        <p:spPr>
          <a:xfrm>
            <a:off x="4242391" y="4465681"/>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cstate="print"/>
          <a:srcRect/>
          <a:stretch>
            <a:fillRect/>
          </a:stretch>
        </p:blipFill>
        <p:spPr bwMode="auto">
          <a:xfrm>
            <a:off x="375464" y="3369516"/>
            <a:ext cx="3026956" cy="228578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608921" y="3264196"/>
            <a:ext cx="3302602" cy="2482037"/>
          </a:xfrm>
          <a:prstGeom prst="rect">
            <a:avLst/>
          </a:prstGeom>
          <a:noFill/>
          <a:ln w="9525">
            <a:noFill/>
            <a:miter lim="800000"/>
            <a:headEnd/>
            <a:tailEnd/>
          </a:ln>
        </p:spPr>
      </p:pic>
      <p:sp>
        <p:nvSpPr>
          <p:cNvPr id="15" name="TextBox 14"/>
          <p:cNvSpPr txBox="1"/>
          <p:nvPr/>
        </p:nvSpPr>
        <p:spPr>
          <a:xfrm>
            <a:off x="3157870" y="5837276"/>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animBg="1"/>
      <p:bldP spid="17"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4206174" y="3873242"/>
            <a:ext cx="4772025" cy="24288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sym typeface="Wingdings" pitchFamily="2" charset="2"/>
              </a:rPr>
              <a:t>AKMPC.mac  The Spider Web Maker</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AKMPC,</a:t>
            </a:r>
            <a:r>
              <a:rPr lang="en-US" sz="2400" dirty="0" smtClean="0"/>
              <a:t> </a:t>
            </a:r>
            <a:r>
              <a:rPr lang="en-US" sz="1600" dirty="0" smtClean="0"/>
              <a:t>&lt;</a:t>
            </a:r>
            <a:r>
              <a:rPr lang="en-US" sz="1600" dirty="0" err="1" smtClean="0"/>
              <a:t>Keypoint</a:t>
            </a:r>
            <a:r>
              <a:rPr lang="en-US" sz="1600" dirty="0" smtClean="0"/>
              <a:t>&gt;,&lt;Area&gt;,&lt;Link?&gt;,&lt;Lagrange?&gt;</a:t>
            </a:r>
            <a:endParaRPr lang="en-US" sz="5400" dirty="0"/>
          </a:p>
        </p:txBody>
      </p:sp>
      <p:sp>
        <p:nvSpPr>
          <p:cNvPr id="4" name="TextBox 3"/>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a:t>
            </a:r>
            <a:r>
              <a:rPr lang="en-US" dirty="0" smtClean="0"/>
              <a:t>rea To </a:t>
            </a:r>
            <a:r>
              <a:rPr lang="en-US" dirty="0" err="1" smtClean="0">
                <a:solidFill>
                  <a:schemeClr val="accent6">
                    <a:lumMod val="75000"/>
                  </a:schemeClr>
                </a:solidFill>
              </a:rPr>
              <a:t>K</a:t>
            </a:r>
            <a:r>
              <a:rPr lang="en-US" dirty="0" err="1" smtClean="0"/>
              <a:t>eypoint</a:t>
            </a:r>
            <a:r>
              <a:rPr lang="en-US" dirty="0" smtClean="0"/>
              <a:t> </a:t>
            </a:r>
            <a:r>
              <a:rPr lang="en-US" dirty="0" smtClean="0">
                <a:solidFill>
                  <a:schemeClr val="accent6">
                    <a:lumMod val="75000"/>
                  </a:schemeClr>
                </a:solidFill>
              </a:rPr>
              <a:t>M</a:t>
            </a:r>
            <a:r>
              <a:rPr lang="en-US" dirty="0" smtClean="0"/>
              <a:t>ulti-</a:t>
            </a:r>
            <a:r>
              <a:rPr lang="en-US" dirty="0" smtClean="0">
                <a:solidFill>
                  <a:schemeClr val="accent6">
                    <a:lumMod val="75000"/>
                  </a:schemeClr>
                </a:solidFill>
              </a:rPr>
              <a:t>P</a:t>
            </a:r>
            <a:r>
              <a:rPr lang="en-US" dirty="0" smtClean="0"/>
              <a:t>oint </a:t>
            </a:r>
            <a:r>
              <a:rPr lang="en-US" dirty="0" smtClean="0">
                <a:solidFill>
                  <a:schemeClr val="accent6">
                    <a:lumMod val="75000"/>
                  </a:schemeClr>
                </a:solidFill>
              </a:rPr>
              <a:t>C</a:t>
            </a:r>
            <a:r>
              <a:rPr lang="en-US" dirty="0" smtClean="0"/>
              <a:t>onstraint”</a:t>
            </a:r>
            <a:endParaRPr lang="en-US" dirty="0"/>
          </a:p>
        </p:txBody>
      </p:sp>
      <p:sp>
        <p:nvSpPr>
          <p:cNvPr id="16" name="TextBox 15"/>
          <p:cNvSpPr txBox="1"/>
          <p:nvPr/>
        </p:nvSpPr>
        <p:spPr>
          <a:xfrm>
            <a:off x="340241" y="2275368"/>
            <a:ext cx="946299"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AKMPC</a:t>
            </a:r>
            <a:endParaRPr lang="en-US" sz="1400" b="1" dirty="0" smtClean="0">
              <a:solidFill>
                <a:schemeClr val="bg1"/>
              </a:solidFill>
            </a:endParaRPr>
          </a:p>
        </p:txBody>
      </p:sp>
      <p:sp>
        <p:nvSpPr>
          <p:cNvPr id="17" name="Right Arrow 16"/>
          <p:cNvSpPr/>
          <p:nvPr/>
        </p:nvSpPr>
        <p:spPr>
          <a:xfrm rot="2181010">
            <a:off x="4380614" y="3944687"/>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4549" y="1701209"/>
            <a:ext cx="8112642" cy="307777"/>
          </a:xfrm>
          <a:prstGeom prst="rect">
            <a:avLst/>
          </a:prstGeom>
          <a:noFill/>
          <a:ln>
            <a:noFill/>
          </a:ln>
        </p:spPr>
        <p:txBody>
          <a:bodyPr wrap="square" rtlCol="0">
            <a:spAutoFit/>
          </a:bodyPr>
          <a:lstStyle/>
          <a:p>
            <a:r>
              <a:rPr lang="en-US" sz="1400" dirty="0" smtClean="0"/>
              <a:t>Creates “Spider Web” of rigid elements between a key point and an area</a:t>
            </a:r>
          </a:p>
        </p:txBody>
      </p:sp>
      <p:pic>
        <p:nvPicPr>
          <p:cNvPr id="2050" name="Picture 2"/>
          <p:cNvPicPr>
            <a:picLocks noChangeAspect="1" noChangeArrowheads="1"/>
          </p:cNvPicPr>
          <p:nvPr/>
        </p:nvPicPr>
        <p:blipFill>
          <a:blip r:embed="rId3" cstate="print"/>
          <a:srcRect/>
          <a:stretch>
            <a:fillRect/>
          </a:stretch>
        </p:blipFill>
        <p:spPr bwMode="auto">
          <a:xfrm>
            <a:off x="299263" y="2903725"/>
            <a:ext cx="3773007" cy="2014275"/>
          </a:xfrm>
          <a:prstGeom prst="rect">
            <a:avLst/>
          </a:prstGeom>
          <a:noFill/>
          <a:ln w="9525">
            <a:noFill/>
            <a:miter lim="800000"/>
            <a:headEnd/>
            <a:tailEnd/>
          </a:ln>
        </p:spPr>
      </p:pic>
      <p:sp>
        <p:nvSpPr>
          <p:cNvPr id="18" name="Oval 17"/>
          <p:cNvSpPr/>
          <p:nvPr/>
        </p:nvSpPr>
        <p:spPr>
          <a:xfrm>
            <a:off x="2049208" y="287995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20" idx="1"/>
            <a:endCxn id="18" idx="7"/>
          </p:cNvCxnSpPr>
          <p:nvPr/>
        </p:nvCxnSpPr>
        <p:spPr>
          <a:xfrm rot="10800000" flipV="1">
            <a:off x="2255375" y="2533189"/>
            <a:ext cx="752570" cy="38087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07945" y="2348524"/>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sp>
        <p:nvSpPr>
          <p:cNvPr id="23" name="TextBox 22"/>
          <p:cNvSpPr txBox="1"/>
          <p:nvPr/>
        </p:nvSpPr>
        <p:spPr>
          <a:xfrm>
            <a:off x="967161" y="3501722"/>
            <a:ext cx="726481" cy="400110"/>
          </a:xfrm>
          <a:prstGeom prst="rect">
            <a:avLst/>
          </a:prstGeom>
          <a:solidFill>
            <a:schemeClr val="bg1"/>
          </a:solidFill>
          <a:ln w="38100">
            <a:solidFill>
              <a:srgbClr val="FF0000"/>
            </a:solidFill>
          </a:ln>
        </p:spPr>
        <p:txBody>
          <a:bodyPr wrap="none" rtlCol="0">
            <a:spAutoFit/>
          </a:bodyPr>
          <a:lstStyle/>
          <a:p>
            <a:r>
              <a:rPr lang="en-US" sz="2000" dirty="0" smtClean="0"/>
              <a:t>Area</a:t>
            </a:r>
            <a:endParaRPr lang="en-US" dirty="0"/>
          </a:p>
        </p:txBody>
      </p:sp>
      <p:cxnSp>
        <p:nvCxnSpPr>
          <p:cNvPr id="24" name="Straight Arrow Connector 23"/>
          <p:cNvCxnSpPr>
            <a:stCxn id="23" idx="3"/>
          </p:cNvCxnSpPr>
          <p:nvPr/>
        </p:nvCxnSpPr>
        <p:spPr>
          <a:xfrm>
            <a:off x="1693642" y="3701777"/>
            <a:ext cx="911335" cy="37049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03768" y="5773480"/>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3" grpId="0" animBg="1"/>
      <p:bldP spid="2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ATA.mac </a:t>
            </a:r>
            <a:r>
              <a:rPr lang="en-US" dirty="0" smtClean="0">
                <a:sym typeface="Wingdings" pitchFamily="2" charset="2"/>
              </a:rPr>
              <a:t> Volumes from Areas… Quickly!</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ATA,</a:t>
            </a:r>
            <a:r>
              <a:rPr lang="en-US" sz="2400" dirty="0" smtClean="0"/>
              <a:t> </a:t>
            </a:r>
            <a:r>
              <a:rPr lang="en-US" sz="1600" dirty="0" smtClean="0"/>
              <a:t>&lt;First Area&gt;,&lt;Second Area&gt;,&lt;Link?&gt;</a:t>
            </a:r>
            <a:endParaRPr lang="en-US" sz="5400" dirty="0"/>
          </a:p>
        </p:txBody>
      </p:sp>
      <p:sp>
        <p:nvSpPr>
          <p:cNvPr id="4" name="TextBox 3"/>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a:t>
            </a:r>
            <a:r>
              <a:rPr lang="en-US" dirty="0" smtClean="0"/>
              <a:t>rea </a:t>
            </a:r>
            <a:r>
              <a:rPr lang="en-US" dirty="0" smtClean="0">
                <a:solidFill>
                  <a:schemeClr val="accent6">
                    <a:lumMod val="75000"/>
                  </a:schemeClr>
                </a:solidFill>
              </a:rPr>
              <a:t>T</a:t>
            </a:r>
            <a:r>
              <a:rPr lang="en-US" dirty="0" smtClean="0"/>
              <a:t>o </a:t>
            </a:r>
            <a:r>
              <a:rPr lang="en-US" dirty="0" smtClean="0">
                <a:solidFill>
                  <a:schemeClr val="accent6">
                    <a:lumMod val="75000"/>
                  </a:schemeClr>
                </a:solidFill>
              </a:rPr>
              <a:t>A</a:t>
            </a:r>
            <a:r>
              <a:rPr lang="en-US" dirty="0" smtClean="0"/>
              <a:t>rea”</a:t>
            </a:r>
            <a:endParaRPr lang="en-US" dirty="0"/>
          </a:p>
        </p:txBody>
      </p:sp>
      <p:sp>
        <p:nvSpPr>
          <p:cNvPr id="5" name="TextBox 4"/>
          <p:cNvSpPr txBox="1"/>
          <p:nvPr/>
        </p:nvSpPr>
        <p:spPr>
          <a:xfrm>
            <a:off x="255181" y="1818167"/>
            <a:ext cx="8729331" cy="307777"/>
          </a:xfrm>
          <a:prstGeom prst="rect">
            <a:avLst/>
          </a:prstGeom>
          <a:noFill/>
          <a:ln>
            <a:noFill/>
          </a:ln>
        </p:spPr>
        <p:txBody>
          <a:bodyPr wrap="square" rtlCol="0">
            <a:spAutoFit/>
          </a:bodyPr>
          <a:lstStyle/>
          <a:p>
            <a:r>
              <a:rPr lang="en-US" sz="1400" dirty="0" smtClean="0"/>
              <a:t>Creates a volume between two areas</a:t>
            </a:r>
          </a:p>
        </p:txBody>
      </p:sp>
      <p:pic>
        <p:nvPicPr>
          <p:cNvPr id="3074" name="Picture 2"/>
          <p:cNvPicPr>
            <a:picLocks noChangeAspect="1" noChangeArrowheads="1"/>
          </p:cNvPicPr>
          <p:nvPr/>
        </p:nvPicPr>
        <p:blipFill>
          <a:blip r:embed="rId2" cstate="print"/>
          <a:srcRect/>
          <a:stretch>
            <a:fillRect/>
          </a:stretch>
        </p:blipFill>
        <p:spPr bwMode="auto">
          <a:xfrm>
            <a:off x="178872" y="2232517"/>
            <a:ext cx="4371863" cy="2305147"/>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411111" y="3625702"/>
            <a:ext cx="4594666" cy="3030279"/>
          </a:xfrm>
          <a:prstGeom prst="rect">
            <a:avLst/>
          </a:prstGeom>
          <a:noFill/>
          <a:ln w="9525">
            <a:noFill/>
            <a:miter lim="800000"/>
            <a:headEnd/>
            <a:tailEnd/>
          </a:ln>
        </p:spPr>
      </p:pic>
      <p:sp>
        <p:nvSpPr>
          <p:cNvPr id="8" name="TextBox 7"/>
          <p:cNvSpPr txBox="1"/>
          <p:nvPr/>
        </p:nvSpPr>
        <p:spPr>
          <a:xfrm>
            <a:off x="444001" y="4707009"/>
            <a:ext cx="2469314" cy="338554"/>
          </a:xfrm>
          <a:prstGeom prst="rect">
            <a:avLst/>
          </a:prstGeom>
          <a:noFill/>
          <a:ln w="28575">
            <a:solidFill>
              <a:srgbClr val="FF0000"/>
            </a:solidFill>
          </a:ln>
        </p:spPr>
        <p:txBody>
          <a:bodyPr wrap="square" rtlCol="0">
            <a:spAutoFit/>
          </a:bodyPr>
          <a:lstStyle/>
          <a:p>
            <a:r>
              <a:rPr lang="en-US" sz="1600" dirty="0" smtClean="0"/>
              <a:t>Step 1: Select Two </a:t>
            </a:r>
            <a:r>
              <a:rPr lang="en-US" sz="1600" dirty="0" smtClean="0"/>
              <a:t>Areas</a:t>
            </a:r>
            <a:endParaRPr lang="en-US" sz="1600" dirty="0" smtClean="0"/>
          </a:p>
        </p:txBody>
      </p:sp>
      <p:cxnSp>
        <p:nvCxnSpPr>
          <p:cNvPr id="9" name="Straight Arrow Connector 8"/>
          <p:cNvCxnSpPr>
            <a:stCxn id="8" idx="0"/>
          </p:cNvCxnSpPr>
          <p:nvPr/>
        </p:nvCxnSpPr>
        <p:spPr>
          <a:xfrm rot="5400000" flipH="1" flipV="1">
            <a:off x="957895" y="3612820"/>
            <a:ext cx="1814952" cy="37342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p:cNvCxnSpPr>
          <p:nvPr/>
        </p:nvCxnSpPr>
        <p:spPr>
          <a:xfrm rot="5400000" flipH="1" flipV="1">
            <a:off x="1622430" y="3969009"/>
            <a:ext cx="794228" cy="68177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rot="2181010">
            <a:off x="4582633" y="348748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35666" y="5433239"/>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ATT.mac </a:t>
            </a:r>
            <a:r>
              <a:rPr lang="en-US" dirty="0" smtClean="0">
                <a:sym typeface="Wingdings" pitchFamily="2" charset="2"/>
              </a:rPr>
              <a:t> Quick Set Attributes</a:t>
            </a:r>
            <a:endParaRPr lang="en-US" dirty="0"/>
          </a:p>
        </p:txBody>
      </p:sp>
      <p:sp>
        <p:nvSpPr>
          <p:cNvPr id="3" name="TextBox 2"/>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Att</a:t>
            </a:r>
            <a:r>
              <a:rPr lang="en-US" dirty="0" smtClean="0"/>
              <a:t>ributes”</a:t>
            </a:r>
            <a:endParaRPr lang="en-US" dirty="0"/>
          </a:p>
        </p:txBody>
      </p:sp>
      <p:sp>
        <p:nvSpPr>
          <p:cNvPr id="4" name="TextBox 3"/>
          <p:cNvSpPr txBox="1"/>
          <p:nvPr/>
        </p:nvSpPr>
        <p:spPr>
          <a:xfrm>
            <a:off x="0" y="879895"/>
            <a:ext cx="8888819" cy="923330"/>
          </a:xfrm>
          <a:prstGeom prst="rect">
            <a:avLst/>
          </a:prstGeom>
          <a:noFill/>
        </p:spPr>
        <p:txBody>
          <a:bodyPr wrap="square" rtlCol="0">
            <a:spAutoFit/>
          </a:bodyPr>
          <a:lstStyle/>
          <a:p>
            <a:r>
              <a:rPr lang="en-US" sz="5400" dirty="0" smtClean="0"/>
              <a:t>ATT,</a:t>
            </a:r>
            <a:r>
              <a:rPr lang="en-US" sz="2400" dirty="0" smtClean="0"/>
              <a:t> </a:t>
            </a:r>
            <a:r>
              <a:rPr lang="en-US" sz="1600" dirty="0" smtClean="0"/>
              <a:t>&lt;Attributes Number&gt;,&lt;Coordinate System&gt;</a:t>
            </a:r>
            <a:endParaRPr lang="en-US" sz="5400" dirty="0"/>
          </a:p>
        </p:txBody>
      </p:sp>
      <p:pic>
        <p:nvPicPr>
          <p:cNvPr id="4098" name="Picture 2"/>
          <p:cNvPicPr>
            <a:picLocks noChangeAspect="1" noChangeArrowheads="1"/>
          </p:cNvPicPr>
          <p:nvPr/>
        </p:nvPicPr>
        <p:blipFill>
          <a:blip r:embed="rId2" cstate="print"/>
          <a:srcRect/>
          <a:stretch>
            <a:fillRect/>
          </a:stretch>
        </p:blipFill>
        <p:spPr bwMode="auto">
          <a:xfrm>
            <a:off x="1322867" y="2299512"/>
            <a:ext cx="6215287" cy="2729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ATTMESH.mac </a:t>
            </a:r>
            <a:r>
              <a:rPr lang="en-US" dirty="0" smtClean="0">
                <a:sym typeface="Wingdings" pitchFamily="2" charset="2"/>
              </a:rPr>
              <a:t> Set Attributes and Mesh</a:t>
            </a:r>
            <a:endParaRPr lang="en-US" dirty="0"/>
          </a:p>
        </p:txBody>
      </p:sp>
      <p:sp>
        <p:nvSpPr>
          <p:cNvPr id="3" name="TextBox 2"/>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Att</a:t>
            </a:r>
            <a:r>
              <a:rPr lang="en-US" dirty="0" smtClean="0"/>
              <a:t>ribute </a:t>
            </a:r>
            <a:r>
              <a:rPr lang="en-US" dirty="0" smtClean="0">
                <a:solidFill>
                  <a:schemeClr val="accent6">
                    <a:lumMod val="75000"/>
                  </a:schemeClr>
                </a:solidFill>
              </a:rPr>
              <a:t>Mesh</a:t>
            </a:r>
            <a:r>
              <a:rPr lang="en-US" dirty="0" smtClean="0"/>
              <a:t>”</a:t>
            </a:r>
            <a:endParaRPr lang="en-US" dirty="0"/>
          </a:p>
        </p:txBody>
      </p:sp>
      <p:sp>
        <p:nvSpPr>
          <p:cNvPr id="4" name="TextBox 3"/>
          <p:cNvSpPr txBox="1"/>
          <p:nvPr/>
        </p:nvSpPr>
        <p:spPr>
          <a:xfrm>
            <a:off x="0" y="879895"/>
            <a:ext cx="8888819" cy="1169551"/>
          </a:xfrm>
          <a:prstGeom prst="rect">
            <a:avLst/>
          </a:prstGeom>
          <a:noFill/>
        </p:spPr>
        <p:txBody>
          <a:bodyPr wrap="square" rtlCol="0">
            <a:spAutoFit/>
          </a:bodyPr>
          <a:lstStyle/>
          <a:p>
            <a:r>
              <a:rPr lang="en-US" sz="5400" dirty="0" smtClean="0"/>
              <a:t>ATTMESH,</a:t>
            </a:r>
            <a:r>
              <a:rPr lang="en-US" sz="2400" dirty="0" smtClean="0"/>
              <a:t> </a:t>
            </a:r>
            <a:r>
              <a:rPr lang="en-US" sz="1600" dirty="0" smtClean="0"/>
              <a:t>&lt;Type&gt;,&lt;Element Type / Real &gt;, &lt;First Thing&gt;, </a:t>
            </a:r>
          </a:p>
          <a:p>
            <a:r>
              <a:rPr lang="en-US" sz="1600" dirty="0" smtClean="0"/>
              <a:t>&lt;Last Thing&gt;, &lt;Inclement&gt;, &lt;KP Orient&gt;</a:t>
            </a:r>
            <a:endParaRPr lang="en-US" sz="5400" dirty="0"/>
          </a:p>
        </p:txBody>
      </p:sp>
      <p:sp>
        <p:nvSpPr>
          <p:cNvPr id="5" name="TextBox 4"/>
          <p:cNvSpPr txBox="1"/>
          <p:nvPr/>
        </p:nvSpPr>
        <p:spPr>
          <a:xfrm>
            <a:off x="0" y="2105245"/>
            <a:ext cx="8006316" cy="307777"/>
          </a:xfrm>
          <a:prstGeom prst="rect">
            <a:avLst/>
          </a:prstGeom>
          <a:noFill/>
          <a:ln>
            <a:noFill/>
          </a:ln>
        </p:spPr>
        <p:txBody>
          <a:bodyPr wrap="square" rtlCol="0">
            <a:spAutoFit/>
          </a:bodyPr>
          <a:lstStyle/>
          <a:p>
            <a:r>
              <a:rPr lang="en-US" sz="1400" dirty="0" smtClean="0"/>
              <a:t>Lots of stuff on one line…</a:t>
            </a:r>
          </a:p>
        </p:txBody>
      </p:sp>
      <p:sp>
        <p:nvSpPr>
          <p:cNvPr id="6" name="TextBox 5"/>
          <p:cNvSpPr txBox="1"/>
          <p:nvPr/>
        </p:nvSpPr>
        <p:spPr>
          <a:xfrm>
            <a:off x="106322" y="2466783"/>
            <a:ext cx="1892595" cy="307777"/>
          </a:xfrm>
          <a:prstGeom prst="rect">
            <a:avLst/>
          </a:prstGeom>
          <a:noFill/>
          <a:ln>
            <a:noFill/>
          </a:ln>
        </p:spPr>
        <p:txBody>
          <a:bodyPr wrap="square" rtlCol="0">
            <a:spAutoFit/>
          </a:bodyPr>
          <a:lstStyle/>
          <a:p>
            <a:r>
              <a:rPr lang="en-US" sz="1400" b="1" dirty="0" smtClean="0"/>
              <a:t>Type</a:t>
            </a:r>
            <a:endParaRPr lang="en-US" sz="1400" dirty="0" smtClean="0"/>
          </a:p>
        </p:txBody>
      </p:sp>
      <p:sp>
        <p:nvSpPr>
          <p:cNvPr id="7" name="Rectangle 6"/>
          <p:cNvSpPr/>
          <p:nvPr/>
        </p:nvSpPr>
        <p:spPr>
          <a:xfrm>
            <a:off x="1977633" y="2443103"/>
            <a:ext cx="6025117" cy="307777"/>
          </a:xfrm>
          <a:prstGeom prst="rect">
            <a:avLst/>
          </a:prstGeom>
        </p:spPr>
        <p:txBody>
          <a:bodyPr wrap="square">
            <a:spAutoFit/>
          </a:bodyPr>
          <a:lstStyle/>
          <a:p>
            <a:r>
              <a:rPr lang="en-US" sz="1400" dirty="0" smtClean="0"/>
              <a:t>Type of thing to mesh “</a:t>
            </a:r>
            <a:r>
              <a:rPr lang="en-US" sz="1400" dirty="0" err="1" smtClean="0"/>
              <a:t>kp</a:t>
            </a:r>
            <a:r>
              <a:rPr lang="en-US" sz="1400" dirty="0" smtClean="0"/>
              <a:t>”, “line”, “area”, “</a:t>
            </a:r>
            <a:r>
              <a:rPr lang="en-US" sz="1400" dirty="0" err="1" smtClean="0"/>
              <a:t>volu</a:t>
            </a:r>
            <a:r>
              <a:rPr lang="en-US" sz="1400" dirty="0" smtClean="0"/>
              <a:t>” </a:t>
            </a:r>
          </a:p>
        </p:txBody>
      </p:sp>
      <p:sp>
        <p:nvSpPr>
          <p:cNvPr id="8" name="TextBox 7"/>
          <p:cNvSpPr txBox="1"/>
          <p:nvPr/>
        </p:nvSpPr>
        <p:spPr>
          <a:xfrm>
            <a:off x="109864" y="2733727"/>
            <a:ext cx="1892595" cy="307777"/>
          </a:xfrm>
          <a:prstGeom prst="rect">
            <a:avLst/>
          </a:prstGeom>
          <a:noFill/>
          <a:ln>
            <a:noFill/>
          </a:ln>
        </p:spPr>
        <p:txBody>
          <a:bodyPr wrap="square" rtlCol="0">
            <a:spAutoFit/>
          </a:bodyPr>
          <a:lstStyle/>
          <a:p>
            <a:r>
              <a:rPr lang="en-US" sz="1400" b="1" dirty="0" smtClean="0"/>
              <a:t>Element Type / Real</a:t>
            </a:r>
            <a:endParaRPr lang="en-US" sz="1400" dirty="0" smtClean="0"/>
          </a:p>
        </p:txBody>
      </p:sp>
      <p:sp>
        <p:nvSpPr>
          <p:cNvPr id="9" name="Rectangle 8"/>
          <p:cNvSpPr/>
          <p:nvPr/>
        </p:nvSpPr>
        <p:spPr>
          <a:xfrm>
            <a:off x="1981175" y="2733727"/>
            <a:ext cx="6514239" cy="307777"/>
          </a:xfrm>
          <a:prstGeom prst="rect">
            <a:avLst/>
          </a:prstGeom>
        </p:spPr>
        <p:txBody>
          <a:bodyPr wrap="square">
            <a:spAutoFit/>
          </a:bodyPr>
          <a:lstStyle/>
          <a:p>
            <a:r>
              <a:rPr lang="en-US" sz="1400" dirty="0" smtClean="0"/>
              <a:t>Element Type and Real Number to be assigned</a:t>
            </a:r>
          </a:p>
        </p:txBody>
      </p:sp>
      <p:sp>
        <p:nvSpPr>
          <p:cNvPr id="10" name="TextBox 9"/>
          <p:cNvSpPr txBox="1"/>
          <p:nvPr/>
        </p:nvSpPr>
        <p:spPr>
          <a:xfrm>
            <a:off x="124041" y="2981820"/>
            <a:ext cx="1892595" cy="307777"/>
          </a:xfrm>
          <a:prstGeom prst="rect">
            <a:avLst/>
          </a:prstGeom>
          <a:noFill/>
          <a:ln>
            <a:noFill/>
          </a:ln>
        </p:spPr>
        <p:txBody>
          <a:bodyPr wrap="square" rtlCol="0">
            <a:spAutoFit/>
          </a:bodyPr>
          <a:lstStyle/>
          <a:p>
            <a:r>
              <a:rPr lang="en-US" sz="1400" b="1" dirty="0" smtClean="0"/>
              <a:t>Material Number</a:t>
            </a:r>
            <a:endParaRPr lang="en-US" sz="1400" dirty="0" smtClean="0"/>
          </a:p>
        </p:txBody>
      </p:sp>
      <p:sp>
        <p:nvSpPr>
          <p:cNvPr id="11" name="Rectangle 10"/>
          <p:cNvSpPr/>
          <p:nvPr/>
        </p:nvSpPr>
        <p:spPr>
          <a:xfrm>
            <a:off x="1995353" y="2981820"/>
            <a:ext cx="6383076" cy="307777"/>
          </a:xfrm>
          <a:prstGeom prst="rect">
            <a:avLst/>
          </a:prstGeom>
        </p:spPr>
        <p:txBody>
          <a:bodyPr wrap="square">
            <a:spAutoFit/>
          </a:bodyPr>
          <a:lstStyle/>
          <a:p>
            <a:r>
              <a:rPr lang="en-US" sz="1400" dirty="0" smtClean="0"/>
              <a:t>Material Number to be assigned</a:t>
            </a:r>
          </a:p>
        </p:txBody>
      </p:sp>
      <p:sp>
        <p:nvSpPr>
          <p:cNvPr id="12" name="TextBox 11"/>
          <p:cNvSpPr txBox="1"/>
          <p:nvPr/>
        </p:nvSpPr>
        <p:spPr>
          <a:xfrm>
            <a:off x="124036" y="3261805"/>
            <a:ext cx="1892595" cy="307777"/>
          </a:xfrm>
          <a:prstGeom prst="rect">
            <a:avLst/>
          </a:prstGeom>
          <a:noFill/>
          <a:ln>
            <a:noFill/>
          </a:ln>
        </p:spPr>
        <p:txBody>
          <a:bodyPr wrap="square" rtlCol="0">
            <a:spAutoFit/>
          </a:bodyPr>
          <a:lstStyle/>
          <a:p>
            <a:r>
              <a:rPr lang="en-US" sz="1400" b="1" dirty="0" smtClean="0"/>
              <a:t>First Thing</a:t>
            </a:r>
            <a:endParaRPr lang="en-US" sz="1400" dirty="0" smtClean="0"/>
          </a:p>
        </p:txBody>
      </p:sp>
      <p:sp>
        <p:nvSpPr>
          <p:cNvPr id="13" name="Rectangle 12"/>
          <p:cNvSpPr/>
          <p:nvPr/>
        </p:nvSpPr>
        <p:spPr>
          <a:xfrm>
            <a:off x="1995348" y="3261805"/>
            <a:ext cx="6383076" cy="307777"/>
          </a:xfrm>
          <a:prstGeom prst="rect">
            <a:avLst/>
          </a:prstGeom>
        </p:spPr>
        <p:txBody>
          <a:bodyPr wrap="square">
            <a:spAutoFit/>
          </a:bodyPr>
          <a:lstStyle/>
          <a:p>
            <a:r>
              <a:rPr lang="en-US" sz="1400" dirty="0" smtClean="0"/>
              <a:t>First “</a:t>
            </a:r>
            <a:r>
              <a:rPr lang="en-US" sz="1400" dirty="0" err="1" smtClean="0"/>
              <a:t>kp</a:t>
            </a:r>
            <a:r>
              <a:rPr lang="en-US" sz="1400" dirty="0" smtClean="0"/>
              <a:t>”, “line”, “area” or “</a:t>
            </a:r>
            <a:r>
              <a:rPr lang="en-US" sz="1400" dirty="0" err="1" smtClean="0"/>
              <a:t>volu</a:t>
            </a:r>
            <a:r>
              <a:rPr lang="en-US" sz="1400" dirty="0" smtClean="0"/>
              <a:t>” to be meshed </a:t>
            </a:r>
          </a:p>
        </p:txBody>
      </p:sp>
      <p:sp>
        <p:nvSpPr>
          <p:cNvPr id="14" name="TextBox 13"/>
          <p:cNvSpPr txBox="1"/>
          <p:nvPr/>
        </p:nvSpPr>
        <p:spPr>
          <a:xfrm>
            <a:off x="116963" y="3541792"/>
            <a:ext cx="1892595" cy="307777"/>
          </a:xfrm>
          <a:prstGeom prst="rect">
            <a:avLst/>
          </a:prstGeom>
          <a:noFill/>
          <a:ln>
            <a:noFill/>
          </a:ln>
        </p:spPr>
        <p:txBody>
          <a:bodyPr wrap="square" rtlCol="0">
            <a:spAutoFit/>
          </a:bodyPr>
          <a:lstStyle/>
          <a:p>
            <a:r>
              <a:rPr lang="en-US" sz="1400" b="1" dirty="0" smtClean="0"/>
              <a:t>Last Thing</a:t>
            </a:r>
            <a:endParaRPr lang="en-US" sz="1400" dirty="0" smtClean="0"/>
          </a:p>
        </p:txBody>
      </p:sp>
      <p:sp>
        <p:nvSpPr>
          <p:cNvPr id="15" name="Rectangle 14"/>
          <p:cNvSpPr/>
          <p:nvPr/>
        </p:nvSpPr>
        <p:spPr>
          <a:xfrm>
            <a:off x="1988275" y="3541792"/>
            <a:ext cx="6383076" cy="307777"/>
          </a:xfrm>
          <a:prstGeom prst="rect">
            <a:avLst/>
          </a:prstGeom>
        </p:spPr>
        <p:txBody>
          <a:bodyPr wrap="square">
            <a:spAutoFit/>
          </a:bodyPr>
          <a:lstStyle/>
          <a:p>
            <a:r>
              <a:rPr lang="en-US" sz="1400" dirty="0" smtClean="0"/>
              <a:t>Last “</a:t>
            </a:r>
            <a:r>
              <a:rPr lang="en-US" sz="1400" dirty="0" err="1" smtClean="0"/>
              <a:t>kp</a:t>
            </a:r>
            <a:r>
              <a:rPr lang="en-US" sz="1400" dirty="0" smtClean="0"/>
              <a:t>”, “line”, “area” or “</a:t>
            </a:r>
            <a:r>
              <a:rPr lang="en-US" sz="1400" dirty="0" err="1" smtClean="0"/>
              <a:t>volu</a:t>
            </a:r>
            <a:r>
              <a:rPr lang="en-US" sz="1400" dirty="0" smtClean="0"/>
              <a:t>” to be meshed </a:t>
            </a:r>
          </a:p>
        </p:txBody>
      </p:sp>
      <p:sp>
        <p:nvSpPr>
          <p:cNvPr id="16" name="TextBox 15"/>
          <p:cNvSpPr txBox="1"/>
          <p:nvPr/>
        </p:nvSpPr>
        <p:spPr>
          <a:xfrm>
            <a:off x="116963" y="3811142"/>
            <a:ext cx="1892595" cy="307777"/>
          </a:xfrm>
          <a:prstGeom prst="rect">
            <a:avLst/>
          </a:prstGeom>
          <a:noFill/>
          <a:ln>
            <a:noFill/>
          </a:ln>
        </p:spPr>
        <p:txBody>
          <a:bodyPr wrap="square" rtlCol="0">
            <a:spAutoFit/>
          </a:bodyPr>
          <a:lstStyle/>
          <a:p>
            <a:r>
              <a:rPr lang="en-US" sz="1400" b="1" dirty="0" smtClean="0"/>
              <a:t>Increment</a:t>
            </a:r>
            <a:endParaRPr lang="en-US" sz="1400" dirty="0" smtClean="0"/>
          </a:p>
        </p:txBody>
      </p:sp>
      <p:sp>
        <p:nvSpPr>
          <p:cNvPr id="17" name="Rectangle 16"/>
          <p:cNvSpPr/>
          <p:nvPr/>
        </p:nvSpPr>
        <p:spPr>
          <a:xfrm>
            <a:off x="1988275" y="3811142"/>
            <a:ext cx="6383076" cy="307777"/>
          </a:xfrm>
          <a:prstGeom prst="rect">
            <a:avLst/>
          </a:prstGeom>
        </p:spPr>
        <p:txBody>
          <a:bodyPr wrap="square">
            <a:spAutoFit/>
          </a:bodyPr>
          <a:lstStyle/>
          <a:p>
            <a:r>
              <a:rPr lang="en-US" sz="1400" dirty="0" smtClean="0"/>
              <a:t>Increment through things, </a:t>
            </a:r>
            <a:r>
              <a:rPr lang="en-US" sz="1400" dirty="0" err="1" smtClean="0"/>
              <a:t>ie</a:t>
            </a:r>
            <a:r>
              <a:rPr lang="en-US" sz="1400" dirty="0" smtClean="0"/>
              <a:t> 2 </a:t>
            </a:r>
            <a:r>
              <a:rPr lang="en-US" sz="1400" dirty="0" smtClean="0">
                <a:sym typeface="Wingdings" pitchFamily="2" charset="2"/>
              </a:rPr>
              <a:t> every other thing from first to last</a:t>
            </a:r>
            <a:endParaRPr lang="en-US" sz="1400" dirty="0" smtClean="0"/>
          </a:p>
        </p:txBody>
      </p:sp>
      <p:sp>
        <p:nvSpPr>
          <p:cNvPr id="18" name="TextBox 17"/>
          <p:cNvSpPr txBox="1"/>
          <p:nvPr/>
        </p:nvSpPr>
        <p:spPr>
          <a:xfrm>
            <a:off x="138229" y="4112393"/>
            <a:ext cx="1892595" cy="307777"/>
          </a:xfrm>
          <a:prstGeom prst="rect">
            <a:avLst/>
          </a:prstGeom>
          <a:noFill/>
          <a:ln>
            <a:noFill/>
          </a:ln>
        </p:spPr>
        <p:txBody>
          <a:bodyPr wrap="square" rtlCol="0">
            <a:spAutoFit/>
          </a:bodyPr>
          <a:lstStyle/>
          <a:p>
            <a:r>
              <a:rPr lang="en-US" sz="1400" b="1" dirty="0" smtClean="0"/>
              <a:t>KP Orient</a:t>
            </a:r>
            <a:endParaRPr lang="en-US" sz="1400" dirty="0" smtClean="0"/>
          </a:p>
        </p:txBody>
      </p:sp>
      <p:sp>
        <p:nvSpPr>
          <p:cNvPr id="19" name="Rectangle 18"/>
          <p:cNvSpPr/>
          <p:nvPr/>
        </p:nvSpPr>
        <p:spPr>
          <a:xfrm>
            <a:off x="2009541" y="4112393"/>
            <a:ext cx="6383076" cy="307777"/>
          </a:xfrm>
          <a:prstGeom prst="rect">
            <a:avLst/>
          </a:prstGeom>
        </p:spPr>
        <p:txBody>
          <a:bodyPr wrap="square">
            <a:spAutoFit/>
          </a:bodyPr>
          <a:lstStyle/>
          <a:p>
            <a:r>
              <a:rPr lang="en-US" sz="1400" dirty="0" smtClean="0"/>
              <a:t>Orients meshed lines to that </a:t>
            </a:r>
            <a:r>
              <a:rPr lang="en-US" sz="1400" dirty="0" err="1" smtClean="0"/>
              <a:t>keypoint</a:t>
            </a:r>
            <a:r>
              <a:rPr lang="en-US" sz="1400" dirty="0" smtClean="0"/>
              <a:t> (optional)</a:t>
            </a:r>
            <a:endParaRPr lang="en-US" sz="1400" dirty="0" smtClean="0"/>
          </a:p>
        </p:txBody>
      </p:sp>
      <p:pic>
        <p:nvPicPr>
          <p:cNvPr id="5122" name="Picture 2"/>
          <p:cNvPicPr>
            <a:picLocks noChangeAspect="1" noChangeArrowheads="1"/>
          </p:cNvPicPr>
          <p:nvPr/>
        </p:nvPicPr>
        <p:blipFill>
          <a:blip r:embed="rId2" cstate="print"/>
          <a:srcRect/>
          <a:stretch>
            <a:fillRect/>
          </a:stretch>
        </p:blipFill>
        <p:spPr bwMode="auto">
          <a:xfrm>
            <a:off x="206449" y="4742119"/>
            <a:ext cx="3974307" cy="1588015"/>
          </a:xfrm>
          <a:prstGeom prst="rect">
            <a:avLst/>
          </a:prstGeom>
          <a:noFill/>
          <a:ln w="9525">
            <a:noFill/>
            <a:miter lim="800000"/>
            <a:headEnd/>
            <a:tailEnd/>
          </a:ln>
        </p:spPr>
      </p:pic>
      <p:pic>
        <p:nvPicPr>
          <p:cNvPr id="5125" name="Picture 5"/>
          <p:cNvPicPr>
            <a:picLocks noChangeAspect="1" noChangeArrowheads="1"/>
          </p:cNvPicPr>
          <p:nvPr/>
        </p:nvPicPr>
        <p:blipFill>
          <a:blip r:embed="rId3" cstate="print"/>
          <a:srcRect/>
          <a:stretch>
            <a:fillRect/>
          </a:stretch>
        </p:blipFill>
        <p:spPr bwMode="auto">
          <a:xfrm>
            <a:off x="4391247" y="4556739"/>
            <a:ext cx="4478595" cy="1982284"/>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2717062" y="4578978"/>
            <a:ext cx="3120214" cy="612042"/>
          </a:xfrm>
          <a:prstGeom prst="rect">
            <a:avLst/>
          </a:prstGeom>
          <a:noFill/>
          <a:ln w="9525">
            <a:noFill/>
            <a:miter lim="800000"/>
            <a:headEnd/>
            <a:tailEnd/>
          </a:ln>
        </p:spPr>
      </p:pic>
      <p:sp>
        <p:nvSpPr>
          <p:cNvPr id="23" name="TextBox 22"/>
          <p:cNvSpPr txBox="1"/>
          <p:nvPr/>
        </p:nvSpPr>
        <p:spPr>
          <a:xfrm>
            <a:off x="3104707" y="6396335"/>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1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AWESOME, where can I find out more?</a:t>
            </a:r>
            <a:endParaRPr lang="en-US" dirty="0"/>
          </a:p>
        </p:txBody>
      </p:sp>
      <p:sp>
        <p:nvSpPr>
          <p:cNvPr id="6" name="TextBox 5"/>
          <p:cNvSpPr txBox="1"/>
          <p:nvPr/>
        </p:nvSpPr>
        <p:spPr>
          <a:xfrm>
            <a:off x="181155" y="983411"/>
            <a:ext cx="8005313" cy="738664"/>
          </a:xfrm>
          <a:prstGeom prst="rect">
            <a:avLst/>
          </a:prstGeom>
          <a:noFill/>
        </p:spPr>
        <p:txBody>
          <a:bodyPr wrap="square" rtlCol="0">
            <a:spAutoFit/>
          </a:bodyPr>
          <a:lstStyle/>
          <a:p>
            <a:r>
              <a:rPr lang="en-US" sz="2400" dirty="0" smtClean="0"/>
              <a:t>Header of the macros! </a:t>
            </a:r>
            <a:r>
              <a:rPr lang="en-US" dirty="0" smtClean="0"/>
              <a:t>They are there too help, if something is confusing, let me know, I’m also a decent writer and I can try to clarify.</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31652" y="1945706"/>
            <a:ext cx="3969411" cy="2336673"/>
          </a:xfrm>
          <a:prstGeom prst="rect">
            <a:avLst/>
          </a:prstGeom>
          <a:noFill/>
          <a:ln w="9525">
            <a:noFill/>
            <a:miter lim="800000"/>
            <a:headEnd/>
            <a:tailEnd/>
          </a:ln>
        </p:spPr>
      </p:pic>
      <p:sp>
        <p:nvSpPr>
          <p:cNvPr id="8" name="TextBox 7"/>
          <p:cNvSpPr txBox="1"/>
          <p:nvPr/>
        </p:nvSpPr>
        <p:spPr>
          <a:xfrm>
            <a:off x="250168" y="4666891"/>
            <a:ext cx="3985402" cy="1292662"/>
          </a:xfrm>
          <a:prstGeom prst="rect">
            <a:avLst/>
          </a:prstGeom>
          <a:noFill/>
        </p:spPr>
        <p:txBody>
          <a:bodyPr wrap="square" rtlCol="0">
            <a:spAutoFit/>
          </a:bodyPr>
          <a:lstStyle/>
          <a:p>
            <a:r>
              <a:rPr lang="en-US" sz="2400" dirty="0" smtClean="0"/>
              <a:t>__</a:t>
            </a:r>
            <a:r>
              <a:rPr lang="en-US" sz="2400" dirty="0" err="1" smtClean="0"/>
              <a:t>BensMacros.xls</a:t>
            </a:r>
            <a:r>
              <a:rPr lang="en-US" sz="2400" dirty="0" smtClean="0"/>
              <a:t> </a:t>
            </a:r>
            <a:r>
              <a:rPr lang="en-US" dirty="0" smtClean="0"/>
              <a:t>is a kind of up to date listing of all the macros with a brief description. Let me know if something is missing, I’ll fix it.</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4507818" y="2242867"/>
            <a:ext cx="4434720" cy="3571965"/>
          </a:xfrm>
          <a:prstGeom prst="rect">
            <a:avLst/>
          </a:prstGeom>
          <a:noFill/>
          <a:ln w="9525">
            <a:noFill/>
            <a:miter lim="800000"/>
            <a:headEnd/>
            <a:tailEnd/>
          </a:ln>
        </p:spPr>
      </p:pic>
      <p:cxnSp>
        <p:nvCxnSpPr>
          <p:cNvPr id="15" name="Elbow Connector 14"/>
          <p:cNvCxnSpPr>
            <a:stCxn id="6" idx="2"/>
            <a:endCxn id="7170" idx="0"/>
          </p:cNvCxnSpPr>
          <p:nvPr/>
        </p:nvCxnSpPr>
        <p:spPr>
          <a:xfrm rot="5400000">
            <a:off x="3088270" y="850163"/>
            <a:ext cx="223631" cy="196745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7171" idx="1"/>
          </p:cNvCxnSpPr>
          <p:nvPr/>
        </p:nvCxnSpPr>
        <p:spPr>
          <a:xfrm flipV="1">
            <a:off x="4235570" y="4028850"/>
            <a:ext cx="272248" cy="128437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Current Macros</a:t>
            </a:r>
            <a:endParaRPr lang="en-US" dirty="0"/>
          </a:p>
        </p:txBody>
      </p:sp>
      <p:sp>
        <p:nvSpPr>
          <p:cNvPr id="5" name="TextBox 4"/>
          <p:cNvSpPr txBox="1"/>
          <p:nvPr/>
        </p:nvSpPr>
        <p:spPr>
          <a:xfrm>
            <a:off x="258792" y="957533"/>
            <a:ext cx="7539487" cy="369332"/>
          </a:xfrm>
          <a:prstGeom prst="rect">
            <a:avLst/>
          </a:prstGeom>
          <a:noFill/>
        </p:spPr>
        <p:txBody>
          <a:bodyPr wrap="square" rtlCol="0">
            <a:spAutoFit/>
          </a:bodyPr>
          <a:lstStyle/>
          <a:p>
            <a:r>
              <a:rPr lang="en-US" dirty="0" smtClean="0"/>
              <a:t>There are a lot of macros…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46756" y="1319844"/>
            <a:ext cx="6758485" cy="5153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What do they all do?</a:t>
            </a:r>
            <a:endParaRPr lang="en-US" dirty="0"/>
          </a:p>
        </p:txBody>
      </p:sp>
      <p:sp>
        <p:nvSpPr>
          <p:cNvPr id="6" name="TextBox 5"/>
          <p:cNvSpPr txBox="1"/>
          <p:nvPr/>
        </p:nvSpPr>
        <p:spPr>
          <a:xfrm>
            <a:off x="250166" y="974785"/>
            <a:ext cx="8773063" cy="400110"/>
          </a:xfrm>
          <a:prstGeom prst="rect">
            <a:avLst/>
          </a:prstGeom>
          <a:noFill/>
        </p:spPr>
        <p:txBody>
          <a:bodyPr wrap="square" rtlCol="0">
            <a:spAutoFit/>
          </a:bodyPr>
          <a:lstStyle/>
          <a:p>
            <a:r>
              <a:rPr lang="en-US" b="1" dirty="0" smtClean="0"/>
              <a:t>Short answer</a:t>
            </a:r>
            <a:r>
              <a:rPr lang="en-US" dirty="0" smtClean="0"/>
              <a:t>: </a:t>
            </a:r>
            <a:r>
              <a:rPr lang="en-US" sz="2000" u="sng" dirty="0" smtClean="0"/>
              <a:t>Make your life easier, make you more productive</a:t>
            </a:r>
            <a:r>
              <a:rPr lang="en-US" sz="2000" dirty="0" smtClean="0"/>
              <a:t>.</a:t>
            </a:r>
          </a:p>
        </p:txBody>
      </p:sp>
      <p:sp>
        <p:nvSpPr>
          <p:cNvPr id="7" name="Rectangle 6"/>
          <p:cNvSpPr/>
          <p:nvPr/>
        </p:nvSpPr>
        <p:spPr>
          <a:xfrm>
            <a:off x="396813" y="1647494"/>
            <a:ext cx="8566030" cy="646331"/>
          </a:xfrm>
          <a:prstGeom prst="rect">
            <a:avLst/>
          </a:prstGeom>
        </p:spPr>
        <p:txBody>
          <a:bodyPr wrap="square">
            <a:spAutoFit/>
          </a:bodyPr>
          <a:lstStyle/>
          <a:p>
            <a:r>
              <a:rPr lang="en-US" dirty="0" smtClean="0"/>
              <a:t>Aside from adding functionality to </a:t>
            </a:r>
            <a:r>
              <a:rPr lang="en-US" dirty="0" err="1" smtClean="0"/>
              <a:t>ansys</a:t>
            </a:r>
            <a:r>
              <a:rPr lang="en-US" dirty="0" smtClean="0"/>
              <a:t> (like projecting a </a:t>
            </a:r>
            <a:r>
              <a:rPr lang="en-US" dirty="0" err="1" smtClean="0"/>
              <a:t>keypoint</a:t>
            </a:r>
            <a:r>
              <a:rPr lang="en-US" dirty="0" smtClean="0"/>
              <a:t> onto a line), there are two very important software design principals that every one should know</a:t>
            </a:r>
          </a:p>
        </p:txBody>
      </p:sp>
      <p:sp>
        <p:nvSpPr>
          <p:cNvPr id="8" name="Rectangle 7"/>
          <p:cNvSpPr/>
          <p:nvPr/>
        </p:nvSpPr>
        <p:spPr>
          <a:xfrm>
            <a:off x="250144" y="2321307"/>
            <a:ext cx="3637497" cy="369332"/>
          </a:xfrm>
          <a:prstGeom prst="rect">
            <a:avLst/>
          </a:prstGeom>
        </p:spPr>
        <p:txBody>
          <a:bodyPr wrap="square">
            <a:spAutoFit/>
          </a:bodyPr>
          <a:lstStyle/>
          <a:p>
            <a:r>
              <a:rPr lang="en-US" b="1" dirty="0" smtClean="0"/>
              <a:t>1) Don’t Repeat Yourself (DRY)</a:t>
            </a:r>
          </a:p>
        </p:txBody>
      </p:sp>
      <p:sp>
        <p:nvSpPr>
          <p:cNvPr id="9" name="TextBox 8"/>
          <p:cNvSpPr txBox="1"/>
          <p:nvPr/>
        </p:nvSpPr>
        <p:spPr>
          <a:xfrm>
            <a:off x="448575" y="3234905"/>
            <a:ext cx="7781026" cy="1815882"/>
          </a:xfrm>
          <a:prstGeom prst="rect">
            <a:avLst/>
          </a:prstGeom>
          <a:noFill/>
        </p:spPr>
        <p:txBody>
          <a:bodyPr wrap="square" rtlCol="0">
            <a:spAutoFit/>
          </a:bodyPr>
          <a:lstStyle/>
          <a:p>
            <a:pPr marL="274320" indent="-274320">
              <a:spcBef>
                <a:spcPts val="0"/>
              </a:spcBef>
              <a:spcAft>
                <a:spcPts val="0"/>
              </a:spcAft>
              <a:buFont typeface="Arial" pitchFamily="34" charset="0"/>
              <a:buChar char="•"/>
            </a:pPr>
            <a:r>
              <a:rPr lang="en-US" sz="1600" dirty="0" smtClean="0"/>
              <a:t>Leads to shorter files. Shorter files are easier to debug.</a:t>
            </a:r>
          </a:p>
          <a:p>
            <a:pPr marL="274320" indent="-274320">
              <a:spcBef>
                <a:spcPts val="0"/>
              </a:spcBef>
              <a:spcAft>
                <a:spcPts val="0"/>
              </a:spcAft>
              <a:buFont typeface="Arial" pitchFamily="34" charset="0"/>
              <a:buChar char="•"/>
            </a:pPr>
            <a:r>
              <a:rPr lang="en-US" sz="1600" dirty="0" smtClean="0"/>
              <a:t>If you find a bug in some piece of code you don’t have to find that same bug in a hundred other places where you copied that code</a:t>
            </a:r>
          </a:p>
          <a:p>
            <a:pPr marL="274320" indent="-274320">
              <a:spcBef>
                <a:spcPts val="0"/>
              </a:spcBef>
              <a:spcAft>
                <a:spcPts val="0"/>
              </a:spcAft>
              <a:buFont typeface="Arial" pitchFamily="34" charset="0"/>
              <a:buChar char="•"/>
            </a:pPr>
            <a:r>
              <a:rPr lang="en-US" sz="1600" dirty="0" smtClean="0"/>
              <a:t>If multiple people are copying and pasting code you never know which version of anything you are using.</a:t>
            </a:r>
          </a:p>
          <a:p>
            <a:pPr marL="274320" indent="-274320">
              <a:spcBef>
                <a:spcPts val="0"/>
              </a:spcBef>
              <a:spcAft>
                <a:spcPts val="0"/>
              </a:spcAft>
              <a:buFont typeface="Arial" pitchFamily="34" charset="0"/>
              <a:buChar char="•"/>
            </a:pPr>
            <a:r>
              <a:rPr lang="en-US" sz="1600" u="sng" dirty="0" smtClean="0"/>
              <a:t>Standardization is a good thing</a:t>
            </a:r>
            <a:r>
              <a:rPr lang="en-US" sz="1600" dirty="0" smtClean="0"/>
              <a:t>. If you do one thing a bunch, warp it up, never touch it again.</a:t>
            </a:r>
          </a:p>
        </p:txBody>
      </p:sp>
      <p:sp>
        <p:nvSpPr>
          <p:cNvPr id="10" name="Rectangle 9"/>
          <p:cNvSpPr/>
          <p:nvPr/>
        </p:nvSpPr>
        <p:spPr>
          <a:xfrm>
            <a:off x="3936191" y="2347186"/>
            <a:ext cx="2874505" cy="338554"/>
          </a:xfrm>
          <a:prstGeom prst="rect">
            <a:avLst/>
          </a:prstGeom>
        </p:spPr>
        <p:txBody>
          <a:bodyPr wrap="none">
            <a:spAutoFit/>
          </a:bodyPr>
          <a:lstStyle/>
          <a:p>
            <a:r>
              <a:rPr lang="en-US" sz="1600" dirty="0" smtClean="0"/>
              <a:t>Copying pasting code is bad </a:t>
            </a:r>
            <a:endParaRPr lang="en-US" sz="1600" dirty="0"/>
          </a:p>
        </p:txBody>
      </p:sp>
      <p:sp>
        <p:nvSpPr>
          <p:cNvPr id="16" name="TextBox 15"/>
          <p:cNvSpPr txBox="1"/>
          <p:nvPr/>
        </p:nvSpPr>
        <p:spPr>
          <a:xfrm>
            <a:off x="422694" y="2682815"/>
            <a:ext cx="8298612" cy="584775"/>
          </a:xfrm>
          <a:prstGeom prst="rect">
            <a:avLst/>
          </a:prstGeom>
          <a:noFill/>
        </p:spPr>
        <p:txBody>
          <a:bodyPr wrap="square" rtlCol="0">
            <a:spAutoFit/>
          </a:bodyPr>
          <a:lstStyle/>
          <a:p>
            <a:r>
              <a:rPr lang="en-US" sz="1600" dirty="0" smtClean="0"/>
              <a:t>This principle basically says that code should only be written once, if you are writing the same thing a bunch of times, it should be abstracted to a function or macro </a:t>
            </a:r>
            <a:endParaRPr lang="en-US" sz="1600" dirty="0"/>
          </a:p>
        </p:txBody>
      </p:sp>
      <p:sp>
        <p:nvSpPr>
          <p:cNvPr id="18" name="Rectangle 17"/>
          <p:cNvSpPr/>
          <p:nvPr/>
        </p:nvSpPr>
        <p:spPr>
          <a:xfrm>
            <a:off x="250144" y="5096138"/>
            <a:ext cx="4451254" cy="369332"/>
          </a:xfrm>
          <a:prstGeom prst="rect">
            <a:avLst/>
          </a:prstGeom>
        </p:spPr>
        <p:txBody>
          <a:bodyPr wrap="square">
            <a:spAutoFit/>
          </a:bodyPr>
          <a:lstStyle/>
          <a:p>
            <a:r>
              <a:rPr lang="en-US" b="1" dirty="0" smtClean="0"/>
              <a:t>2) Standardization over Customization </a:t>
            </a:r>
          </a:p>
        </p:txBody>
      </p:sp>
      <p:sp>
        <p:nvSpPr>
          <p:cNvPr id="19" name="Rectangle 18"/>
          <p:cNvSpPr/>
          <p:nvPr/>
        </p:nvSpPr>
        <p:spPr>
          <a:xfrm>
            <a:off x="422364" y="5458446"/>
            <a:ext cx="8273062" cy="1077218"/>
          </a:xfrm>
          <a:prstGeom prst="rect">
            <a:avLst/>
          </a:prstGeom>
        </p:spPr>
        <p:txBody>
          <a:bodyPr wrap="square">
            <a:spAutoFit/>
          </a:bodyPr>
          <a:lstStyle/>
          <a:p>
            <a:r>
              <a:rPr lang="en-US" sz="1600" dirty="0" smtClean="0"/>
              <a:t>This principle states that you should have to do as little setup as possible to make something  work. Instead there should be a default, which you can customize if you want.</a:t>
            </a:r>
          </a:p>
          <a:p>
            <a:r>
              <a:rPr lang="en-US" sz="1600" dirty="0" err="1" smtClean="0"/>
              <a:t>Ansys</a:t>
            </a:r>
            <a:r>
              <a:rPr lang="en-US" sz="1600" dirty="0" smtClean="0"/>
              <a:t> </a:t>
            </a:r>
            <a:r>
              <a:rPr lang="en-US" sz="1600" dirty="0" err="1" smtClean="0"/>
              <a:t>APDL</a:t>
            </a:r>
            <a:r>
              <a:rPr lang="en-US" sz="1600" dirty="0" smtClean="0"/>
              <a:t> does not follow this principal.</a:t>
            </a:r>
          </a:p>
          <a:p>
            <a:endParaRPr lang="en-US" sz="1600" dirty="0"/>
          </a:p>
        </p:txBody>
      </p:sp>
      <p:sp>
        <p:nvSpPr>
          <p:cNvPr id="21" name="Rectangle 20"/>
          <p:cNvSpPr/>
          <p:nvPr/>
        </p:nvSpPr>
        <p:spPr>
          <a:xfrm>
            <a:off x="261644" y="1312017"/>
            <a:ext cx="1685077" cy="369332"/>
          </a:xfrm>
          <a:prstGeom prst="rect">
            <a:avLst/>
          </a:prstGeom>
        </p:spPr>
        <p:txBody>
          <a:bodyPr wrap="none">
            <a:spAutoFit/>
          </a:bodyPr>
          <a:lstStyle/>
          <a:p>
            <a:r>
              <a:rPr lang="en-US" b="1" dirty="0" smtClean="0"/>
              <a:t>Long answer: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Mania – Software Design Principals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71489" y="1524898"/>
            <a:ext cx="3022409" cy="1166544"/>
          </a:xfrm>
          <a:prstGeom prst="rect">
            <a:avLst/>
          </a:prstGeom>
          <a:noFill/>
          <a:ln w="9525">
            <a:noFill/>
            <a:miter lim="800000"/>
            <a:headEnd/>
            <a:tailEnd/>
          </a:ln>
        </p:spPr>
      </p:pic>
      <p:sp>
        <p:nvSpPr>
          <p:cNvPr id="8" name="TextBox 7"/>
          <p:cNvSpPr txBox="1"/>
          <p:nvPr/>
        </p:nvSpPr>
        <p:spPr>
          <a:xfrm>
            <a:off x="112144" y="957533"/>
            <a:ext cx="1785668" cy="523220"/>
          </a:xfrm>
          <a:prstGeom prst="rect">
            <a:avLst/>
          </a:prstGeom>
          <a:noFill/>
        </p:spPr>
        <p:txBody>
          <a:bodyPr wrap="square" rtlCol="0">
            <a:spAutoFit/>
          </a:bodyPr>
          <a:lstStyle/>
          <a:p>
            <a:r>
              <a:rPr lang="en-US" sz="2800" dirty="0" smtClean="0"/>
              <a:t>Examples</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4402167" y="1524628"/>
            <a:ext cx="4334597" cy="1158186"/>
          </a:xfrm>
          <a:prstGeom prst="rect">
            <a:avLst/>
          </a:prstGeom>
          <a:noFill/>
          <a:ln w="9525">
            <a:noFill/>
            <a:miter lim="800000"/>
            <a:headEnd/>
            <a:tailEnd/>
          </a:ln>
        </p:spPr>
      </p:pic>
      <p:sp>
        <p:nvSpPr>
          <p:cNvPr id="10" name="TextBox 9"/>
          <p:cNvSpPr txBox="1"/>
          <p:nvPr/>
        </p:nvSpPr>
        <p:spPr>
          <a:xfrm>
            <a:off x="474453" y="2760453"/>
            <a:ext cx="8177842" cy="369332"/>
          </a:xfrm>
          <a:prstGeom prst="rect">
            <a:avLst/>
          </a:prstGeom>
          <a:noFill/>
        </p:spPr>
        <p:txBody>
          <a:bodyPr wrap="square" rtlCol="0">
            <a:spAutoFit/>
          </a:bodyPr>
          <a:lstStyle/>
          <a:p>
            <a:r>
              <a:rPr lang="en-US" dirty="0" smtClean="0"/>
              <a:t>Why use six lines when one will do?</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238396" y="3323327"/>
            <a:ext cx="4181475" cy="1143000"/>
          </a:xfrm>
          <a:prstGeom prst="rect">
            <a:avLst/>
          </a:prstGeom>
          <a:noFill/>
          <a:ln w="9525">
            <a:noFill/>
            <a:miter lim="800000"/>
            <a:headEnd/>
            <a:tailEnd/>
          </a:ln>
        </p:spPr>
      </p:pic>
      <p:sp>
        <p:nvSpPr>
          <p:cNvPr id="12" name="TextBox 11"/>
          <p:cNvSpPr txBox="1"/>
          <p:nvPr/>
        </p:nvSpPr>
        <p:spPr>
          <a:xfrm>
            <a:off x="3692106" y="1915064"/>
            <a:ext cx="595223" cy="369332"/>
          </a:xfrm>
          <a:prstGeom prst="rect">
            <a:avLst/>
          </a:prstGeom>
          <a:noFill/>
        </p:spPr>
        <p:txBody>
          <a:bodyPr wrap="square" rtlCol="0">
            <a:spAutoFit/>
          </a:bodyPr>
          <a:lstStyle/>
          <a:p>
            <a:r>
              <a:rPr lang="en-US" dirty="0" smtClean="0"/>
              <a:t>Vs.</a:t>
            </a:r>
            <a:endParaRPr lang="en-US" dirty="0"/>
          </a:p>
        </p:txBody>
      </p:sp>
      <p:pic>
        <p:nvPicPr>
          <p:cNvPr id="5124" name="Picture 4"/>
          <p:cNvPicPr>
            <a:picLocks noChangeAspect="1" noChangeArrowheads="1"/>
          </p:cNvPicPr>
          <p:nvPr/>
        </p:nvPicPr>
        <p:blipFill>
          <a:blip r:embed="rId5" cstate="print"/>
          <a:srcRect/>
          <a:stretch>
            <a:fillRect/>
          </a:stretch>
        </p:blipFill>
        <p:spPr bwMode="auto">
          <a:xfrm>
            <a:off x="5063707" y="2802858"/>
            <a:ext cx="3674852" cy="3899684"/>
          </a:xfrm>
          <a:prstGeom prst="rect">
            <a:avLst/>
          </a:prstGeom>
          <a:noFill/>
          <a:ln w="9525">
            <a:noFill/>
            <a:miter lim="800000"/>
            <a:headEnd/>
            <a:tailEnd/>
          </a:ln>
        </p:spPr>
      </p:pic>
      <p:sp>
        <p:nvSpPr>
          <p:cNvPr id="14" name="TextBox 13"/>
          <p:cNvSpPr txBox="1"/>
          <p:nvPr/>
        </p:nvSpPr>
        <p:spPr>
          <a:xfrm>
            <a:off x="301925" y="4994695"/>
            <a:ext cx="4692769" cy="1477328"/>
          </a:xfrm>
          <a:prstGeom prst="rect">
            <a:avLst/>
          </a:prstGeom>
          <a:noFill/>
        </p:spPr>
        <p:txBody>
          <a:bodyPr wrap="square" rtlCol="0">
            <a:spAutoFit/>
          </a:bodyPr>
          <a:lstStyle/>
          <a:p>
            <a:r>
              <a:rPr lang="en-US" dirty="0" smtClean="0"/>
              <a:t>Did you copy the right material properties?</a:t>
            </a:r>
          </a:p>
          <a:p>
            <a:r>
              <a:rPr lang="en-US" dirty="0" smtClean="0"/>
              <a:t>Did I set up the input deck correctly?</a:t>
            </a:r>
          </a:p>
          <a:p>
            <a:r>
              <a:rPr lang="en-US" dirty="0" smtClean="0"/>
              <a:t>Is this the way I had it for the last model?</a:t>
            </a:r>
          </a:p>
          <a:p>
            <a:endParaRPr lang="en-US" dirty="0" smtClean="0"/>
          </a:p>
          <a:p>
            <a:r>
              <a:rPr lang="en-US" dirty="0" smtClean="0"/>
              <a:t>If you use macros you don’t ask, you know.</a:t>
            </a:r>
            <a:endParaRPr lang="en-US" dirty="0"/>
          </a:p>
        </p:txBody>
      </p:sp>
      <p:sp>
        <p:nvSpPr>
          <p:cNvPr id="15" name="TextBox 14"/>
          <p:cNvSpPr txBox="1"/>
          <p:nvPr/>
        </p:nvSpPr>
        <p:spPr>
          <a:xfrm>
            <a:off x="146649" y="4572001"/>
            <a:ext cx="4804913" cy="369332"/>
          </a:xfrm>
          <a:prstGeom prst="rect">
            <a:avLst/>
          </a:prstGeom>
          <a:noFill/>
        </p:spPr>
        <p:txBody>
          <a:bodyPr wrap="square" rtlCol="0">
            <a:spAutoFit/>
          </a:bodyPr>
          <a:lstStyle/>
          <a:p>
            <a:r>
              <a:rPr lang="en-US" b="1" dirty="0" smtClean="0"/>
              <a:t>Copy/paste will ask these questions: </a:t>
            </a:r>
            <a:endParaRPr lang="en-US" b="1" dirty="0"/>
          </a:p>
        </p:txBody>
      </p:sp>
      <p:sp>
        <p:nvSpPr>
          <p:cNvPr id="16" name="TextBox 15"/>
          <p:cNvSpPr txBox="1"/>
          <p:nvPr/>
        </p:nvSpPr>
        <p:spPr>
          <a:xfrm>
            <a:off x="4431103" y="3654725"/>
            <a:ext cx="580845" cy="369332"/>
          </a:xfrm>
          <a:prstGeom prst="rect">
            <a:avLst/>
          </a:prstGeom>
          <a:noFill/>
        </p:spPr>
        <p:txBody>
          <a:bodyPr wrap="square" rtlCol="0">
            <a:spAutoFit/>
          </a:bodyPr>
          <a:lstStyle/>
          <a:p>
            <a:r>
              <a:rPr lang="en-US" dirty="0" smtClean="0"/>
              <a:t>Vs.</a:t>
            </a:r>
            <a:endParaRPr lang="en-US" dirty="0"/>
          </a:p>
        </p:txBody>
      </p:sp>
      <p:sp>
        <p:nvSpPr>
          <p:cNvPr id="13" name="Rectangle 12"/>
          <p:cNvSpPr/>
          <p:nvPr/>
        </p:nvSpPr>
        <p:spPr>
          <a:xfrm>
            <a:off x="560718" y="2320506"/>
            <a:ext cx="905774" cy="301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4390845" y="1017915"/>
            <a:ext cx="4226943" cy="370936"/>
          </a:xfrm>
          <a:prstGeom prst="wedgeRectCallout">
            <a:avLst>
              <a:gd name="adj1" fmla="val -21853"/>
              <a:gd name="adj2" fmla="val 8808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10+ Mouse Clicks, plus thinking which button to press.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5" grpId="0"/>
      <p:bldP spid="16" grpId="0"/>
      <p:bldP spid="16" grpId="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Macros Are Organized (Dependencies)</a:t>
            </a:r>
            <a:endParaRPr lang="en-US" dirty="0"/>
          </a:p>
        </p:txBody>
      </p:sp>
      <p:sp>
        <p:nvSpPr>
          <p:cNvPr id="5" name="Rectangle 4"/>
          <p:cNvSpPr/>
          <p:nvPr/>
        </p:nvSpPr>
        <p:spPr>
          <a:xfrm>
            <a:off x="232911" y="3899158"/>
            <a:ext cx="86868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Ansys</a:t>
            </a:r>
            <a:r>
              <a:rPr lang="en-US" sz="4800" dirty="0" smtClean="0"/>
              <a:t> </a:t>
            </a:r>
            <a:r>
              <a:rPr lang="en-US" sz="4800" dirty="0" err="1" smtClean="0"/>
              <a:t>APDL</a:t>
            </a:r>
            <a:endParaRPr lang="en-US" sz="4800" dirty="0"/>
          </a:p>
        </p:txBody>
      </p:sp>
      <p:sp>
        <p:nvSpPr>
          <p:cNvPr id="7" name="Rectangle 6"/>
          <p:cNvSpPr/>
          <p:nvPr/>
        </p:nvSpPr>
        <p:spPr>
          <a:xfrm>
            <a:off x="232911" y="2458542"/>
            <a:ext cx="8686800" cy="128016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Macros</a:t>
            </a:r>
            <a:endParaRPr lang="en-US" sz="4400" dirty="0"/>
          </a:p>
        </p:txBody>
      </p:sp>
      <p:sp>
        <p:nvSpPr>
          <p:cNvPr id="14" name="Rectangle 13"/>
          <p:cNvSpPr/>
          <p:nvPr/>
        </p:nvSpPr>
        <p:spPr>
          <a:xfrm>
            <a:off x="6538823" y="3278050"/>
            <a:ext cx="2372263"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_MAT.mac, _SAVE.mac</a:t>
            </a:r>
            <a:endParaRPr lang="en-US" dirty="0"/>
          </a:p>
        </p:txBody>
      </p:sp>
      <p:sp>
        <p:nvSpPr>
          <p:cNvPr id="15" name="Rectangle 14"/>
          <p:cNvSpPr/>
          <p:nvPr/>
        </p:nvSpPr>
        <p:spPr>
          <a:xfrm>
            <a:off x="224287" y="1035190"/>
            <a:ext cx="8695426" cy="128016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Build Files</a:t>
            </a:r>
            <a:endParaRPr lang="en-US" sz="4400" dirty="0"/>
          </a:p>
        </p:txBody>
      </p:sp>
      <p:sp>
        <p:nvSpPr>
          <p:cNvPr id="16" name="TextBox 15"/>
          <p:cNvSpPr txBox="1"/>
          <p:nvPr/>
        </p:nvSpPr>
        <p:spPr>
          <a:xfrm>
            <a:off x="5227609" y="1932317"/>
            <a:ext cx="3640345" cy="338554"/>
          </a:xfrm>
          <a:prstGeom prst="rect">
            <a:avLst/>
          </a:prstGeom>
          <a:noFill/>
        </p:spPr>
        <p:txBody>
          <a:bodyPr wrap="square" rtlCol="0">
            <a:spAutoFit/>
          </a:bodyPr>
          <a:lstStyle/>
          <a:p>
            <a:r>
              <a:rPr lang="en-US" sz="1600" dirty="0" err="1" smtClean="0">
                <a:solidFill>
                  <a:schemeClr val="bg1"/>
                </a:solidFill>
              </a:rPr>
              <a:t>BldScaleFlex</a:t>
            </a:r>
            <a:r>
              <a:rPr lang="en-US" sz="1600" dirty="0" smtClean="0">
                <a:solidFill>
                  <a:schemeClr val="bg1"/>
                </a:solidFill>
              </a:rPr>
              <a:t>, </a:t>
            </a:r>
            <a:r>
              <a:rPr lang="en-US" sz="1600" dirty="0" err="1" smtClean="0">
                <a:solidFill>
                  <a:schemeClr val="bg1"/>
                </a:solidFill>
              </a:rPr>
              <a:t>BldMaterials</a:t>
            </a:r>
            <a:r>
              <a:rPr lang="en-US" sz="1600" dirty="0" smtClean="0">
                <a:solidFill>
                  <a:schemeClr val="bg1"/>
                </a:solidFill>
              </a:rPr>
              <a:t>, </a:t>
            </a:r>
            <a:r>
              <a:rPr lang="en-US" sz="1600" dirty="0" err="1" smtClean="0">
                <a:solidFill>
                  <a:schemeClr val="bg1"/>
                </a:solidFill>
              </a:rPr>
              <a:t>ect</a:t>
            </a:r>
            <a:r>
              <a:rPr lang="en-US" sz="1600" dirty="0" smtClean="0">
                <a:solidFill>
                  <a:schemeClr val="bg1"/>
                </a:solidFill>
              </a:rPr>
              <a:t>…</a:t>
            </a:r>
            <a:endParaRPr lang="en-US" sz="1600" dirty="0">
              <a:solidFill>
                <a:schemeClr val="bg1"/>
              </a:solidFill>
            </a:endParaRPr>
          </a:p>
        </p:txBody>
      </p:sp>
      <p:sp>
        <p:nvSpPr>
          <p:cNvPr id="18" name="TextBox 17"/>
          <p:cNvSpPr txBox="1"/>
          <p:nvPr/>
        </p:nvSpPr>
        <p:spPr>
          <a:xfrm>
            <a:off x="120770" y="5270738"/>
            <a:ext cx="8902460" cy="369332"/>
          </a:xfrm>
          <a:prstGeom prst="rect">
            <a:avLst/>
          </a:prstGeom>
          <a:noFill/>
        </p:spPr>
        <p:txBody>
          <a:bodyPr wrap="square" rtlCol="0">
            <a:spAutoFit/>
          </a:bodyPr>
          <a:lstStyle/>
          <a:p>
            <a:pPr algn="ctr"/>
            <a:r>
              <a:rPr lang="en-US" dirty="0" smtClean="0"/>
              <a:t>Bundles of code should only depend on what is below them, not too them selves.</a:t>
            </a:r>
            <a:endParaRPr lang="en-US" dirty="0"/>
          </a:p>
        </p:txBody>
      </p:sp>
      <p:sp>
        <p:nvSpPr>
          <p:cNvPr id="19" name="TextBox 18"/>
          <p:cNvSpPr txBox="1"/>
          <p:nvPr/>
        </p:nvSpPr>
        <p:spPr>
          <a:xfrm>
            <a:off x="498892" y="5742317"/>
            <a:ext cx="8103080" cy="400110"/>
          </a:xfrm>
          <a:prstGeom prst="rect">
            <a:avLst/>
          </a:prstGeom>
          <a:noFill/>
        </p:spPr>
        <p:txBody>
          <a:bodyPr wrap="square" rtlCol="0">
            <a:spAutoFit/>
          </a:bodyPr>
          <a:lstStyle/>
          <a:p>
            <a:pPr algn="ctr"/>
            <a:r>
              <a:rPr lang="en-US" sz="2000" dirty="0" smtClean="0"/>
              <a:t>This prevents code from being two interdependent (Spaghetti Code)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they do? – Macro by Macro.</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_ADELE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Areas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area&gt;, &lt;last area&gt;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_ADELE,-1 </a:t>
            </a:r>
            <a:r>
              <a:rPr lang="en-US" dirty="0" smtClean="0">
                <a:solidFill>
                  <a:schemeClr val="tx1"/>
                </a:solidFill>
                <a:sym typeface="Wingdings" pitchFamily="2" charset="2"/>
              </a:rPr>
              <a:t></a:t>
            </a:r>
            <a:r>
              <a:rPr lang="en-US" dirty="0" smtClean="0">
                <a:solidFill>
                  <a:schemeClr val="tx1"/>
                </a:solidFill>
              </a:rPr>
              <a:t> deletes all selected areas</a:t>
            </a:r>
            <a:endParaRPr lang="en-US" dirty="0">
              <a:solidFill>
                <a:schemeClr val="tx1"/>
              </a:solidFill>
            </a:endParaRPr>
          </a:p>
        </p:txBody>
      </p:sp>
      <p:pic>
        <p:nvPicPr>
          <p:cNvPr id="6146" name="Picture 2"/>
          <p:cNvPicPr>
            <a:picLocks noChangeAspect="1" noChangeArrowheads="1"/>
          </p:cNvPicPr>
          <p:nvPr/>
        </p:nvPicPr>
        <p:blipFill>
          <a:blip r:embed="rId2" cstate="print"/>
          <a:srcRect/>
          <a:stretch>
            <a:fillRect/>
          </a:stretch>
        </p:blipFill>
        <p:spPr bwMode="auto">
          <a:xfrm>
            <a:off x="474454" y="2788072"/>
            <a:ext cx="3786996" cy="2751884"/>
          </a:xfrm>
          <a:prstGeom prst="rect">
            <a:avLst/>
          </a:prstGeom>
          <a:noFill/>
          <a:ln w="9525">
            <a:noFill/>
            <a:miter lim="800000"/>
            <a:headEnd/>
            <a:tailEnd/>
          </a:ln>
        </p:spPr>
      </p:pic>
      <p:sp>
        <p:nvSpPr>
          <p:cNvPr id="14" name="TextBox 13"/>
          <p:cNvSpPr txBox="1"/>
          <p:nvPr/>
        </p:nvSpPr>
        <p:spPr>
          <a:xfrm>
            <a:off x="1742536" y="5279365"/>
            <a:ext cx="2329131" cy="369332"/>
          </a:xfrm>
          <a:prstGeom prst="rect">
            <a:avLst/>
          </a:prstGeom>
          <a:noFill/>
        </p:spPr>
        <p:txBody>
          <a:bodyPr wrap="square" rtlCol="0">
            <a:spAutoFit/>
          </a:bodyPr>
          <a:lstStyle/>
          <a:p>
            <a:r>
              <a:rPr lang="en-US" dirty="0" smtClean="0"/>
              <a:t>Now you see them</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4231706" y="2599517"/>
            <a:ext cx="4562475" cy="3228975"/>
          </a:xfrm>
          <a:prstGeom prst="rect">
            <a:avLst/>
          </a:prstGeom>
          <a:noFill/>
          <a:ln w="9525">
            <a:noFill/>
            <a:miter lim="800000"/>
            <a:headEnd/>
            <a:tailEnd/>
          </a:ln>
        </p:spPr>
      </p:pic>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190224"/>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7030528" y="931653"/>
            <a:ext cx="1975449"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Dele</a:t>
            </a:r>
            <a:r>
              <a:rPr lang="en-US" sz="1600" dirty="0" smtClean="0"/>
              <a:t>te”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theme/theme1.xml><?xml version="1.0" encoding="utf-8"?>
<a:theme xmlns:a="http://schemas.openxmlformats.org/drawingml/2006/main" name="External Black Bar">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TK Proprietary">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on ATK Propriet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rtlCol="0">
        <a:spAutoFit/>
      </a:bodyPr>
      <a:lstStyle>
        <a:defPPr>
          <a:defRPr sz="1400" dirty="0" smtClean="0"/>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External Black Bar</Template>
  <TotalTime>3121</TotalTime>
  <Words>3420</Words>
  <Application>Microsoft Office PowerPoint</Application>
  <PresentationFormat>On-screen Show (4:3)</PresentationFormat>
  <Paragraphs>423</Paragraphs>
  <Slides>48</Slides>
  <Notes>0</Notes>
  <HiddenSlides>0</HiddenSlides>
  <MMClips>0</MMClips>
  <ScaleCrop>false</ScaleCrop>
  <HeadingPairs>
    <vt:vector size="4" baseType="variant">
      <vt:variant>
        <vt:lpstr>Theme</vt:lpstr>
      </vt:variant>
      <vt:variant>
        <vt:i4>3</vt:i4>
      </vt:variant>
      <vt:variant>
        <vt:lpstr>Slide Titles</vt:lpstr>
      </vt:variant>
      <vt:variant>
        <vt:i4>48</vt:i4>
      </vt:variant>
    </vt:vector>
  </HeadingPairs>
  <TitlesOfParts>
    <vt:vector size="51" baseType="lpstr">
      <vt:lpstr>External Black Bar</vt:lpstr>
      <vt:lpstr>ATK Proprietary</vt:lpstr>
      <vt:lpstr>Non ATK Proprietary</vt:lpstr>
      <vt:lpstr>Slide 1</vt:lpstr>
      <vt:lpstr>What Are ANSYS Macros?</vt:lpstr>
      <vt:lpstr>What Are ANSYS Macros</vt:lpstr>
      <vt:lpstr>How to set up computer for Macros  </vt:lpstr>
      <vt:lpstr>Macro Mania – Current Macros</vt:lpstr>
      <vt:lpstr>Macro Mania – What do they all do?</vt:lpstr>
      <vt:lpstr>Macro Mania – Software Design Principals</vt:lpstr>
      <vt:lpstr>How Macros Are Organized (Dependencies)</vt:lpstr>
      <vt:lpstr>So what can they do? – Macro by Macro.</vt:lpstr>
      <vt:lpstr>What can they Do? - _AGEN_KTK.mac</vt:lpstr>
      <vt:lpstr>Does anyone read headers?</vt:lpstr>
      <vt:lpstr>Does anyone read headers?</vt:lpstr>
      <vt:lpstr>Plotting the displaced shape is something we do a lot</vt:lpstr>
      <vt:lpstr>Simply create a keypoint at the center of any arc</vt:lpstr>
      <vt:lpstr>Simply create a keypoint at the center of any arc</vt:lpstr>
      <vt:lpstr>Simply create a keypoint at the center of any arc</vt:lpstr>
      <vt:lpstr>_LARC: Creates an arc between two keypoints</vt:lpstr>
      <vt:lpstr>_LDELE: Deletes Lines and Below</vt:lpstr>
      <vt:lpstr>_LGEN_KTK</vt:lpstr>
      <vt:lpstr>_LINL: Line Intersect Line</vt:lpstr>
      <vt:lpstr>_MASS21: Create A Mass 21 Property Definition</vt:lpstr>
      <vt:lpstr>_MAT.mac : Standard Material Properties</vt:lpstr>
      <vt:lpstr>_MAT.mac : Automated Material Info Table</vt:lpstr>
      <vt:lpstr>_NEXT.mac  Next Set of Resutls</vt:lpstr>
      <vt:lpstr>_NSEL_LOC.mac  Select Node By Loacation</vt:lpstr>
      <vt:lpstr>_NUMCMP.mac like numcmp but better</vt:lpstr>
      <vt:lpstr>_NUMMRG.mac  Merge Like You Mean It.</vt:lpstr>
      <vt:lpstr>_NUMOFF.mac  Offset your world.</vt:lpstr>
      <vt:lpstr>How do these all work together?</vt:lpstr>
      <vt:lpstr>How do these all work together?</vt:lpstr>
      <vt:lpstr>How do these all work together?</vt:lpstr>
      <vt:lpstr>How do these all work together?</vt:lpstr>
      <vt:lpstr>_POST1.mac = /Post1 $ Set</vt:lpstr>
      <vt:lpstr>_PREV.mac  Next Set of Results</vt:lpstr>
      <vt:lpstr>_RIGHT.mac gives you the Right View.</vt:lpstr>
      <vt:lpstr>_SAVE.mac  For your macros.</vt:lpstr>
      <vt:lpstr>_SHELL63.mac  The quick way to define a shell</vt:lpstr>
      <vt:lpstr>_RIGHT.mac gives you the Right View.</vt:lpstr>
      <vt:lpstr>What Can They Do? – _UNDO.mac</vt:lpstr>
      <vt:lpstr>_VDELE.mac  Delete Volumes and Below</vt:lpstr>
      <vt:lpstr>_VGEN_KTK.mac  Copy Volumes</vt:lpstr>
      <vt:lpstr>_VMESH.mac  Mesh That Volume.</vt:lpstr>
      <vt:lpstr>_VSWEEP.mac Sweep That Volume.</vt:lpstr>
      <vt:lpstr>AKMPC.mac  The Spider Web Maker</vt:lpstr>
      <vt:lpstr>ATA.mac  Volumes from Areas… Quickly!</vt:lpstr>
      <vt:lpstr>ATT.mac  Quick Set Attributes</vt:lpstr>
      <vt:lpstr>ATTMESH.mac  Set Attributes and Mesh</vt:lpstr>
      <vt:lpstr>AWESOME, where can I find out more?</vt:lpstr>
    </vt:vector>
  </TitlesOfParts>
  <Company>ATK Space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Guest</dc:creator>
  <cp:lastModifiedBy>Ben Guest</cp:lastModifiedBy>
  <cp:revision>314</cp:revision>
  <dcterms:created xsi:type="dcterms:W3CDTF">2011-06-16T02:32:41Z</dcterms:created>
  <dcterms:modified xsi:type="dcterms:W3CDTF">2011-08-24T17:19:15Z</dcterms:modified>
</cp:coreProperties>
</file>