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86" r:id="rId4"/>
    <p:sldId id="280" r:id="rId5"/>
    <p:sldId id="260" r:id="rId6"/>
    <p:sldId id="261" r:id="rId7"/>
    <p:sldId id="281" r:id="rId8"/>
    <p:sldId id="272" r:id="rId9"/>
    <p:sldId id="262" r:id="rId10"/>
    <p:sldId id="268" r:id="rId11"/>
    <p:sldId id="269" r:id="rId12"/>
    <p:sldId id="275" r:id="rId13"/>
    <p:sldId id="265" r:id="rId14"/>
    <p:sldId id="282" r:id="rId15"/>
    <p:sldId id="266" r:id="rId16"/>
    <p:sldId id="270" r:id="rId17"/>
    <p:sldId id="283" r:id="rId18"/>
    <p:sldId id="271" r:id="rId19"/>
    <p:sldId id="274" r:id="rId20"/>
    <p:sldId id="273" r:id="rId21"/>
    <p:sldId id="279" r:id="rId22"/>
    <p:sldId id="276" r:id="rId23"/>
    <p:sldId id="277" r:id="rId24"/>
    <p:sldId id="278" r:id="rId25"/>
    <p:sldId id="284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0D8"/>
    <a:srgbClr val="FA0081"/>
    <a:srgbClr val="3F3F3F"/>
    <a:srgbClr val="2B2B2B"/>
    <a:srgbClr val="808080"/>
    <a:srgbClr val="B4B4B4"/>
    <a:srgbClr val="8E9BAC"/>
    <a:srgbClr val="9EA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7191" autoAdjust="0"/>
  </p:normalViewPr>
  <p:slideViewPr>
    <p:cSldViewPr snapToGrid="0">
      <p:cViewPr varScale="1">
        <p:scale>
          <a:sx n="78" d="100"/>
          <a:sy n="78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gulis\Downloads\mutation_tes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Sheet3!$J$2</c:f>
              <c:strCache>
                <c:ptCount val="1"/>
                <c:pt idx="0">
                  <c:v>mutations</c:v>
                </c:pt>
              </c:strCache>
            </c:strRef>
          </c:tx>
          <c:spPr>
            <a:ln w="28575" cap="rnd">
              <a:solidFill>
                <a:srgbClr val="FA0081"/>
              </a:solidFill>
              <a:round/>
            </a:ln>
            <a:effectLst/>
          </c:spPr>
          <c:marker>
            <c:symbol val="none"/>
          </c:marker>
          <c:cat>
            <c:strRef>
              <c:f>Sheet3!$K$1:$N$1</c:f>
              <c:strCache>
                <c:ptCount val="4"/>
                <c:pt idx="0">
                  <c:v>defaults</c:v>
                </c:pt>
                <c:pt idx="1">
                  <c:v>new_defaults</c:v>
                </c:pt>
                <c:pt idx="2">
                  <c:v>stronger</c:v>
                </c:pt>
                <c:pt idx="3">
                  <c:v>all</c:v>
                </c:pt>
              </c:strCache>
            </c:strRef>
          </c:cat>
          <c:val>
            <c:numRef>
              <c:f>Sheet3!$K$2:$N$2</c:f>
              <c:numCache>
                <c:formatCode>General</c:formatCode>
                <c:ptCount val="4"/>
                <c:pt idx="0">
                  <c:v>219.9</c:v>
                </c:pt>
                <c:pt idx="1">
                  <c:v>231</c:v>
                </c:pt>
                <c:pt idx="2">
                  <c:v>291.60000000000002</c:v>
                </c:pt>
                <c:pt idx="3">
                  <c:v>1073.4000000000001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A-4866-88B5-472A12B42F8F}"/>
            </c:ext>
          </c:extLst>
        </c:ser>
        <c:ser>
          <c:idx val="1"/>
          <c:order val="1"/>
          <c:tx>
            <c:strRef>
              <c:f>Sheet3!$J$3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rgbClr val="CAD0D8"/>
              </a:solidFill>
              <a:round/>
            </a:ln>
            <a:effectLst/>
          </c:spPr>
          <c:marker>
            <c:symbol val="none"/>
          </c:marker>
          <c:cat>
            <c:strRef>
              <c:f>Sheet3!$K$1:$N$1</c:f>
              <c:strCache>
                <c:ptCount val="4"/>
                <c:pt idx="0">
                  <c:v>defaults</c:v>
                </c:pt>
                <c:pt idx="1">
                  <c:v>new_defaults</c:v>
                </c:pt>
                <c:pt idx="2">
                  <c:v>stronger</c:v>
                </c:pt>
                <c:pt idx="3">
                  <c:v>all</c:v>
                </c:pt>
              </c:strCache>
            </c:strRef>
          </c:cat>
          <c:val>
            <c:numRef>
              <c:f>Sheet3!$K$3:$N$3</c:f>
              <c:numCache>
                <c:formatCode>General</c:formatCode>
                <c:ptCount val="4"/>
                <c:pt idx="0">
                  <c:v>329</c:v>
                </c:pt>
                <c:pt idx="1">
                  <c:v>348</c:v>
                </c:pt>
                <c:pt idx="2">
                  <c:v>402</c:v>
                </c:pt>
                <c:pt idx="3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A-4866-88B5-472A12B42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245320"/>
        <c:axId val="365245976"/>
      </c:lineChart>
      <c:catAx>
        <c:axId val="36524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2000" b="0" i="0" u="none" strike="noStrike" kern="1200" baseline="0">
                <a:solidFill>
                  <a:srgbClr val="CAD0D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45976"/>
        <c:crosses val="autoZero"/>
        <c:auto val="1"/>
        <c:lblAlgn val="ctr"/>
        <c:lblOffset val="100"/>
        <c:noMultiLvlLbl val="0"/>
      </c:catAx>
      <c:valAx>
        <c:axId val="365245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245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Sheet4!$C$2</c:f>
              <c:strCache>
                <c:ptCount val="1"/>
                <c:pt idx="0">
                  <c:v>generated</c:v>
                </c:pt>
              </c:strCache>
            </c:strRef>
          </c:tx>
          <c:spPr>
            <a:solidFill>
              <a:srgbClr val="CAD0D8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0"/>
                  <c:y val="3.5433046313075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ED4-4CC6-91F4-6F711201335B}"/>
                </c:ext>
              </c:extLst>
            </c:dLbl>
            <c:dLbl>
              <c:idx val="25"/>
              <c:layout>
                <c:manualLayout>
                  <c:x val="-1.6224001369512203E-16"/>
                  <c:y val="-4.1685936838912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D4-4CC6-91F4-6F711201335B}"/>
                </c:ext>
              </c:extLst>
            </c:dLbl>
            <c:dLbl>
              <c:idx val="27"/>
              <c:layout>
                <c:manualLayout>
                  <c:x val="0"/>
                  <c:y val="1.8758671577510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ED4-4CC6-91F4-6F711201335B}"/>
                </c:ext>
              </c:extLst>
            </c:dLbl>
            <c:dLbl>
              <c:idx val="28"/>
              <c:layout>
                <c:manualLayout>
                  <c:x val="0"/>
                  <c:y val="5.4191717890586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ED4-4CC6-91F4-6F711201335B}"/>
                </c:ext>
              </c:extLst>
            </c:dLbl>
            <c:spPr>
              <a:solidFill>
                <a:srgbClr val="CAD0D8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Sheet4!$B$3:$B$32</c:f>
              <c:strCache>
                <c:ptCount val="30"/>
                <c:pt idx="0">
                  <c:v>VoidMethodCallMutator</c:v>
                </c:pt>
                <c:pt idx="1">
                  <c:v>SwitchMutator</c:v>
                </c:pt>
                <c:pt idx="2">
                  <c:v>RemoveConditionalMutator_EQUAL_ELSE</c:v>
                </c:pt>
                <c:pt idx="3">
                  <c:v>RemoveConditionalMutator_ORDER_IF</c:v>
                </c:pt>
                <c:pt idx="4">
                  <c:v>MathMutator</c:v>
                </c:pt>
                <c:pt idx="5">
                  <c:v>PrimitiveReturnsMutator</c:v>
                </c:pt>
                <c:pt idx="6">
                  <c:v>RemoveSwitchMutator_7</c:v>
                </c:pt>
                <c:pt idx="7">
                  <c:v>RemoveSwitchMutator_6</c:v>
                </c:pt>
                <c:pt idx="8">
                  <c:v>ConditionalsBoundaryMutator</c:v>
                </c:pt>
                <c:pt idx="9">
                  <c:v>IncrementsMutator</c:v>
                </c:pt>
                <c:pt idx="10">
                  <c:v>NullReturnValsMutator</c:v>
                </c:pt>
                <c:pt idx="11">
                  <c:v>RemoveSwitchMutator_3</c:v>
                </c:pt>
                <c:pt idx="12">
                  <c:v>RemoveSwitchMutator_2</c:v>
                </c:pt>
                <c:pt idx="13">
                  <c:v>InlineConstantMutator</c:v>
                </c:pt>
                <c:pt idx="14">
                  <c:v>RemoveSwitchMutator_5</c:v>
                </c:pt>
                <c:pt idx="15">
                  <c:v>NakedReceiverMutator</c:v>
                </c:pt>
                <c:pt idx="16">
                  <c:v>RemoveSwitchMutator_4</c:v>
                </c:pt>
                <c:pt idx="17">
                  <c:v>ReturnValsMutator</c:v>
                </c:pt>
                <c:pt idx="18">
                  <c:v>RemoveSwitchMutator_1</c:v>
                </c:pt>
                <c:pt idx="19">
                  <c:v>ConstructorCallMutator</c:v>
                </c:pt>
                <c:pt idx="20">
                  <c:v>RemoveSwitchMutator_0</c:v>
                </c:pt>
                <c:pt idx="21">
                  <c:v>RemoveConditionalMutator_EQUAL_IF</c:v>
                </c:pt>
                <c:pt idx="22">
                  <c:v>RemoveConditionalMutator_ORDER_ELSE</c:v>
                </c:pt>
                <c:pt idx="23">
                  <c:v>MemberVariableMutator</c:v>
                </c:pt>
                <c:pt idx="24">
                  <c:v>NegateConditionalsMutator</c:v>
                </c:pt>
                <c:pt idx="25">
                  <c:v>BooleanTrueReturnValsMutator</c:v>
                </c:pt>
                <c:pt idx="26">
                  <c:v>EmptyObjectReturnValsMutator</c:v>
                </c:pt>
                <c:pt idx="27">
                  <c:v>ArgumentPropagationMutator</c:v>
                </c:pt>
                <c:pt idx="28">
                  <c:v>BooleanFalseReturnValsMutator</c:v>
                </c:pt>
                <c:pt idx="29">
                  <c:v>NonVoidMethodCallMutator</c:v>
                </c:pt>
              </c:strCache>
            </c:strRef>
          </c:cat>
          <c:val>
            <c:numRef>
              <c:f>Sheet4!$C$3:$C$32</c:f>
              <c:numCache>
                <c:formatCode>General</c:formatCode>
                <c:ptCount val="30"/>
                <c:pt idx="0">
                  <c:v>337</c:v>
                </c:pt>
                <c:pt idx="1">
                  <c:v>10</c:v>
                </c:pt>
                <c:pt idx="2">
                  <c:v>707</c:v>
                </c:pt>
                <c:pt idx="3">
                  <c:v>22</c:v>
                </c:pt>
                <c:pt idx="4">
                  <c:v>180</c:v>
                </c:pt>
                <c:pt idx="5">
                  <c:v>23</c:v>
                </c:pt>
                <c:pt idx="6">
                  <c:v>2</c:v>
                </c:pt>
                <c:pt idx="7">
                  <c:v>2</c:v>
                </c:pt>
                <c:pt idx="8">
                  <c:v>22</c:v>
                </c:pt>
                <c:pt idx="9">
                  <c:v>2</c:v>
                </c:pt>
                <c:pt idx="10">
                  <c:v>410</c:v>
                </c:pt>
                <c:pt idx="11">
                  <c:v>3</c:v>
                </c:pt>
                <c:pt idx="12">
                  <c:v>6</c:v>
                </c:pt>
                <c:pt idx="13">
                  <c:v>769</c:v>
                </c:pt>
                <c:pt idx="14">
                  <c:v>2</c:v>
                </c:pt>
                <c:pt idx="15">
                  <c:v>753</c:v>
                </c:pt>
                <c:pt idx="16">
                  <c:v>2</c:v>
                </c:pt>
                <c:pt idx="17">
                  <c:v>922</c:v>
                </c:pt>
                <c:pt idx="18">
                  <c:v>10</c:v>
                </c:pt>
                <c:pt idx="19">
                  <c:v>238</c:v>
                </c:pt>
                <c:pt idx="20">
                  <c:v>7</c:v>
                </c:pt>
                <c:pt idx="21">
                  <c:v>714</c:v>
                </c:pt>
                <c:pt idx="22">
                  <c:v>22</c:v>
                </c:pt>
                <c:pt idx="23">
                  <c:v>361</c:v>
                </c:pt>
                <c:pt idx="24">
                  <c:v>736</c:v>
                </c:pt>
                <c:pt idx="25">
                  <c:v>228</c:v>
                </c:pt>
                <c:pt idx="26">
                  <c:v>228</c:v>
                </c:pt>
                <c:pt idx="27">
                  <c:v>217</c:v>
                </c:pt>
                <c:pt idx="28">
                  <c:v>144</c:v>
                </c:pt>
                <c:pt idx="29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4-4CC6-91F4-6F711201335B}"/>
            </c:ext>
          </c:extLst>
        </c:ser>
        <c:ser>
          <c:idx val="1"/>
          <c:order val="1"/>
          <c:tx>
            <c:strRef>
              <c:f>Sheet4!$D$2</c:f>
              <c:strCache>
                <c:ptCount val="1"/>
                <c:pt idx="0">
                  <c:v>killed</c:v>
                </c:pt>
              </c:strCache>
            </c:strRef>
          </c:tx>
          <c:spPr>
            <a:solidFill>
              <a:srgbClr val="FA0081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0"/>
                  <c:y val="3.9601639996967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ED4-4CC6-91F4-6F711201335B}"/>
                </c:ext>
              </c:extLst>
            </c:dLbl>
            <c:dLbl>
              <c:idx val="26"/>
              <c:layout>
                <c:manualLayout>
                  <c:x val="0"/>
                  <c:y val="-3.1264452629184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D4-4CC6-91F4-6F711201335B}"/>
                </c:ext>
              </c:extLst>
            </c:dLbl>
            <c:dLbl>
              <c:idx val="28"/>
              <c:layout>
                <c:manualLayout>
                  <c:x val="0"/>
                  <c:y val="6.04446084164234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D4-4CC6-91F4-6F711201335B}"/>
                </c:ext>
              </c:extLst>
            </c:dLbl>
            <c:dLbl>
              <c:idx val="29"/>
              <c:layout>
                <c:manualLayout>
                  <c:x val="0"/>
                  <c:y val="-1.8758671577510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D4-4CC6-91F4-6F711201335B}"/>
                </c:ext>
              </c:extLst>
            </c:dLbl>
            <c:spPr>
              <a:solidFill>
                <a:srgbClr val="FA008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Sheet4!$B$3:$B$32</c:f>
              <c:strCache>
                <c:ptCount val="30"/>
                <c:pt idx="0">
                  <c:v>VoidMethodCallMutator</c:v>
                </c:pt>
                <c:pt idx="1">
                  <c:v>SwitchMutator</c:v>
                </c:pt>
                <c:pt idx="2">
                  <c:v>RemoveConditionalMutator_EQUAL_ELSE</c:v>
                </c:pt>
                <c:pt idx="3">
                  <c:v>RemoveConditionalMutator_ORDER_IF</c:v>
                </c:pt>
                <c:pt idx="4">
                  <c:v>MathMutator</c:v>
                </c:pt>
                <c:pt idx="5">
                  <c:v>PrimitiveReturnsMutator</c:v>
                </c:pt>
                <c:pt idx="6">
                  <c:v>RemoveSwitchMutator_7</c:v>
                </c:pt>
                <c:pt idx="7">
                  <c:v>RemoveSwitchMutator_6</c:v>
                </c:pt>
                <c:pt idx="8">
                  <c:v>ConditionalsBoundaryMutator</c:v>
                </c:pt>
                <c:pt idx="9">
                  <c:v>IncrementsMutator</c:v>
                </c:pt>
                <c:pt idx="10">
                  <c:v>NullReturnValsMutator</c:v>
                </c:pt>
                <c:pt idx="11">
                  <c:v>RemoveSwitchMutator_3</c:v>
                </c:pt>
                <c:pt idx="12">
                  <c:v>RemoveSwitchMutator_2</c:v>
                </c:pt>
                <c:pt idx="13">
                  <c:v>InlineConstantMutator</c:v>
                </c:pt>
                <c:pt idx="14">
                  <c:v>RemoveSwitchMutator_5</c:v>
                </c:pt>
                <c:pt idx="15">
                  <c:v>NakedReceiverMutator</c:v>
                </c:pt>
                <c:pt idx="16">
                  <c:v>RemoveSwitchMutator_4</c:v>
                </c:pt>
                <c:pt idx="17">
                  <c:v>ReturnValsMutator</c:v>
                </c:pt>
                <c:pt idx="18">
                  <c:v>RemoveSwitchMutator_1</c:v>
                </c:pt>
                <c:pt idx="19">
                  <c:v>ConstructorCallMutator</c:v>
                </c:pt>
                <c:pt idx="20">
                  <c:v>RemoveSwitchMutator_0</c:v>
                </c:pt>
                <c:pt idx="21">
                  <c:v>RemoveConditionalMutator_EQUAL_IF</c:v>
                </c:pt>
                <c:pt idx="22">
                  <c:v>RemoveConditionalMutator_ORDER_ELSE</c:v>
                </c:pt>
                <c:pt idx="23">
                  <c:v>MemberVariableMutator</c:v>
                </c:pt>
                <c:pt idx="24">
                  <c:v>NegateConditionalsMutator</c:v>
                </c:pt>
                <c:pt idx="25">
                  <c:v>BooleanTrueReturnValsMutator</c:v>
                </c:pt>
                <c:pt idx="26">
                  <c:v>EmptyObjectReturnValsMutator</c:v>
                </c:pt>
                <c:pt idx="27">
                  <c:v>ArgumentPropagationMutator</c:v>
                </c:pt>
                <c:pt idx="28">
                  <c:v>BooleanFalseReturnValsMutator</c:v>
                </c:pt>
                <c:pt idx="29">
                  <c:v>NonVoidMethodCallMutator</c:v>
                </c:pt>
              </c:strCache>
            </c:strRef>
          </c:cat>
          <c:val>
            <c:numRef>
              <c:f>Sheet4!$D$3:$D$32</c:f>
              <c:numCache>
                <c:formatCode>General</c:formatCode>
                <c:ptCount val="30"/>
                <c:pt idx="0">
                  <c:v>195</c:v>
                </c:pt>
                <c:pt idx="1">
                  <c:v>7</c:v>
                </c:pt>
                <c:pt idx="2">
                  <c:v>302</c:v>
                </c:pt>
                <c:pt idx="3">
                  <c:v>14</c:v>
                </c:pt>
                <c:pt idx="4">
                  <c:v>7</c:v>
                </c:pt>
                <c:pt idx="5">
                  <c:v>7</c:v>
                </c:pt>
                <c:pt idx="6">
                  <c:v>2</c:v>
                </c:pt>
                <c:pt idx="7">
                  <c:v>2</c:v>
                </c:pt>
                <c:pt idx="8">
                  <c:v>12</c:v>
                </c:pt>
                <c:pt idx="9">
                  <c:v>1</c:v>
                </c:pt>
                <c:pt idx="10">
                  <c:v>273</c:v>
                </c:pt>
                <c:pt idx="11">
                  <c:v>0</c:v>
                </c:pt>
                <c:pt idx="12">
                  <c:v>4</c:v>
                </c:pt>
                <c:pt idx="13">
                  <c:v>341</c:v>
                </c:pt>
                <c:pt idx="14">
                  <c:v>2</c:v>
                </c:pt>
                <c:pt idx="15">
                  <c:v>202</c:v>
                </c:pt>
                <c:pt idx="16">
                  <c:v>2</c:v>
                </c:pt>
                <c:pt idx="17">
                  <c:v>543</c:v>
                </c:pt>
                <c:pt idx="18">
                  <c:v>6</c:v>
                </c:pt>
                <c:pt idx="19">
                  <c:v>135</c:v>
                </c:pt>
                <c:pt idx="20">
                  <c:v>1</c:v>
                </c:pt>
                <c:pt idx="21">
                  <c:v>282</c:v>
                </c:pt>
                <c:pt idx="22">
                  <c:v>14</c:v>
                </c:pt>
                <c:pt idx="23">
                  <c:v>141</c:v>
                </c:pt>
                <c:pt idx="24">
                  <c:v>381</c:v>
                </c:pt>
                <c:pt idx="25">
                  <c:v>92</c:v>
                </c:pt>
                <c:pt idx="26">
                  <c:v>111</c:v>
                </c:pt>
                <c:pt idx="27">
                  <c:v>148</c:v>
                </c:pt>
                <c:pt idx="28">
                  <c:v>113</c:v>
                </c:pt>
                <c:pt idx="29">
                  <c:v>2073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4-4CC6-91F4-6F7112013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02372064"/>
        <c:axId val="392394512"/>
      </c:barChart>
      <c:catAx>
        <c:axId val="40237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CAD0D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94512"/>
        <c:crosses val="autoZero"/>
        <c:auto val="1"/>
        <c:lblAlgn val="ctr"/>
        <c:lblOffset val="100"/>
        <c:noMultiLvlLbl val="0"/>
      </c:catAx>
      <c:valAx>
        <c:axId val="392394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023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294883631802664"/>
          <c:y val="0.94475874838467"/>
          <c:w val="0.1360491429168699"/>
          <c:h val="4.273547056365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CAD0D8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0.77146</cdr:x>
      <cdr:y>0.4409</cdr:y>
    </cdr:from>
    <cdr:to>
      <cdr:x>0.85633</cdr:x>
      <cdr:y>0.59609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19DD4D2-6161-47DA-A193-8151E7160DC5}"/>
            </a:ext>
          </a:extLst>
        </cdr:cNvPr>
        <cdr:cNvSpPr txBox="1"/>
      </cdr:nvSpPr>
      <cdr:spPr>
        <a:xfrm xmlns:a="http://schemas.openxmlformats.org/drawingml/2006/main">
          <a:off x="8312131" y="25979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800" dirty="0">
              <a:solidFill>
                <a:srgbClr val="CAD0D8"/>
              </a:solidFill>
            </a:rPr>
            <a:t>time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6E34DF-4539-4804-8D1D-697B3D71C8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15AE4-5E86-4F69-8DE3-B372DDC70D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39CB1-6ABB-4D39-BEEC-FA0BBF373527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567F9-310E-4004-9884-DC66397622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5E36-F88D-411F-89CF-2438196121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B4CD8-DD5D-4902-81AA-02517B12E0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5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5E034-8C18-4D16-BE06-FED1EDEDEE8F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0F0D7-B290-496B-B169-E672FB84E5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Cześć wszystkim, jestem Bartek i na tej prezentacji opowiem Wam o tym jak walczyć z błędami w testach, które piszemy na co dzień jako developerzy.</a:t>
            </a:r>
          </a:p>
          <a:p>
            <a:pPr marL="171450" indent="-171450">
              <a:buFontTx/>
              <a:buChar char="-"/>
            </a:pPr>
            <a:r>
              <a:rPr lang="pl-PL" dirty="0"/>
              <a:t>Opowiem o narzędziu którego używam, dlaczego do niego zachęcam oraz jak poprawnie z niego korzystać.</a:t>
            </a:r>
          </a:p>
          <a:p>
            <a:pPr marL="171450" indent="-171450">
              <a:buFontTx/>
              <a:buChar char="-"/>
            </a:pPr>
            <a:r>
              <a:rPr lang="pl-PL" dirty="0"/>
              <a:t>W połowie prezentacji zrobimy sobie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study</a:t>
            </a:r>
            <a:r>
              <a:rPr lang="pl-PL" dirty="0"/>
              <a:t> przy pomocy kodowania na żywo oraz przeprowadzimy analizę prawdziwego przypadku projektu, w którym brałem udział.</a:t>
            </a:r>
          </a:p>
          <a:p>
            <a:pPr marL="171450" indent="-171450">
              <a:buFontTx/>
              <a:buChar char="-"/>
            </a:pPr>
            <a:r>
              <a:rPr lang="pl-PL" dirty="0"/>
              <a:t>Mam nadzieję, że prezentacja skłoni Was do przemyśleń i sprowokuje interesującą rozmowę na koniec wystąpienia.</a:t>
            </a:r>
          </a:p>
          <a:p>
            <a:pPr marL="171450" indent="-171450">
              <a:buFontTx/>
              <a:buChar char="-"/>
            </a:pPr>
            <a:r>
              <a:rPr lang="pl-PL" dirty="0"/>
              <a:t>Gorąco zachęcam do zadawania pytań, na które postaram się odpowiedzieć na koniec prezentacji.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92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shouldReturnTrueWhenCoinFitsInAPouchAndSatisfyWitcherWithMinimumAcceptableValue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10, 5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shouldReturnTrueWhenCoinSatisfyWitcherAndHasMaxAllowedWeight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shouldReturnTrueWhenTwoCoinsSatisfyWitcher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(result).isFalse()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76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618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844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3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jestem </a:t>
            </a:r>
            <a:r>
              <a:rPr lang="pl-PL" dirty="0" err="1"/>
              <a:t>java</a:t>
            </a:r>
            <a:r>
              <a:rPr lang="pl-PL" dirty="0"/>
              <a:t> developerem w </a:t>
            </a:r>
            <a:r>
              <a:rPr lang="pl-PL" dirty="0" err="1"/>
              <a:t>Objectivity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komercyjnie pracuję jakoś od 2012 roku</a:t>
            </a:r>
          </a:p>
          <a:p>
            <a:pPr marL="171450" indent="-171450">
              <a:buFontTx/>
              <a:buChar char="-"/>
            </a:pPr>
            <a:r>
              <a:rPr lang="pl-PL" dirty="0"/>
              <a:t>jakieś 6 lat temu odkryłem, że dużo frajdy sprawia mi przekazywanie wiedzy i mentoring, stąd moja obecność dzisiaj z Wami</a:t>
            </a:r>
          </a:p>
          <a:p>
            <a:pPr marL="628650" lvl="1" indent="-171450">
              <a:buFontTx/>
              <a:buChar char="-"/>
            </a:pPr>
            <a:r>
              <a:rPr lang="pl-PL" dirty="0"/>
              <a:t>SPRING</a:t>
            </a:r>
          </a:p>
          <a:p>
            <a:pPr marL="628650" lvl="1" indent="-171450">
              <a:buFontTx/>
              <a:buChar char="-"/>
            </a:pPr>
            <a:r>
              <a:rPr lang="pl-PL" dirty="0"/>
              <a:t>HIBERNATE</a:t>
            </a:r>
          </a:p>
          <a:p>
            <a:pPr marL="628650" lvl="1" indent="-171450">
              <a:buFontTx/>
              <a:buChar char="-"/>
            </a:pPr>
            <a:r>
              <a:rPr lang="pl-PL" dirty="0"/>
              <a:t>Dobrych praktyk</a:t>
            </a:r>
          </a:p>
          <a:p>
            <a:pPr marL="628650" lvl="1" indent="-171450">
              <a:buFontTx/>
              <a:buChar char="-"/>
            </a:pPr>
            <a:r>
              <a:rPr lang="pl-PL" dirty="0"/>
              <a:t>Architektura</a:t>
            </a:r>
          </a:p>
          <a:p>
            <a:pPr marL="628650" lvl="1" indent="-171450">
              <a:buFontTx/>
              <a:buChar char="-"/>
            </a:pPr>
            <a:r>
              <a:rPr lang="pl-PL" dirty="0"/>
              <a:t>Wzorce projektowe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uwielbiam wszelkiego rodzaju </a:t>
            </a:r>
            <a:r>
              <a:rPr lang="pl-PL" dirty="0" err="1"/>
              <a:t>rozkminy</a:t>
            </a:r>
            <a:r>
              <a:rPr lang="pl-PL" dirty="0"/>
              <a:t> na temat Software </a:t>
            </a:r>
            <a:r>
              <a:rPr lang="pl-PL" dirty="0" err="1"/>
              <a:t>Craftsmanship</a:t>
            </a:r>
            <a:endParaRPr lang="pl-PL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 err="1"/>
              <a:t>CleanCode</a:t>
            </a:r>
            <a:r>
              <a:rPr lang="pl-PL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 err="1"/>
              <a:t>ExtremeProgramming</a:t>
            </a:r>
            <a:r>
              <a:rPr lang="pl-PL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TDD, BDD,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Agresywny </a:t>
            </a:r>
            <a:r>
              <a:rPr lang="pl-PL" dirty="0" err="1"/>
              <a:t>refaktoring</a:t>
            </a:r>
            <a:endParaRPr lang="pl-PL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a zajęcie nad którym spędzam najwięcej czasu jest odwieczne szukanie kompromisu pomiędzy jakością a dowożeniem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jeżeli więc chcielibyście kiedyś pogadać na którykolwiek z tych tematów, to zaczepcie mnie na jakimś </a:t>
            </a:r>
            <a:r>
              <a:rPr lang="pl-PL" dirty="0" err="1"/>
              <a:t>linkedinie</a:t>
            </a:r>
            <a:r>
              <a:rPr lang="pl-PL" dirty="0"/>
              <a:t> i możemy wspólnie pofilozofować.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98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1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coverage</a:t>
            </a:r>
            <a:endParaRPr lang="pl-PL" dirty="0"/>
          </a:p>
          <a:p>
            <a:r>
              <a:rPr lang="pl-PL" dirty="0"/>
              <a:t>Test </a:t>
            </a:r>
            <a:r>
              <a:rPr lang="pl-PL" dirty="0" err="1"/>
              <a:t>pyramid</a:t>
            </a:r>
            <a:endParaRPr lang="pl-PL" dirty="0"/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pl-PL" dirty="0"/>
          </a:p>
          <a:p>
            <a:endParaRPr lang="pl-PL" dirty="0"/>
          </a:p>
          <a:p>
            <a:r>
              <a:rPr lang="pl-PL" dirty="0"/>
              <a:t>Testy mutacyjne</a:t>
            </a:r>
          </a:p>
          <a:p>
            <a:r>
              <a:rPr lang="pl-PL" dirty="0"/>
              <a:t>I choć nazwa brzmi jak zagadnienie wycięte rodem z filmu </a:t>
            </a:r>
            <a:r>
              <a:rPr lang="pl-PL" dirty="0" err="1"/>
              <a:t>fantasy</a:t>
            </a:r>
            <a:r>
              <a:rPr lang="pl-PL" dirty="0"/>
              <a:t>, to kryje się za nią bardzo sprytne narzędzie, które świetnie rozwiązuje problem weryfikacji jakości testów.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737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Mutacji jest wiele</a:t>
            </a:r>
          </a:p>
          <a:p>
            <a:r>
              <a:rPr lang="pl-PL" dirty="0"/>
              <a:t>Kluczowe jest to, że są to ATOMOWE operacje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24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Outcome</a:t>
            </a:r>
            <a:r>
              <a:rPr lang="pl-PL" dirty="0"/>
              <a:t> = KILL </a:t>
            </a:r>
            <a:r>
              <a:rPr lang="pl-PL"/>
              <a:t>/ SURVI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54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Część z Was, która czytała opis prezentacji mogłaby zasugerować powołanie Wiedźmina aby rozprawił się z mutacjami.</a:t>
            </a:r>
          </a:p>
          <a:p>
            <a:r>
              <a:rPr lang="pl-PL" dirty="0"/>
              <a:t>No ale Wiedźmini są drodzy, co poruszę jeszcze w sumie w dalszej części prezentacji, a my tutaj musimy poradzić sobie sami.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389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Byłem kiedyś w projekcie gdzie regresja trwała nawet i </a:t>
            </a:r>
            <a:r>
              <a:rPr lang="pl-PL"/>
              <a:t>20 godzin.</a:t>
            </a:r>
          </a:p>
          <a:p>
            <a:endParaRPr lang="pl-PL" dirty="0"/>
          </a:p>
          <a:p>
            <a:r>
              <a:rPr lang="pl-PL" dirty="0"/>
              <a:t>Rzeczywiście problem wydajności bardzo długo zniechęcał programistów do korzystania z testów mutacyjnych.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24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shouldReturnTrueWhenCoinFitsInAPouchAndSatisfyWitcherWithMinimumAcceptableValue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10, 5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shouldReturnTrueWhenCoinSatisfyWitcherAndHasMaxAllowedWeight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(result).isTrue()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r>
              <a:rPr lang="pl-PL" dirty="0"/>
              <a:t>----------------------------------------------------------------------------------------------</a:t>
            </a:r>
          </a:p>
          <a:p>
            <a:br>
              <a:rPr lang="pl-PL" dirty="0"/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shouldReturnTrueWhenTwoCoinsSatisfyWitcher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10, 10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boolean </a:t>
            </a:r>
            <a:r>
              <a:rPr lang="pl-PL" dirty="0"/>
              <a:t>result =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witcherService</a:t>
            </a:r>
            <a:r>
              <a:rPr lang="pl-PL" dirty="0"/>
              <a:t>.toss(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pl-PL" dirty="0"/>
              <a:t>Coin(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10, 1</a:t>
            </a:r>
            <a:r>
              <a:rPr lang="pl-PL" dirty="0"/>
              <a:t>))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i="1" dirty="0">
                <a:effectLst/>
              </a:rPr>
              <a:t>assertThat</a:t>
            </a:r>
            <a:r>
              <a:rPr lang="pl-PL" dirty="0"/>
              <a:t>(result).isFalse()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0F0D7-B290-496B-B169-E672FB84E5A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55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2F1B-FF5C-48BB-93AE-12D9FE4EC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BBFEE-E4F1-4E36-8FB1-E23DA7DB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8935-014C-4352-8EE9-3ECAE56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1A75-F8EF-4493-9F9D-E830B43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3DFB-742D-413C-AD35-1B930129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3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B690-FC41-47ED-A6DB-34EC5138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31177-55C1-4468-967E-A7461B49F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0C6F-DD94-466B-8BCF-5C4066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EDDD-BBB2-4F36-A4BC-5B2912B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AD8C-5D4B-43C1-8B2B-266FAAEB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3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1E0EC-D0EA-452E-8E27-D7E776AD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12B7E-31A8-42B8-96FD-569D66CC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3838-EB5C-4990-A956-5F662ABB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5AC5-8E92-4536-9E74-EC951631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CA5F-7222-4A79-B82B-5CDE163A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4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BAB2-F331-4850-8536-6E37EFE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63E7-4D7C-42FA-8C89-52822A9B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D25E-B624-4EDD-816F-A995BC82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1D78-2DD6-446C-B333-47F75BBC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18A2-EA96-4EA3-9253-0F8E0512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9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66D-D39B-4760-8D59-9AFC5319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76F5-A86E-44F7-ABE9-79973882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9331-30DA-4E49-9926-E6C13789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1F54-6DC2-4C89-AEF9-245943F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CCAE-D2B3-43BF-B4B5-0F5346C4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2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A83-41A4-4E67-92B5-5F75824F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E00A-9611-4887-B1A8-57FEE07AD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C7BC2-57BF-4057-94B7-98900AB9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39A4-2F57-42BF-BFDA-2F61A7D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1BA34-E0C2-4D03-B154-034FD20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8F7C2-C27A-4506-8484-16F6554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0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E9BF-E1BB-4878-BD22-920D1887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B547-8909-45DC-AB1C-2F849B90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749CD-E413-4B14-9277-2028F2F3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C60F-EB3E-4FFB-90E9-2E09E39DE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DB43C-0F3B-4757-A986-30FF5A53F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F386A-811D-4DFC-A66F-FCB75869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66CE7-2A98-444E-A635-564CAB5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39A53-2DD1-45C0-B9C1-363F72B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4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733F-4D2D-40BC-BA56-88207F9D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88EE-8DE7-44C9-BFF3-BA8996F2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AD67D-2688-47C3-8AEC-35EA441E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783B4-54B5-4962-A0C0-392F674C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80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693F1-75F9-4BFF-A18D-8D9CA603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6CC5-57E4-4629-BD32-F4FF2B9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F61FD-FF26-4837-A7B2-29A72E33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90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9911-BC6E-4ACC-91FD-8CF360B0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7776-FC58-4B3F-BFBD-E99DE298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86F67-7982-4552-89E0-6082692D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E3E6-3FBC-437A-9F72-61D60BA5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318F-97DD-465D-8A73-0E00A1B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0229-906C-4FCC-ACBC-86655D58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63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C8D1-91DA-4B9C-AF10-BE3B8986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FD08E-DE58-4281-84FB-667C736FC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4E14-3B4E-429D-B3E4-7BE8389AB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F18B-9F82-4511-8BD3-62D677A9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53CE-ECC3-4219-9146-213C1DB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22F07-AA9D-4E74-B63C-845DBB1D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23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5976C-741A-4FC6-B760-80191C19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370C3-0AD9-4BF8-87C5-999D4171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BBFD-2D6E-49B4-AA8E-ACFA8E40F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0F85-DD23-40B2-8C94-FD735C201C02}" type="datetimeFigureOut">
              <a:rPr lang="pl-PL" smtClean="0"/>
              <a:t>23.09.2021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7A75-15FB-45B7-91E6-BCB7210B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B06F-A0FE-4CFD-84A6-4DB20E326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95AA-2B79-4FA5-BFD6-988A245840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85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anchor="ctr" anchorCtr="1">
            <a:normAutofit/>
          </a:bodyPr>
          <a:lstStyle/>
          <a:p>
            <a:pPr algn="ctr"/>
            <a:r>
              <a:rPr lang="pl-PL" sz="80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mutaʇion tǝsts</a:t>
            </a:r>
            <a:endParaRPr lang="pl-PL" sz="31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181AEA7-B80B-45B3-BD1F-06B45E6A7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143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condition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</a:t>
            </a:r>
            <a:endParaRPr lang="pl-PL" sz="49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200" y="3634507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unexpected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200" y="4334872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F1894C-CB97-431C-826C-F4F47E1379B0}"/>
              </a:ext>
            </a:extLst>
          </p:cNvPr>
          <p:cNvSpPr txBox="1">
            <a:spLocks/>
          </p:cNvSpPr>
          <p:nvPr/>
        </p:nvSpPr>
        <p:spPr>
          <a:xfrm>
            <a:off x="838199" y="1517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mutation?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5D244-F99C-488E-99A2-691AE35FAEF6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220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098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uncovered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200" y="3686462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silent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mutation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200" y="4386827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incomplete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758CC6-A122-4D23-B684-013A182884FD}"/>
              </a:ext>
            </a:extLst>
          </p:cNvPr>
          <p:cNvSpPr txBox="1">
            <a:spLocks/>
          </p:cNvSpPr>
          <p:nvPr/>
        </p:nvSpPr>
        <p:spPr>
          <a:xfrm>
            <a:off x="838200" y="1569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the mutation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survive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71D5B-529B-4D9C-A46B-3FE722AFAE40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59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0401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~40k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lines,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~500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733716-4CE2-4E75-BDE9-751EEC5C8958}"/>
              </a:ext>
            </a:extLst>
          </p:cNvPr>
          <p:cNvSpPr txBox="1">
            <a:spLocks/>
          </p:cNvSpPr>
          <p:nvPr/>
        </p:nvSpPr>
        <p:spPr>
          <a:xfrm>
            <a:off x="838200" y="1870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about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3A49D1-069F-4458-A720-20DDE3276E45}"/>
              </a:ext>
            </a:extLst>
          </p:cNvPr>
          <p:cNvSpPr txBox="1">
            <a:spLocks/>
          </p:cNvSpPr>
          <p:nvPr/>
        </p:nvSpPr>
        <p:spPr>
          <a:xfrm>
            <a:off x="838201" y="3973732"/>
            <a:ext cx="105156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2200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mutations x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37s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compilation &amp;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7D416-9818-4FE8-ABFD-9F1354223DD9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15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17"/>
            <a:ext cx="10515600" cy="1031827"/>
          </a:xfrm>
        </p:spPr>
        <p:txBody>
          <a:bodyPr anchor="ctr" anchorCtr="1">
            <a:noAutofit/>
          </a:bodyPr>
          <a:lstStyle/>
          <a:p>
            <a:pPr algn="ctr"/>
            <a:r>
              <a:rPr lang="pl-PL" sz="72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 hours</a:t>
            </a:r>
            <a:r>
              <a:rPr lang="pl-PL" sz="72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36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E18B6-6B5A-47DF-8463-8185C2AEA8AF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822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91E815-D359-4AC9-91AF-63C71CB6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636" b="15655"/>
          <a:stretch/>
        </p:blipFill>
        <p:spPr bwMode="auto">
          <a:xfrm>
            <a:off x="4782000" y="1721872"/>
            <a:ext cx="2628000" cy="2232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69333D9-2AFE-4F5F-BAD4-4C46BAC2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3872"/>
            <a:ext cx="10515600" cy="1031827"/>
          </a:xfrm>
        </p:spPr>
        <p:txBody>
          <a:bodyPr anchor="ctr" anchorCtr="1">
            <a:noAutofit/>
          </a:bodyPr>
          <a:lstStyle/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pitest</a:t>
            </a:r>
            <a:endParaRPr lang="pl-PL" sz="7200" b="1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9AA37-F4CE-410B-8F40-6B0967124EEC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5046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8604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bytecode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199" y="318896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 for tests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199" y="388933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prioritisation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E1B49-A89F-493C-9F4A-5C79682366F5}"/>
              </a:ext>
            </a:extLst>
          </p:cNvPr>
          <p:cNvSpPr txBox="1">
            <a:spLocks/>
          </p:cNvSpPr>
          <p:nvPr/>
        </p:nvSpPr>
        <p:spPr>
          <a:xfrm>
            <a:off x="838198" y="458969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execution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9D5F1F-D813-4E1F-8425-BFE97BEB64B1}"/>
              </a:ext>
            </a:extLst>
          </p:cNvPr>
          <p:cNvSpPr txBox="1">
            <a:spLocks/>
          </p:cNvSpPr>
          <p:nvPr/>
        </p:nvSpPr>
        <p:spPr>
          <a:xfrm>
            <a:off x="838198" y="1071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so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15B1D-9836-449A-9CF4-DFE50BA565B8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759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outdoor, person&#10;&#10;Description automatically generated">
            <a:extLst>
              <a:ext uri="{FF2B5EF4-FFF2-40B4-BE49-F238E27FC236}">
                <a16:creationId xmlns:a16="http://schemas.microsoft.com/office/drawing/2014/main" id="{9D00896F-E2B6-4A90-8EB3-82E12D60D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3" y="1535351"/>
            <a:ext cx="6728934" cy="4483518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0031B144-1AAB-4254-8415-378D342FA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2206">
            <a:off x="-4878877" y="-1524000"/>
            <a:ext cx="13484053" cy="81348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A483C-CFCC-4ABC-88EB-CD8898204BDB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CEBF47-6911-4A1A-AD4D-9556D1904DD1}"/>
              </a:ext>
            </a:extLst>
          </p:cNvPr>
          <p:cNvSpPr txBox="1">
            <a:spLocks/>
          </p:cNvSpPr>
          <p:nvPr/>
        </p:nvSpPr>
        <p:spPr>
          <a:xfrm>
            <a:off x="838200" y="209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coding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1F4CD-8EA6-4422-92D0-0D93FD179BC6}"/>
              </a:ext>
            </a:extLst>
          </p:cNvPr>
          <p:cNvSpPr txBox="1"/>
          <p:nvPr/>
        </p:nvSpPr>
        <p:spPr>
          <a:xfrm>
            <a:off x="8466284" y="5803425"/>
            <a:ext cx="994183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l-PL" sz="800" dirty="0" err="1">
                <a:solidFill>
                  <a:srgbClr val="CAD0D8"/>
                </a:solidFill>
              </a:rPr>
              <a:t>source</a:t>
            </a:r>
            <a:r>
              <a:rPr lang="pl-PL" sz="800" dirty="0">
                <a:solidFill>
                  <a:srgbClr val="CAD0D8"/>
                </a:solidFill>
              </a:rPr>
              <a:t>: Netflix.com</a:t>
            </a:r>
            <a:endParaRPr lang="en-GB" sz="800" dirty="0">
              <a:solidFill>
                <a:srgbClr val="CAD0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7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A483C-CFCC-4ABC-88EB-CD8898204BDB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5EEA1B-9C65-4A65-82F4-BD6A292B72CC}"/>
              </a:ext>
            </a:extLst>
          </p:cNvPr>
          <p:cNvSpPr txBox="1">
            <a:spLocks/>
          </p:cNvSpPr>
          <p:nvPr/>
        </p:nvSpPr>
        <p:spPr>
          <a:xfrm>
            <a:off x="320040" y="2934144"/>
            <a:ext cx="11643359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value &lt; 10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WitcherDissatisfiedException</a:t>
            </a:r>
            <a:endParaRPr lang="pl-PL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210EB4-F1FC-41FA-85FA-5FC062989668}"/>
              </a:ext>
            </a:extLst>
          </p:cNvPr>
          <p:cNvSpPr txBox="1">
            <a:spLocks/>
          </p:cNvSpPr>
          <p:nvPr/>
        </p:nvSpPr>
        <p:spPr>
          <a:xfrm>
            <a:off x="320040" y="3634508"/>
            <a:ext cx="11643359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too heavy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false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CDC1DF-43E2-44A1-B4DF-5F3885401D09}"/>
              </a:ext>
            </a:extLst>
          </p:cNvPr>
          <p:cNvSpPr txBox="1">
            <a:spLocks/>
          </p:cNvSpPr>
          <p:nvPr/>
        </p:nvSpPr>
        <p:spPr>
          <a:xfrm>
            <a:off x="838198" y="4334873"/>
            <a:ext cx="11125201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 -&gt;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true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02399B-0F34-4E05-9063-1434F7DD1AAC}"/>
              </a:ext>
            </a:extLst>
          </p:cNvPr>
          <p:cNvSpPr txBox="1">
            <a:spLocks/>
          </p:cNvSpPr>
          <p:nvPr/>
        </p:nvSpPr>
        <p:spPr>
          <a:xfrm>
            <a:off x="838198" y="1071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2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0E7180-7214-41BA-B69B-98E73ACE5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89306"/>
              </p:ext>
            </p:extLst>
          </p:nvPr>
        </p:nvGraphicFramePr>
        <p:xfrm>
          <a:off x="414016" y="1102360"/>
          <a:ext cx="11363962" cy="5196840"/>
        </p:xfrm>
        <a:graphic>
          <a:graphicData uri="http://schemas.openxmlformats.org/drawingml/2006/table">
            <a:tbl>
              <a:tblPr/>
              <a:tblGrid>
                <a:gridCol w="2799082">
                  <a:extLst>
                    <a:ext uri="{9D8B030D-6E8A-4147-A177-3AD203B41FA5}">
                      <a16:colId xmlns:a16="http://schemas.microsoft.com/office/drawing/2014/main" val="2278820414"/>
                    </a:ext>
                  </a:extLst>
                </a:gridCol>
                <a:gridCol w="2074894">
                  <a:extLst>
                    <a:ext uri="{9D8B030D-6E8A-4147-A177-3AD203B41FA5}">
                      <a16:colId xmlns:a16="http://schemas.microsoft.com/office/drawing/2014/main" val="889586078"/>
                    </a:ext>
                  </a:extLst>
                </a:gridCol>
                <a:gridCol w="2588546">
                  <a:extLst>
                    <a:ext uri="{9D8B030D-6E8A-4147-A177-3AD203B41FA5}">
                      <a16:colId xmlns:a16="http://schemas.microsoft.com/office/drawing/2014/main" val="2145913695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157931415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 err="1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old_defaults</a:t>
                      </a:r>
                      <a:endParaRPr lang="pl-PL" sz="2000" b="0" i="0" u="none" strike="noStrike" dirty="0">
                        <a:solidFill>
                          <a:srgbClr val="CAD0D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 err="1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defaults</a:t>
                      </a:r>
                      <a:endParaRPr lang="pl-PL" sz="2000" b="0" i="0" u="none" strike="noStrike" dirty="0">
                        <a:solidFill>
                          <a:srgbClr val="CAD0D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 err="1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stronger</a:t>
                      </a:r>
                      <a:endParaRPr lang="pl-PL" sz="2000" b="0" i="0" u="none" strike="noStrike" dirty="0">
                        <a:solidFill>
                          <a:srgbClr val="CAD0D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lvl="0" algn="l" fontAlgn="b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7620" marT="7620" marB="0"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6475670"/>
                  </a:ext>
                </a:extLst>
              </a:tr>
              <a:tr h="3062687"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Conditionals Boundary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Increments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Invert Negatives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Math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Negate Conditionals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Values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Void Method Calls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Empty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False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Null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Primitive returns</a:t>
                      </a:r>
                      <a:b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True returns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 err="1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Remove</a:t>
                      </a: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000" b="0" i="0" u="none" strike="noStrike" dirty="0" err="1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conditional</a:t>
                      </a:r>
                      <a:endParaRPr lang="pl-PL" sz="2000" b="0" i="0" u="none" strike="noStrike" dirty="0">
                        <a:solidFill>
                          <a:srgbClr val="808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 err="1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</a:t>
                      </a: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000" b="0" i="0" u="none" strike="noStrike" dirty="0" err="1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switch</a:t>
                      </a:r>
                      <a:endParaRPr lang="en-US" sz="2000" b="0" i="0" u="none" strike="noStrike" dirty="0">
                        <a:solidFill>
                          <a:srgbClr val="808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2000" lvl="0" algn="l" fontAlgn="ctr">
                        <a:spcBef>
                          <a:spcPts val="0"/>
                        </a:spcBef>
                      </a:pP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Constructor Calls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Inline Constant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Non Void Method Calls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Remove Conditionals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Remove Increments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Argument Propagation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Big Integer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Member Variable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Experimental Naked Receiver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Negation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Arithmetic Operator Replacement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Arithmetic Operator Deletion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Constant Replacement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Bitwise Operator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Relational Operator Replacement</a:t>
                      </a:r>
                      <a:b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</a:br>
                      <a:r>
                        <a:rPr lang="pl-PL" sz="20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Unary Operator Insertion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7D7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9150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65FB9A0-FAE3-497E-9327-B2E845E93A21}"/>
              </a:ext>
            </a:extLst>
          </p:cNvPr>
          <p:cNvSpPr txBox="1">
            <a:spLocks/>
          </p:cNvSpPr>
          <p:nvPr/>
        </p:nvSpPr>
        <p:spPr>
          <a:xfrm>
            <a:off x="838197" y="-103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groups of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mutators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56CFC-35C4-4F0B-903A-D097A4D6917A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0128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70F9A-F8C1-4B55-B929-61216BDE7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17071"/>
              </p:ext>
            </p:extLst>
          </p:nvPr>
        </p:nvGraphicFramePr>
        <p:xfrm>
          <a:off x="571497" y="1531540"/>
          <a:ext cx="11049000" cy="4457700"/>
        </p:xfrm>
        <a:graphic>
          <a:graphicData uri="http://schemas.openxmlformats.org/drawingml/2006/table">
            <a:tbl>
              <a:tblPr/>
              <a:tblGrid>
                <a:gridCol w="3140641">
                  <a:extLst>
                    <a:ext uri="{9D8B030D-6E8A-4147-A177-3AD203B41FA5}">
                      <a16:colId xmlns:a16="http://schemas.microsoft.com/office/drawing/2014/main" val="3243369451"/>
                    </a:ext>
                  </a:extLst>
                </a:gridCol>
                <a:gridCol w="2464375">
                  <a:extLst>
                    <a:ext uri="{9D8B030D-6E8A-4147-A177-3AD203B41FA5}">
                      <a16:colId xmlns:a16="http://schemas.microsoft.com/office/drawing/2014/main" val="366885876"/>
                    </a:ext>
                  </a:extLst>
                </a:gridCol>
                <a:gridCol w="1811436">
                  <a:extLst>
                    <a:ext uri="{9D8B030D-6E8A-4147-A177-3AD203B41FA5}">
                      <a16:colId xmlns:a16="http://schemas.microsoft.com/office/drawing/2014/main" val="1963925242"/>
                    </a:ext>
                  </a:extLst>
                </a:gridCol>
                <a:gridCol w="1816274">
                  <a:extLst>
                    <a:ext uri="{9D8B030D-6E8A-4147-A177-3AD203B41FA5}">
                      <a16:colId xmlns:a16="http://schemas.microsoft.com/office/drawing/2014/main" val="665885744"/>
                    </a:ext>
                  </a:extLst>
                </a:gridCol>
                <a:gridCol w="1816274">
                  <a:extLst>
                    <a:ext uri="{9D8B030D-6E8A-4147-A177-3AD203B41FA5}">
                      <a16:colId xmlns:a16="http://schemas.microsoft.com/office/drawing/2014/main" val="14235778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pl-PL" sz="32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 err="1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old_defaults</a:t>
                      </a:r>
                      <a:endParaRPr lang="pl-PL" sz="3200" b="0" i="0" u="none" strike="noStrike" dirty="0">
                        <a:solidFill>
                          <a:srgbClr val="CAD0D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 err="1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defaults</a:t>
                      </a:r>
                      <a:endParaRPr lang="pl-PL" sz="3200" b="0" i="0" u="none" strike="noStrike" dirty="0">
                        <a:solidFill>
                          <a:srgbClr val="CAD0D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stronger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5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mutations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2199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2916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10734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5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6932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7267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9758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38868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105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classpath scan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10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coverage analysis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12s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22s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22s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23s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39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build mutations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4s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5s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717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mutation analysis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146s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153s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168s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300s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49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l-PL" sz="32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160s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180s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195s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329s</a:t>
                      </a:r>
                    </a:p>
                  </a:txBody>
                  <a:tcPr marL="7620" marR="144000" marT="7620" marB="0" anchor="b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924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pl-PL" sz="32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14400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2m 40s</a:t>
                      </a:r>
                    </a:p>
                  </a:txBody>
                  <a:tcPr marL="7620" marR="144000" marT="7620" marB="0" anchor="b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3m 0s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3m 15s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32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5m 29s</a:t>
                      </a:r>
                    </a:p>
                  </a:txBody>
                  <a:tcPr marL="7620" marR="144000" marT="762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94864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B6846D8-4941-485E-8F57-430F42C1BCBC}"/>
              </a:ext>
            </a:extLst>
          </p:cNvPr>
          <p:cNvSpPr txBox="1">
            <a:spLocks/>
          </p:cNvSpPr>
          <p:nvPr/>
        </p:nvSpPr>
        <p:spPr>
          <a:xfrm>
            <a:off x="838197" y="208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8D4F7-D784-4097-BA90-A605E874E2F3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179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8332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~9 years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exp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838200" y="4308696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F713C-0F13-42E2-BE03-EED6624A1CD4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120D8A-8113-4A22-BFC4-E63D87A1B719}"/>
              </a:ext>
            </a:extLst>
          </p:cNvPr>
          <p:cNvSpPr txBox="1">
            <a:spLocks/>
          </p:cNvSpPr>
          <p:nvPr/>
        </p:nvSpPr>
        <p:spPr>
          <a:xfrm>
            <a:off x="838200" y="752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</a:t>
            </a:r>
            <a:endParaRPr lang="pl-PL" sz="18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F83BB3-4360-44DD-BEE5-C8D18291681A}"/>
              </a:ext>
            </a:extLst>
          </p:cNvPr>
          <p:cNvSpPr txBox="1">
            <a:spLocks/>
          </p:cNvSpPr>
          <p:nvPr/>
        </p:nvSpPr>
        <p:spPr>
          <a:xfrm>
            <a:off x="838200" y="2907968"/>
            <a:ext cx="105156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senior software dev @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objectivity</a:t>
            </a:r>
            <a:endParaRPr lang="pl-PL" sz="49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15B469-665E-4F92-B5C1-F10C0558341F}"/>
              </a:ext>
            </a:extLst>
          </p:cNvPr>
          <p:cNvSpPr txBox="1">
            <a:spLocks/>
          </p:cNvSpPr>
          <p:nvPr/>
        </p:nvSpPr>
        <p:spPr>
          <a:xfrm>
            <a:off x="838200" y="2211797"/>
            <a:ext cx="105156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bartłomiej gulis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27BCCF-B4B4-444A-AE6A-8FC4C8B3A793}"/>
              </a:ext>
            </a:extLst>
          </p:cNvPr>
          <p:cNvSpPr txBox="1">
            <a:spLocks/>
          </p:cNvSpPr>
          <p:nvPr/>
        </p:nvSpPr>
        <p:spPr>
          <a:xfrm>
            <a:off x="838200" y="5009061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addicted to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pl-PL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8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E1BF7C2-60B4-4AB6-BC21-0FDEDB8DE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475289"/>
              </p:ext>
            </p:extLst>
          </p:nvPr>
        </p:nvGraphicFramePr>
        <p:xfrm>
          <a:off x="708750" y="185936"/>
          <a:ext cx="10774495" cy="589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802B01-9108-4F31-9084-AF79828CBE88}"/>
              </a:ext>
            </a:extLst>
          </p:cNvPr>
          <p:cNvSpPr txBox="1"/>
          <p:nvPr/>
        </p:nvSpPr>
        <p:spPr>
          <a:xfrm>
            <a:off x="8341360" y="1249680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3B807-ABB9-4499-9426-DE8AF562F6F8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57270-7068-4A37-8B75-C947CE021B80}"/>
              </a:ext>
            </a:extLst>
          </p:cNvPr>
          <p:cNvSpPr txBox="1"/>
          <p:nvPr/>
        </p:nvSpPr>
        <p:spPr>
          <a:xfrm>
            <a:off x="1438498" y="5643185"/>
            <a:ext cx="1630791" cy="400110"/>
          </a:xfrm>
          <a:prstGeom prst="rect">
            <a:avLst/>
          </a:prstGeom>
          <a:solidFill>
            <a:srgbClr val="3F3F3F"/>
          </a:solidFill>
        </p:spPr>
        <p:txBody>
          <a:bodyPr wrap="square">
            <a:spAutoFit/>
          </a:bodyPr>
          <a:lstStyle/>
          <a:p>
            <a:r>
              <a:rPr lang="pl-PL" sz="2000" dirty="0" err="1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new</a:t>
            </a:r>
            <a:r>
              <a:rPr lang="pl-PL" sz="20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pl-PL" sz="2000" dirty="0" err="1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defaults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B22A3-EE8F-492E-8390-03943089599A}"/>
              </a:ext>
            </a:extLst>
          </p:cNvPr>
          <p:cNvSpPr txBox="1"/>
          <p:nvPr/>
        </p:nvSpPr>
        <p:spPr>
          <a:xfrm>
            <a:off x="4072162" y="5639632"/>
            <a:ext cx="1497440" cy="400110"/>
          </a:xfrm>
          <a:prstGeom prst="rect">
            <a:avLst/>
          </a:prstGeom>
          <a:solidFill>
            <a:srgbClr val="3F3F3F"/>
          </a:solidFill>
        </p:spPr>
        <p:txBody>
          <a:bodyPr wrap="square">
            <a:spAutoFit/>
          </a:bodyPr>
          <a:lstStyle/>
          <a:p>
            <a:pPr algn="ctr"/>
            <a:r>
              <a:rPr lang="pl-PL" sz="2000" dirty="0" err="1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defaults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2473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096000" y="452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6F7C47-4EAB-49B1-B9DC-DE1CC6CE2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140233"/>
              </p:ext>
            </p:extLst>
          </p:nvPr>
        </p:nvGraphicFramePr>
        <p:xfrm>
          <a:off x="0" y="209550"/>
          <a:ext cx="11480800" cy="609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AA30E4-A5E2-404B-AA40-28D3204E0541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209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44" y="2087630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won't find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757844" y="2787994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reveals only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issues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757844" y="3488359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bulletproof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E1B49-A89F-493C-9F4A-5C79682366F5}"/>
              </a:ext>
            </a:extLst>
          </p:cNvPr>
          <p:cNvSpPr txBox="1">
            <a:spLocks/>
          </p:cNvSpPr>
          <p:nvPr/>
        </p:nvSpPr>
        <p:spPr>
          <a:xfrm>
            <a:off x="757843" y="4188724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simulates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faults 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D09B70-CA95-400D-9966-0E0B1FA89809}"/>
              </a:ext>
            </a:extLst>
          </p:cNvPr>
          <p:cNvSpPr txBox="1">
            <a:spLocks/>
          </p:cNvSpPr>
          <p:nvPr/>
        </p:nvSpPr>
        <p:spPr>
          <a:xfrm>
            <a:off x="757843" y="4889089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be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costly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9E6945-5498-4B50-A8F3-98E1858529D3}"/>
              </a:ext>
            </a:extLst>
          </p:cNvPr>
          <p:cNvSpPr txBox="1">
            <a:spLocks/>
          </p:cNvSpPr>
          <p:nvPr/>
        </p:nvSpPr>
        <p:spPr>
          <a:xfrm>
            <a:off x="828964" y="670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F44-B974-4253-9F53-96FC532516A9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1725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259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</a:t>
            </a:r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activity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200" y="319162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mutate what you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200" y="389198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build (ant, maven, gradle)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E1B49-A89F-493C-9F4A-5C79682366F5}"/>
              </a:ext>
            </a:extLst>
          </p:cNvPr>
          <p:cNvSpPr txBox="1">
            <a:spLocks/>
          </p:cNvSpPr>
          <p:nvPr/>
        </p:nvSpPr>
        <p:spPr>
          <a:xfrm>
            <a:off x="838199" y="459235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</a:t>
            </a:r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(eclipse, intellij)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B9B534-064C-41C6-81EF-CE0F22C19C02}"/>
              </a:ext>
            </a:extLst>
          </p:cNvPr>
          <p:cNvSpPr txBox="1">
            <a:spLocks/>
          </p:cNvSpPr>
          <p:nvPr/>
        </p:nvSpPr>
        <p:spPr>
          <a:xfrm>
            <a:off x="838199" y="10742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AD8AD-2903-4020-9921-0C396E3C9F12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59565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572BA4-193F-4BFA-BC53-D8222ECD8578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2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572BA4-193F-4BFA-BC53-D8222ECD8578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6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8332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en-GB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</a:t>
            </a:r>
            <a:r>
              <a:rPr lang="en-GB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en-GB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practices</a:t>
            </a:r>
            <a:endParaRPr lang="pl-PL" sz="49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838200" y="4308696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Wrocław</a:t>
            </a:r>
            <a:r>
              <a:rPr lang="en-GB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dirty="0" err="1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Gdańsk</a:t>
            </a:r>
            <a:r>
              <a:rPr lang="en-GB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Coventry and Frankfurt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F713C-0F13-42E2-BE03-EED6624A1CD4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120D8A-8113-4A22-BFC4-E63D87A1B719}"/>
              </a:ext>
            </a:extLst>
          </p:cNvPr>
          <p:cNvSpPr txBox="1">
            <a:spLocks/>
          </p:cNvSpPr>
          <p:nvPr/>
        </p:nvSpPr>
        <p:spPr>
          <a:xfrm>
            <a:off x="838200" y="752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 err="1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l-PL" sz="5400" b="1" dirty="0" err="1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iwork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F83BB3-4360-44DD-BEE5-C8D18291681A}"/>
              </a:ext>
            </a:extLst>
          </p:cNvPr>
          <p:cNvSpPr txBox="1">
            <a:spLocks/>
          </p:cNvSpPr>
          <p:nvPr/>
        </p:nvSpPr>
        <p:spPr>
          <a:xfrm>
            <a:off x="0" y="2907968"/>
            <a:ext cx="121920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Bespoke</a:t>
            </a:r>
            <a:r>
              <a:rPr lang="en-GB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for: Finance, Retail, Healthcare, Public sector</a:t>
            </a:r>
            <a:endParaRPr lang="pl-PL" sz="49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15B469-665E-4F92-B5C1-F10C0558341F}"/>
              </a:ext>
            </a:extLst>
          </p:cNvPr>
          <p:cNvSpPr txBox="1">
            <a:spLocks/>
          </p:cNvSpPr>
          <p:nvPr/>
        </p:nvSpPr>
        <p:spPr>
          <a:xfrm>
            <a:off x="838200" y="2211797"/>
            <a:ext cx="10515600" cy="60892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house </a:t>
            </a:r>
            <a:r>
              <a:rPr lang="en-GB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founded in 1991</a:t>
            </a:r>
            <a:endParaRPr lang="pl-PL" sz="49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27BCCF-B4B4-444A-AE6A-8FC4C8B3A793}"/>
              </a:ext>
            </a:extLst>
          </p:cNvPr>
          <p:cNvSpPr txBox="1">
            <a:spLocks/>
          </p:cNvSpPr>
          <p:nvPr/>
        </p:nvSpPr>
        <p:spPr>
          <a:xfrm>
            <a:off x="838200" y="5009061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…but mostly we work </a:t>
            </a:r>
            <a:r>
              <a:rPr lang="en-GB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remotely</a:t>
            </a:r>
            <a:r>
              <a:rPr lang="en-GB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27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438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en-US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r>
              <a:rPr lang="en-US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ensure the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of code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l-PL" sz="49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782A6-E113-4B96-9D07-A369DF49B2DF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8967B6-6DDF-416A-AE24-43388DE8C0C6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8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976F-E1CF-4662-8C06-981A1C5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04" y="1375704"/>
            <a:ext cx="3591791" cy="1176589"/>
          </a:xfrm>
        </p:spPr>
        <p:txBody>
          <a:bodyPr anchor="ctr" anchorCtr="1">
            <a:normAutofit fontScale="90000"/>
          </a:bodyPr>
          <a:lstStyle/>
          <a:p>
            <a:r>
              <a:rPr lang="pl-PL" sz="49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given</a:t>
            </a:r>
            <a:b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has </a:t>
            </a:r>
            <a:r>
              <a:rPr lang="en-US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endParaRPr lang="pl-PL" sz="4900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4300104" y="2710082"/>
            <a:ext cx="3591791" cy="1176589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when</a:t>
            </a:r>
          </a:p>
          <a:p>
            <a:r>
              <a:rPr lang="en-US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code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5749AB-0541-4116-A16A-04163363FA98}"/>
              </a:ext>
            </a:extLst>
          </p:cNvPr>
          <p:cNvSpPr txBox="1">
            <a:spLocks/>
          </p:cNvSpPr>
          <p:nvPr/>
        </p:nvSpPr>
        <p:spPr>
          <a:xfrm>
            <a:off x="4374573" y="4044460"/>
            <a:ext cx="3674918" cy="1176589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then</a:t>
            </a:r>
          </a:p>
          <a:p>
            <a:r>
              <a:rPr lang="en-US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have </a:t>
            </a:r>
            <a:r>
              <a:rPr lang="en-US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A9A15-1892-4305-8286-4971B908AB02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4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838200" y="3521480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tests ftw!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5CF05-0099-449E-9426-9F481C3368B2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F31B46-1ADB-4717-B70C-77CE56E5BEE1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measure test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4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E424B8-4F86-4ECA-AE04-DAED28BB2967}"/>
              </a:ext>
            </a:extLst>
          </p:cNvPr>
          <p:cNvSpPr txBox="1">
            <a:spLocks/>
          </p:cNvSpPr>
          <p:nvPr/>
        </p:nvSpPr>
        <p:spPr>
          <a:xfrm>
            <a:off x="838200" y="3521480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small change in business code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F31B46-1ADB-4717-B70C-77CE56E5BEE1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66525-BD87-475F-8311-88E099C42685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765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F8C5-717E-4E67-936A-59F9B57D97BF}"/>
              </a:ext>
            </a:extLst>
          </p:cNvPr>
          <p:cNvSpPr txBox="1"/>
          <p:nvPr/>
        </p:nvSpPr>
        <p:spPr>
          <a:xfrm>
            <a:off x="6354620" y="4946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C0144B-ECB9-4A0E-9CA0-FA492175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20814"/>
              </p:ext>
            </p:extLst>
          </p:nvPr>
        </p:nvGraphicFramePr>
        <p:xfrm>
          <a:off x="2945504" y="1464999"/>
          <a:ext cx="6978016" cy="4777740"/>
        </p:xfrm>
        <a:graphic>
          <a:graphicData uri="http://schemas.openxmlformats.org/drawingml/2006/table">
            <a:tbl>
              <a:tblPr/>
              <a:tblGrid>
                <a:gridCol w="4234816">
                  <a:extLst>
                    <a:ext uri="{9D8B030D-6E8A-4147-A177-3AD203B41FA5}">
                      <a16:colId xmlns:a16="http://schemas.microsoft.com/office/drawing/2014/main" val="26890929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241190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&lt;=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437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++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--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696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A0081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589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= b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c;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= b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c;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089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==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!=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77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new Object()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return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null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573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m1();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m2();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m3();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m1();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A0081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m3();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41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Object o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new Object()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Object o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null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105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int i = 4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int i = 4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087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boolean i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m1()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boolean i = </a:t>
                      </a:r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false</a:t>
                      </a:r>
                      <a:r>
                        <a:rPr lang="pl-PL" sz="2800" b="0" i="0" u="none" strike="noStrike" dirty="0">
                          <a:solidFill>
                            <a:srgbClr val="CAD0D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7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a == b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pl-PL" sz="2800" b="0" i="0" u="none" strike="noStrike" dirty="0">
                          <a:solidFill>
                            <a:srgbClr val="FA008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b">
                    <a:lnL w="28575" cap="flat" cmpd="sng" algn="ctr">
                      <a:solidFill>
                        <a:srgbClr val="686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06325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1B9CCD7-10AD-483D-B96C-F84D50A35C5D}"/>
              </a:ext>
            </a:extLst>
          </p:cNvPr>
          <p:cNvSpPr txBox="1">
            <a:spLocks/>
          </p:cNvSpPr>
          <p:nvPr/>
        </p:nvSpPr>
        <p:spPr>
          <a:xfrm>
            <a:off x="838200" y="1394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mutations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C60DF-AE7E-4E5D-98C0-0D5D1D3FF3F0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563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64AE3A8-A9D4-4298-9EC6-0058A7E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34144"/>
            <a:ext cx="10515600" cy="608926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pl-PL" sz="4900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mutate </a:t>
            </a:r>
            <a:r>
              <a:rPr lang="pl-PL" sz="4900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761B73-5937-4FED-B263-7517D5B030F5}"/>
              </a:ext>
            </a:extLst>
          </p:cNvPr>
          <p:cNvSpPr txBox="1">
            <a:spLocks/>
          </p:cNvSpPr>
          <p:nvPr/>
        </p:nvSpPr>
        <p:spPr>
          <a:xfrm>
            <a:off x="838199" y="3634508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CF0E85-80B0-4D8F-BE89-FF54B35B8EE1}"/>
              </a:ext>
            </a:extLst>
          </p:cNvPr>
          <p:cNvSpPr txBox="1">
            <a:spLocks/>
          </p:cNvSpPr>
          <p:nvPr/>
        </p:nvSpPr>
        <p:spPr>
          <a:xfrm>
            <a:off x="838199" y="4334873"/>
            <a:ext cx="10515600" cy="60892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outcome</a:t>
            </a:r>
            <a:endParaRPr lang="pl-PL" dirty="0">
              <a:solidFill>
                <a:srgbClr val="FA008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986E8-E6A7-4121-BDD3-95A4AD7C1B02}"/>
              </a:ext>
            </a:extLst>
          </p:cNvPr>
          <p:cNvSpPr txBox="1">
            <a:spLocks/>
          </p:cNvSpPr>
          <p:nvPr/>
        </p:nvSpPr>
        <p:spPr>
          <a:xfrm>
            <a:off x="838199" y="1517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it </a:t>
            </a:r>
            <a:r>
              <a:rPr lang="pl-PL" sz="5400" b="1" dirty="0">
                <a:solidFill>
                  <a:srgbClr val="FA00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pl-PL" sz="5400" b="1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l-PL" sz="1800" dirty="0">
              <a:solidFill>
                <a:srgbClr val="CAD0D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4304C-C60E-40E0-B037-008DB3971A98}"/>
              </a:ext>
            </a:extLst>
          </p:cNvPr>
          <p:cNvSpPr txBox="1"/>
          <p:nvPr/>
        </p:nvSpPr>
        <p:spPr>
          <a:xfrm>
            <a:off x="5295900" y="62788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CAD0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47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6186</TotalTime>
  <Words>1121</Words>
  <Application>Microsoft Office PowerPoint</Application>
  <PresentationFormat>Widescreen</PresentationFormat>
  <Paragraphs>233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mutaʇion tǝsts</vt:lpstr>
      <vt:lpstr>~9 years of exp</vt:lpstr>
      <vt:lpstr>Focus on quality and good practices</vt:lpstr>
      <vt:lpstr>tests ensure the business quality of code.</vt:lpstr>
      <vt:lpstr>// given code has bugs</vt:lpstr>
      <vt:lpstr>PowerPoint Presentation</vt:lpstr>
      <vt:lpstr>PowerPoint Presentation</vt:lpstr>
      <vt:lpstr>PowerPoint Presentation</vt:lpstr>
      <vt:lpstr>mutate code</vt:lpstr>
      <vt:lpstr>test condition fail</vt:lpstr>
      <vt:lpstr>uncovered code</vt:lpstr>
      <vt:lpstr>~40k code lines, ~500 unit tests</vt:lpstr>
      <vt:lpstr>22 hours 36 minutes</vt:lpstr>
      <vt:lpstr>pitest</vt:lpstr>
      <vt:lpstr>bytecode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won't find bugs in code</vt:lpstr>
      <vt:lpstr>as a development activity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dsfsdfsdff</dc:title>
  <dc:creator>Bartlomiej Gulis</dc:creator>
  <cp:lastModifiedBy>Bartlomiej Gulis</cp:lastModifiedBy>
  <cp:revision>91</cp:revision>
  <dcterms:created xsi:type="dcterms:W3CDTF">2020-01-17T22:29:06Z</dcterms:created>
  <dcterms:modified xsi:type="dcterms:W3CDTF">2021-09-23T08:27:00Z</dcterms:modified>
</cp:coreProperties>
</file>