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80" r:id="rId4"/>
    <p:sldId id="260" r:id="rId5"/>
    <p:sldId id="261" r:id="rId6"/>
    <p:sldId id="281" r:id="rId7"/>
    <p:sldId id="272" r:id="rId8"/>
    <p:sldId id="262" r:id="rId9"/>
    <p:sldId id="268" r:id="rId10"/>
    <p:sldId id="269" r:id="rId11"/>
    <p:sldId id="275" r:id="rId12"/>
    <p:sldId id="265" r:id="rId13"/>
    <p:sldId id="282" r:id="rId14"/>
    <p:sldId id="266" r:id="rId15"/>
    <p:sldId id="270" r:id="rId16"/>
    <p:sldId id="283" r:id="rId17"/>
    <p:sldId id="271" r:id="rId18"/>
    <p:sldId id="274" r:id="rId19"/>
    <p:sldId id="273" r:id="rId20"/>
    <p:sldId id="279" r:id="rId21"/>
    <p:sldId id="276" r:id="rId22"/>
    <p:sldId id="277" r:id="rId23"/>
    <p:sldId id="278" r:id="rId24"/>
    <p:sldId id="284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81"/>
    <a:srgbClr val="CAD0D8"/>
    <a:srgbClr val="808080"/>
    <a:srgbClr val="B4B4B4"/>
    <a:srgbClr val="3F3F3F"/>
    <a:srgbClr val="8E9BAC"/>
    <a:srgbClr val="2B2B2B"/>
    <a:srgbClr val="9EA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84634" autoAdjust="0"/>
  </p:normalViewPr>
  <p:slideViewPr>
    <p:cSldViewPr snapToGrid="0">
      <p:cViewPr varScale="1">
        <p:scale>
          <a:sx n="73" d="100"/>
          <a:sy n="73" d="100"/>
        </p:scale>
        <p:origin x="14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gulis\Downloads\mutation_test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Sheet3!$J$2</c:f>
              <c:strCache>
                <c:ptCount val="1"/>
                <c:pt idx="0">
                  <c:v>mutations</c:v>
                </c:pt>
              </c:strCache>
            </c:strRef>
          </c:tx>
          <c:spPr>
            <a:ln w="28575" cap="rnd">
              <a:solidFill>
                <a:srgbClr val="FA0081"/>
              </a:solidFill>
              <a:round/>
            </a:ln>
            <a:effectLst/>
          </c:spPr>
          <c:marker>
            <c:symbol val="none"/>
          </c:marker>
          <c:cat>
            <c:strRef>
              <c:f>Sheet3!$K$1:$N$1</c:f>
              <c:strCache>
                <c:ptCount val="4"/>
                <c:pt idx="0">
                  <c:v>defaults</c:v>
                </c:pt>
                <c:pt idx="1">
                  <c:v>new_defaults</c:v>
                </c:pt>
                <c:pt idx="2">
                  <c:v>stronger</c:v>
                </c:pt>
                <c:pt idx="3">
                  <c:v>all</c:v>
                </c:pt>
              </c:strCache>
            </c:strRef>
          </c:cat>
          <c:val>
            <c:numRef>
              <c:f>Sheet3!$K$2:$N$2</c:f>
              <c:numCache>
                <c:formatCode>General</c:formatCode>
                <c:ptCount val="4"/>
                <c:pt idx="0">
                  <c:v>219.9</c:v>
                </c:pt>
                <c:pt idx="1">
                  <c:v>231</c:v>
                </c:pt>
                <c:pt idx="2">
                  <c:v>291.60000000000002</c:v>
                </c:pt>
                <c:pt idx="3">
                  <c:v>1073.4000000000001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A-4866-88B5-472A12B42F8F}"/>
            </c:ext>
          </c:extLst>
        </c:ser>
        <c:ser>
          <c:idx val="1"/>
          <c:order val="1"/>
          <c:tx>
            <c:strRef>
              <c:f>Sheet3!$J$3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CAD0D8"/>
              </a:solidFill>
              <a:round/>
            </a:ln>
            <a:effectLst/>
          </c:spPr>
          <c:marker>
            <c:symbol val="none"/>
          </c:marker>
          <c:cat>
            <c:strRef>
              <c:f>Sheet3!$K$1:$N$1</c:f>
              <c:strCache>
                <c:ptCount val="4"/>
                <c:pt idx="0">
                  <c:v>defaults</c:v>
                </c:pt>
                <c:pt idx="1">
                  <c:v>new_defaults</c:v>
                </c:pt>
                <c:pt idx="2">
                  <c:v>stronger</c:v>
                </c:pt>
                <c:pt idx="3">
                  <c:v>all</c:v>
                </c:pt>
              </c:strCache>
            </c:strRef>
          </c:cat>
          <c:val>
            <c:numRef>
              <c:f>Sheet3!$K$3:$N$3</c:f>
              <c:numCache>
                <c:formatCode>General</c:formatCode>
                <c:ptCount val="4"/>
                <c:pt idx="0">
                  <c:v>329</c:v>
                </c:pt>
                <c:pt idx="1">
                  <c:v>348</c:v>
                </c:pt>
                <c:pt idx="2">
                  <c:v>402</c:v>
                </c:pt>
                <c:pt idx="3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8A-4866-88B5-472A12B42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5245320"/>
        <c:axId val="365245976"/>
      </c:lineChart>
      <c:catAx>
        <c:axId val="36524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2000" b="0" i="0" u="none" strike="noStrike" kern="1200" baseline="0">
                <a:solidFill>
                  <a:srgbClr val="CAD0D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pl-PL"/>
          </a:p>
        </c:txPr>
        <c:crossAx val="365245976"/>
        <c:crosses val="autoZero"/>
        <c:auto val="1"/>
        <c:lblAlgn val="ctr"/>
        <c:lblOffset val="100"/>
        <c:noMultiLvlLbl val="0"/>
      </c:catAx>
      <c:valAx>
        <c:axId val="365245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245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Sheet4!$C$2</c:f>
              <c:strCache>
                <c:ptCount val="1"/>
                <c:pt idx="0">
                  <c:v>generated</c:v>
                </c:pt>
              </c:strCache>
            </c:strRef>
          </c:tx>
          <c:spPr>
            <a:solidFill>
              <a:srgbClr val="CAD0D8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0"/>
                  <c:y val="3.543304631307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ED4-4CC6-91F4-6F711201335B}"/>
                </c:ext>
              </c:extLst>
            </c:dLbl>
            <c:dLbl>
              <c:idx val="25"/>
              <c:layout>
                <c:manualLayout>
                  <c:x val="-1.6224001369512203E-16"/>
                  <c:y val="-4.1685936838912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ED4-4CC6-91F4-6F711201335B}"/>
                </c:ext>
              </c:extLst>
            </c:dLbl>
            <c:dLbl>
              <c:idx val="27"/>
              <c:layout>
                <c:manualLayout>
                  <c:x val="0"/>
                  <c:y val="1.87586715775107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ED4-4CC6-91F4-6F711201335B}"/>
                </c:ext>
              </c:extLst>
            </c:dLbl>
            <c:dLbl>
              <c:idx val="28"/>
              <c:layout>
                <c:manualLayout>
                  <c:x val="0"/>
                  <c:y val="5.41917178905865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ED4-4CC6-91F4-6F711201335B}"/>
                </c:ext>
              </c:extLst>
            </c:dLbl>
            <c:spPr>
              <a:solidFill>
                <a:srgbClr val="CAD0D8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Sheet4!$B$3:$B$32</c:f>
              <c:strCache>
                <c:ptCount val="30"/>
                <c:pt idx="0">
                  <c:v>VoidMethodCallMutator</c:v>
                </c:pt>
                <c:pt idx="1">
                  <c:v>SwitchMutator</c:v>
                </c:pt>
                <c:pt idx="2">
                  <c:v>RemoveConditionalMutator_EQUAL_ELSE</c:v>
                </c:pt>
                <c:pt idx="3">
                  <c:v>RemoveConditionalMutator_ORDER_IF</c:v>
                </c:pt>
                <c:pt idx="4">
                  <c:v>MathMutator</c:v>
                </c:pt>
                <c:pt idx="5">
                  <c:v>PrimitiveReturnsMutator</c:v>
                </c:pt>
                <c:pt idx="6">
                  <c:v>RemoveSwitchMutator_7</c:v>
                </c:pt>
                <c:pt idx="7">
                  <c:v>RemoveSwitchMutator_6</c:v>
                </c:pt>
                <c:pt idx="8">
                  <c:v>ConditionalsBoundaryMutator</c:v>
                </c:pt>
                <c:pt idx="9">
                  <c:v>IncrementsMutator</c:v>
                </c:pt>
                <c:pt idx="10">
                  <c:v>NullReturnValsMutator</c:v>
                </c:pt>
                <c:pt idx="11">
                  <c:v>RemoveSwitchMutator_3</c:v>
                </c:pt>
                <c:pt idx="12">
                  <c:v>RemoveSwitchMutator_2</c:v>
                </c:pt>
                <c:pt idx="13">
                  <c:v>InlineConstantMutator</c:v>
                </c:pt>
                <c:pt idx="14">
                  <c:v>RemoveSwitchMutator_5</c:v>
                </c:pt>
                <c:pt idx="15">
                  <c:v>NakedReceiverMutator</c:v>
                </c:pt>
                <c:pt idx="16">
                  <c:v>RemoveSwitchMutator_4</c:v>
                </c:pt>
                <c:pt idx="17">
                  <c:v>ReturnValsMutator</c:v>
                </c:pt>
                <c:pt idx="18">
                  <c:v>RemoveSwitchMutator_1</c:v>
                </c:pt>
                <c:pt idx="19">
                  <c:v>ConstructorCallMutator</c:v>
                </c:pt>
                <c:pt idx="20">
                  <c:v>RemoveSwitchMutator_0</c:v>
                </c:pt>
                <c:pt idx="21">
                  <c:v>RemoveConditionalMutator_EQUAL_IF</c:v>
                </c:pt>
                <c:pt idx="22">
                  <c:v>RemoveConditionalMutator_ORDER_ELSE</c:v>
                </c:pt>
                <c:pt idx="23">
                  <c:v>MemberVariableMutator</c:v>
                </c:pt>
                <c:pt idx="24">
                  <c:v>NegateConditionalsMutator</c:v>
                </c:pt>
                <c:pt idx="25">
                  <c:v>BooleanTrueReturnValsMutator</c:v>
                </c:pt>
                <c:pt idx="26">
                  <c:v>EmptyObjectReturnValsMutator</c:v>
                </c:pt>
                <c:pt idx="27">
                  <c:v>ArgumentPropagationMutator</c:v>
                </c:pt>
                <c:pt idx="28">
                  <c:v>BooleanFalseReturnValsMutator</c:v>
                </c:pt>
                <c:pt idx="29">
                  <c:v>NonVoidMethodCallMutator</c:v>
                </c:pt>
              </c:strCache>
            </c:strRef>
          </c:cat>
          <c:val>
            <c:numRef>
              <c:f>Sheet4!$C$3:$C$32</c:f>
              <c:numCache>
                <c:formatCode>General</c:formatCode>
                <c:ptCount val="30"/>
                <c:pt idx="0">
                  <c:v>337</c:v>
                </c:pt>
                <c:pt idx="1">
                  <c:v>10</c:v>
                </c:pt>
                <c:pt idx="2">
                  <c:v>707</c:v>
                </c:pt>
                <c:pt idx="3">
                  <c:v>22</c:v>
                </c:pt>
                <c:pt idx="4">
                  <c:v>180</c:v>
                </c:pt>
                <c:pt idx="5">
                  <c:v>23</c:v>
                </c:pt>
                <c:pt idx="6">
                  <c:v>2</c:v>
                </c:pt>
                <c:pt idx="7">
                  <c:v>2</c:v>
                </c:pt>
                <c:pt idx="8">
                  <c:v>22</c:v>
                </c:pt>
                <c:pt idx="9">
                  <c:v>2</c:v>
                </c:pt>
                <c:pt idx="10">
                  <c:v>410</c:v>
                </c:pt>
                <c:pt idx="11">
                  <c:v>3</c:v>
                </c:pt>
                <c:pt idx="12">
                  <c:v>6</c:v>
                </c:pt>
                <c:pt idx="13">
                  <c:v>769</c:v>
                </c:pt>
                <c:pt idx="14">
                  <c:v>2</c:v>
                </c:pt>
                <c:pt idx="15">
                  <c:v>753</c:v>
                </c:pt>
                <c:pt idx="16">
                  <c:v>2</c:v>
                </c:pt>
                <c:pt idx="17">
                  <c:v>922</c:v>
                </c:pt>
                <c:pt idx="18">
                  <c:v>10</c:v>
                </c:pt>
                <c:pt idx="19">
                  <c:v>238</c:v>
                </c:pt>
                <c:pt idx="20">
                  <c:v>7</c:v>
                </c:pt>
                <c:pt idx="21">
                  <c:v>714</c:v>
                </c:pt>
                <c:pt idx="22">
                  <c:v>22</c:v>
                </c:pt>
                <c:pt idx="23">
                  <c:v>361</c:v>
                </c:pt>
                <c:pt idx="24">
                  <c:v>736</c:v>
                </c:pt>
                <c:pt idx="25">
                  <c:v>228</c:v>
                </c:pt>
                <c:pt idx="26">
                  <c:v>228</c:v>
                </c:pt>
                <c:pt idx="27">
                  <c:v>217</c:v>
                </c:pt>
                <c:pt idx="28">
                  <c:v>144</c:v>
                </c:pt>
                <c:pt idx="29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4-4CC6-91F4-6F711201335B}"/>
            </c:ext>
          </c:extLst>
        </c:ser>
        <c:ser>
          <c:idx val="1"/>
          <c:order val="1"/>
          <c:tx>
            <c:strRef>
              <c:f>Sheet4!$D$2</c:f>
              <c:strCache>
                <c:ptCount val="1"/>
                <c:pt idx="0">
                  <c:v>killed</c:v>
                </c:pt>
              </c:strCache>
            </c:strRef>
          </c:tx>
          <c:spPr>
            <a:solidFill>
              <a:srgbClr val="FA0081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0"/>
                  <c:y val="3.96016399969670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ED4-4CC6-91F4-6F711201335B}"/>
                </c:ext>
              </c:extLst>
            </c:dLbl>
            <c:dLbl>
              <c:idx val="26"/>
              <c:layout>
                <c:manualLayout>
                  <c:x val="0"/>
                  <c:y val="-3.1264452629184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ED4-4CC6-91F4-6F711201335B}"/>
                </c:ext>
              </c:extLst>
            </c:dLbl>
            <c:dLbl>
              <c:idx val="28"/>
              <c:layout>
                <c:manualLayout>
                  <c:x val="0"/>
                  <c:y val="6.04446084164234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D4-4CC6-91F4-6F711201335B}"/>
                </c:ext>
              </c:extLst>
            </c:dLbl>
            <c:dLbl>
              <c:idx val="29"/>
              <c:layout>
                <c:manualLayout>
                  <c:x val="0"/>
                  <c:y val="-1.87586715775107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D4-4CC6-91F4-6F711201335B}"/>
                </c:ext>
              </c:extLst>
            </c:dLbl>
            <c:spPr>
              <a:solidFill>
                <a:srgbClr val="FA008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Sheet4!$B$3:$B$32</c:f>
              <c:strCache>
                <c:ptCount val="30"/>
                <c:pt idx="0">
                  <c:v>VoidMethodCallMutator</c:v>
                </c:pt>
                <c:pt idx="1">
                  <c:v>SwitchMutator</c:v>
                </c:pt>
                <c:pt idx="2">
                  <c:v>RemoveConditionalMutator_EQUAL_ELSE</c:v>
                </c:pt>
                <c:pt idx="3">
                  <c:v>RemoveConditionalMutator_ORDER_IF</c:v>
                </c:pt>
                <c:pt idx="4">
                  <c:v>MathMutator</c:v>
                </c:pt>
                <c:pt idx="5">
                  <c:v>PrimitiveReturnsMutator</c:v>
                </c:pt>
                <c:pt idx="6">
                  <c:v>RemoveSwitchMutator_7</c:v>
                </c:pt>
                <c:pt idx="7">
                  <c:v>RemoveSwitchMutator_6</c:v>
                </c:pt>
                <c:pt idx="8">
                  <c:v>ConditionalsBoundaryMutator</c:v>
                </c:pt>
                <c:pt idx="9">
                  <c:v>IncrementsMutator</c:v>
                </c:pt>
                <c:pt idx="10">
                  <c:v>NullReturnValsMutator</c:v>
                </c:pt>
                <c:pt idx="11">
                  <c:v>RemoveSwitchMutator_3</c:v>
                </c:pt>
                <c:pt idx="12">
                  <c:v>RemoveSwitchMutator_2</c:v>
                </c:pt>
                <c:pt idx="13">
                  <c:v>InlineConstantMutator</c:v>
                </c:pt>
                <c:pt idx="14">
                  <c:v>RemoveSwitchMutator_5</c:v>
                </c:pt>
                <c:pt idx="15">
                  <c:v>NakedReceiverMutator</c:v>
                </c:pt>
                <c:pt idx="16">
                  <c:v>RemoveSwitchMutator_4</c:v>
                </c:pt>
                <c:pt idx="17">
                  <c:v>ReturnValsMutator</c:v>
                </c:pt>
                <c:pt idx="18">
                  <c:v>RemoveSwitchMutator_1</c:v>
                </c:pt>
                <c:pt idx="19">
                  <c:v>ConstructorCallMutator</c:v>
                </c:pt>
                <c:pt idx="20">
                  <c:v>RemoveSwitchMutator_0</c:v>
                </c:pt>
                <c:pt idx="21">
                  <c:v>RemoveConditionalMutator_EQUAL_IF</c:v>
                </c:pt>
                <c:pt idx="22">
                  <c:v>RemoveConditionalMutator_ORDER_ELSE</c:v>
                </c:pt>
                <c:pt idx="23">
                  <c:v>MemberVariableMutator</c:v>
                </c:pt>
                <c:pt idx="24">
                  <c:v>NegateConditionalsMutator</c:v>
                </c:pt>
                <c:pt idx="25">
                  <c:v>BooleanTrueReturnValsMutator</c:v>
                </c:pt>
                <c:pt idx="26">
                  <c:v>EmptyObjectReturnValsMutator</c:v>
                </c:pt>
                <c:pt idx="27">
                  <c:v>ArgumentPropagationMutator</c:v>
                </c:pt>
                <c:pt idx="28">
                  <c:v>BooleanFalseReturnValsMutator</c:v>
                </c:pt>
                <c:pt idx="29">
                  <c:v>NonVoidMethodCallMutator</c:v>
                </c:pt>
              </c:strCache>
            </c:strRef>
          </c:cat>
          <c:val>
            <c:numRef>
              <c:f>Sheet4!$D$3:$D$32</c:f>
              <c:numCache>
                <c:formatCode>General</c:formatCode>
                <c:ptCount val="30"/>
                <c:pt idx="0">
                  <c:v>195</c:v>
                </c:pt>
                <c:pt idx="1">
                  <c:v>7</c:v>
                </c:pt>
                <c:pt idx="2">
                  <c:v>302</c:v>
                </c:pt>
                <c:pt idx="3">
                  <c:v>14</c:v>
                </c:pt>
                <c:pt idx="4">
                  <c:v>7</c:v>
                </c:pt>
                <c:pt idx="5">
                  <c:v>7</c:v>
                </c:pt>
                <c:pt idx="6">
                  <c:v>2</c:v>
                </c:pt>
                <c:pt idx="7">
                  <c:v>2</c:v>
                </c:pt>
                <c:pt idx="8">
                  <c:v>12</c:v>
                </c:pt>
                <c:pt idx="9">
                  <c:v>1</c:v>
                </c:pt>
                <c:pt idx="10">
                  <c:v>273</c:v>
                </c:pt>
                <c:pt idx="11">
                  <c:v>0</c:v>
                </c:pt>
                <c:pt idx="12">
                  <c:v>4</c:v>
                </c:pt>
                <c:pt idx="13">
                  <c:v>341</c:v>
                </c:pt>
                <c:pt idx="14">
                  <c:v>2</c:v>
                </c:pt>
                <c:pt idx="15">
                  <c:v>202</c:v>
                </c:pt>
                <c:pt idx="16">
                  <c:v>2</c:v>
                </c:pt>
                <c:pt idx="17">
                  <c:v>543</c:v>
                </c:pt>
                <c:pt idx="18">
                  <c:v>6</c:v>
                </c:pt>
                <c:pt idx="19">
                  <c:v>135</c:v>
                </c:pt>
                <c:pt idx="20">
                  <c:v>1</c:v>
                </c:pt>
                <c:pt idx="21">
                  <c:v>282</c:v>
                </c:pt>
                <c:pt idx="22">
                  <c:v>14</c:v>
                </c:pt>
                <c:pt idx="23">
                  <c:v>141</c:v>
                </c:pt>
                <c:pt idx="24">
                  <c:v>381</c:v>
                </c:pt>
                <c:pt idx="25">
                  <c:v>92</c:v>
                </c:pt>
                <c:pt idx="26">
                  <c:v>111</c:v>
                </c:pt>
                <c:pt idx="27">
                  <c:v>148</c:v>
                </c:pt>
                <c:pt idx="28">
                  <c:v>113</c:v>
                </c:pt>
                <c:pt idx="29">
                  <c:v>2073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D4-4CC6-91F4-6F7112013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02372064"/>
        <c:axId val="392394512"/>
      </c:barChart>
      <c:catAx>
        <c:axId val="40237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CAD0D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2394512"/>
        <c:crosses val="autoZero"/>
        <c:auto val="1"/>
        <c:lblAlgn val="ctr"/>
        <c:lblOffset val="100"/>
        <c:noMultiLvlLbl val="0"/>
      </c:catAx>
      <c:valAx>
        <c:axId val="392394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0237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294883631802664"/>
          <c:y val="0.94475874838467"/>
          <c:w val="0.1360491429168699"/>
          <c:h val="4.273547056365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CAD0D8"/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0.77146</cdr:x>
      <cdr:y>0.4409</cdr:y>
    </cdr:from>
    <cdr:to>
      <cdr:x>0.85633</cdr:x>
      <cdr:y>0.59609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19DD4D2-6161-47DA-A193-8151E7160DC5}"/>
            </a:ext>
          </a:extLst>
        </cdr:cNvPr>
        <cdr:cNvSpPr txBox="1"/>
      </cdr:nvSpPr>
      <cdr:spPr>
        <a:xfrm xmlns:a="http://schemas.openxmlformats.org/drawingml/2006/main">
          <a:off x="8312131" y="259790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800" dirty="0">
              <a:solidFill>
                <a:srgbClr val="CAD0D8"/>
              </a:solidFill>
            </a:rPr>
            <a:t>time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5E034-8C18-4D16-BE06-FED1EDEDEE8F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0F0D7-B290-496B-B169-E672FB84E5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shouldReturnTrueWhenCoinFitsInAPouchAndSatisfyWitcherWithMinimumAcceptableValue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10, 5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(result).isTrue()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----------------------------------------------------------------------------------------------</a:t>
            </a:r>
          </a:p>
          <a:p>
            <a:br>
              <a:rPr lang="pl-PL" dirty="0"/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shouldReturnTrueWhenCoinSatisfyWitcherAndHasMaxAllowedWeight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10, 10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(result).isTrue()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r>
              <a:rPr lang="pl-PL" dirty="0"/>
              <a:t>----------------------------------------------------------------------------------------------</a:t>
            </a:r>
          </a:p>
          <a:p>
            <a:br>
              <a:rPr lang="pl-PL" dirty="0"/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shouldReturnTrueWhenTwoCoinsSatisfyWitcher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10, 10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(result).isFalse()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855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shouldReturnTrueWhenCoinFitsInAPouchAndSatisfyWitcherWithMinimumAcceptableValue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10, 5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(result).isTrue()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----------------------------------------------------------------------------------------------</a:t>
            </a:r>
          </a:p>
          <a:p>
            <a:br>
              <a:rPr lang="pl-PL" dirty="0"/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shouldReturnTrueWhenCoinSatisfyWitcherAndHasMaxAllowedWeight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10, 10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(result).isTrue()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r>
              <a:rPr lang="pl-PL" dirty="0"/>
              <a:t>----------------------------------------------------------------------------------------------</a:t>
            </a:r>
          </a:p>
          <a:p>
            <a:br>
              <a:rPr lang="pl-PL" dirty="0"/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shouldReturnTrueWhenTwoCoinsSatisfyWitcher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10, 10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(result).isFalse()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276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84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32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2F1B-FF5C-48BB-93AE-12D9FE4EC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BBFEE-E4F1-4E36-8FB1-E23DA7DB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8935-014C-4352-8EE9-3ECAE560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1A75-F8EF-4493-9F9D-E830B43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3DFB-742D-413C-AD35-1B930129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03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B690-FC41-47ED-A6DB-34EC5138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31177-55C1-4468-967E-A7461B49F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60C6F-DD94-466B-8BCF-5C4066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EDDD-BBB2-4F36-A4BC-5B2912B5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AD8C-5D4B-43C1-8B2B-266FAAEB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3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1E0EC-D0EA-452E-8E27-D7E776AD4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12B7E-31A8-42B8-96FD-569D66CC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3838-EB5C-4990-A956-5F662ABB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5AC5-8E92-4536-9E74-EC951631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CA5F-7222-4A79-B82B-5CDE163A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84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BAB2-F331-4850-8536-6E37EFE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63E7-4D7C-42FA-8C89-52822A9B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D25E-B624-4EDD-816F-A995BC82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1D78-2DD6-446C-B333-47F75BBC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18A2-EA96-4EA3-9253-0F8E0512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9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566D-D39B-4760-8D59-9AFC5319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76F5-A86E-44F7-ABE9-79973882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9331-30DA-4E49-9926-E6C13789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1F54-6DC2-4C89-AEF9-245943F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CCAE-D2B3-43BF-B4B5-0F5346C4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21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A83-41A4-4E67-92B5-5F75824F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E00A-9611-4887-B1A8-57FEE07AD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C7BC2-57BF-4057-94B7-98900AB9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39A4-2F57-42BF-BFDA-2F61A7D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1BA34-E0C2-4D03-B154-034FD205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8F7C2-C27A-4506-8484-16F6554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0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E9BF-E1BB-4878-BD22-920D1887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AB547-8909-45DC-AB1C-2F849B90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749CD-E413-4B14-9277-2028F2F3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EC60F-EB3E-4FFB-90E9-2E09E39DE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DB43C-0F3B-4757-A986-30FF5A53F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F386A-811D-4DFC-A66F-FCB75869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66CE7-2A98-444E-A635-564CAB5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39A53-2DD1-45C0-B9C1-363F72B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4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733F-4D2D-40BC-BA56-88207F9D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88EE-8DE7-44C9-BFF3-BA8996F2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AD67D-2688-47C3-8AEC-35EA441E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783B4-54B5-4962-A0C0-392F674C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80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693F1-75F9-4BFF-A18D-8D9CA603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B6CC5-57E4-4629-BD32-F4FF2B98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F61FD-FF26-4837-A7B2-29A72E33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90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9911-BC6E-4ACC-91FD-8CF360B0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7776-FC58-4B3F-BFBD-E99DE298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86F67-7982-4552-89E0-6082692DB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DE3E6-3FBC-437A-9F72-61D60BA5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318F-97DD-465D-8A73-0E00A1B7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90229-906C-4FCC-ACBC-86655D58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63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C8D1-91DA-4B9C-AF10-BE3B8986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FD08E-DE58-4281-84FB-667C736FC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14E14-3B4E-429D-B3E4-7BE8389AB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F18B-9F82-4511-8BD3-62D677A9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53CE-ECC3-4219-9146-213C1DB3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22F07-AA9D-4E74-B63C-845DBB1D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323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5976C-741A-4FC6-B760-80191C19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370C3-0AD9-4BF8-87C5-999D4171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BBFD-2D6E-49B4-AA8E-ACFA8E40F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0F85-DD23-40B2-8C94-FD735C201C02}" type="datetimeFigureOut">
              <a:rPr lang="pl-PL" smtClean="0"/>
              <a:t>26.02.2020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7A75-15FB-45B7-91E6-BCB7210B7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8B06F-A0FE-4CFD-84A6-4DB20E326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85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976F-E1CF-4662-8C06-981A1C5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anchor="ctr" anchorCtr="1">
            <a:normAutofit/>
          </a:bodyPr>
          <a:lstStyle/>
          <a:p>
            <a:pPr algn="ctr"/>
            <a:r>
              <a:rPr lang="pl-PL" sz="80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mutaʇion tǝsts</a:t>
            </a:r>
            <a:endParaRPr lang="pl-PL" sz="31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66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098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uncovered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838200" y="3686462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silent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mutation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838200" y="4386827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incomplete 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758CC6-A122-4D23-B684-013A182884FD}"/>
              </a:ext>
            </a:extLst>
          </p:cNvPr>
          <p:cNvSpPr txBox="1">
            <a:spLocks/>
          </p:cNvSpPr>
          <p:nvPr/>
        </p:nvSpPr>
        <p:spPr>
          <a:xfrm>
            <a:off x="838200" y="15690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the mutation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survive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71D5B-529B-4D9C-A46B-3FE722AFAE40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3599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0401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~40k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lines,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~500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733716-4CE2-4E75-BDE9-751EEC5C8958}"/>
              </a:ext>
            </a:extLst>
          </p:cNvPr>
          <p:cNvSpPr txBox="1">
            <a:spLocks/>
          </p:cNvSpPr>
          <p:nvPr/>
        </p:nvSpPr>
        <p:spPr>
          <a:xfrm>
            <a:off x="838200" y="1870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about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3A49D1-069F-4458-A720-20DDE3276E45}"/>
              </a:ext>
            </a:extLst>
          </p:cNvPr>
          <p:cNvSpPr txBox="1">
            <a:spLocks/>
          </p:cNvSpPr>
          <p:nvPr/>
        </p:nvSpPr>
        <p:spPr>
          <a:xfrm>
            <a:off x="838201" y="3973732"/>
            <a:ext cx="10515600" cy="60892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2200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mutations x 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37s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compilation &amp;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7D416-9818-4FE8-ABFD-9F1354223DD9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15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217"/>
            <a:ext cx="10515600" cy="1031827"/>
          </a:xfrm>
        </p:spPr>
        <p:txBody>
          <a:bodyPr anchor="ctr" anchorCtr="1">
            <a:noAutofit/>
          </a:bodyPr>
          <a:lstStyle/>
          <a:p>
            <a:pPr algn="ctr"/>
            <a:r>
              <a:rPr lang="pl-PL" sz="72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 hours</a:t>
            </a:r>
            <a:r>
              <a:rPr lang="pl-PL" sz="72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36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E18B6-6B5A-47DF-8463-8185C2AEA8AF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822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891E815-D359-4AC9-91AF-63C71CB66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-636" b="15655"/>
          <a:stretch/>
        </p:blipFill>
        <p:spPr bwMode="auto">
          <a:xfrm>
            <a:off x="4782000" y="1721872"/>
            <a:ext cx="2628000" cy="2232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69333D9-2AFE-4F5F-BAD4-4C46BAC2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3872"/>
            <a:ext cx="10515600" cy="1031827"/>
          </a:xfrm>
        </p:spPr>
        <p:txBody>
          <a:bodyPr anchor="ctr" anchorCtr="1">
            <a:noAutofit/>
          </a:bodyPr>
          <a:lstStyle/>
          <a:p>
            <a:pPr algn="ctr"/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pitest</a:t>
            </a:r>
            <a:endParaRPr lang="pl-PL" sz="7200" b="1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9AA37-F4CE-410B-8F40-6B0967124EEC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5046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8604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bytecode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838199" y="3188968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coverage for tests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838199" y="3889333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prioritisation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E1B49-A89F-493C-9F4A-5C79682366F5}"/>
              </a:ext>
            </a:extLst>
          </p:cNvPr>
          <p:cNvSpPr txBox="1">
            <a:spLocks/>
          </p:cNvSpPr>
          <p:nvPr/>
        </p:nvSpPr>
        <p:spPr>
          <a:xfrm>
            <a:off x="838198" y="4589698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execution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9D5F1F-D813-4E1F-8425-BFE97BEB64B1}"/>
              </a:ext>
            </a:extLst>
          </p:cNvPr>
          <p:cNvSpPr txBox="1">
            <a:spLocks/>
          </p:cNvSpPr>
          <p:nvPr/>
        </p:nvSpPr>
        <p:spPr>
          <a:xfrm>
            <a:off x="838198" y="1071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so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15B1D-9836-449A-9CF4-DFE50BA565B8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759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70AFF-7B61-4553-AAD4-1515CEED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" y="1087027"/>
            <a:ext cx="5746176" cy="5746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1AD163-F974-4C12-A49C-D7D305004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65" y="2015313"/>
            <a:ext cx="5295515" cy="357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3A483C-CFCC-4ABC-88EB-CD8898204BDB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CEBF47-6911-4A1A-AD4D-9556D1904DD1}"/>
              </a:ext>
            </a:extLst>
          </p:cNvPr>
          <p:cNvSpPr txBox="1">
            <a:spLocks/>
          </p:cNvSpPr>
          <p:nvPr/>
        </p:nvSpPr>
        <p:spPr>
          <a:xfrm>
            <a:off x="838200" y="2097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coding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07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A483C-CFCC-4ABC-88EB-CD8898204BDB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5EEA1B-9C65-4A65-82F4-BD6A292B72CC}"/>
              </a:ext>
            </a:extLst>
          </p:cNvPr>
          <p:cNvSpPr txBox="1">
            <a:spLocks/>
          </p:cNvSpPr>
          <p:nvPr/>
        </p:nvSpPr>
        <p:spPr>
          <a:xfrm>
            <a:off x="320040" y="2934144"/>
            <a:ext cx="11643359" cy="60892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 value &lt; 10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WitcherDissatisfiedException</a:t>
            </a:r>
            <a:endParaRPr lang="pl-PL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210EB4-F1FC-41FA-85FA-5FC062989668}"/>
              </a:ext>
            </a:extLst>
          </p:cNvPr>
          <p:cNvSpPr txBox="1">
            <a:spLocks/>
          </p:cNvSpPr>
          <p:nvPr/>
        </p:nvSpPr>
        <p:spPr>
          <a:xfrm>
            <a:off x="320040" y="3634508"/>
            <a:ext cx="11643359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 too heavy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 false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CDC1DF-43E2-44A1-B4DF-5F3885401D09}"/>
              </a:ext>
            </a:extLst>
          </p:cNvPr>
          <p:cNvSpPr txBox="1">
            <a:spLocks/>
          </p:cNvSpPr>
          <p:nvPr/>
        </p:nvSpPr>
        <p:spPr>
          <a:xfrm>
            <a:off x="838198" y="4334873"/>
            <a:ext cx="11125201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 -&gt;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true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02399B-0F34-4E05-9063-1434F7DD1AAC}"/>
              </a:ext>
            </a:extLst>
          </p:cNvPr>
          <p:cNvSpPr txBox="1">
            <a:spLocks/>
          </p:cNvSpPr>
          <p:nvPr/>
        </p:nvSpPr>
        <p:spPr>
          <a:xfrm>
            <a:off x="838198" y="1071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2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0E7180-7214-41BA-B69B-98E73ACE5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24217"/>
              </p:ext>
            </p:extLst>
          </p:nvPr>
        </p:nvGraphicFramePr>
        <p:xfrm>
          <a:off x="414016" y="1102360"/>
          <a:ext cx="11363962" cy="5196840"/>
        </p:xfrm>
        <a:graphic>
          <a:graphicData uri="http://schemas.openxmlformats.org/drawingml/2006/table">
            <a:tbl>
              <a:tblPr/>
              <a:tblGrid>
                <a:gridCol w="2799082">
                  <a:extLst>
                    <a:ext uri="{9D8B030D-6E8A-4147-A177-3AD203B41FA5}">
                      <a16:colId xmlns:a16="http://schemas.microsoft.com/office/drawing/2014/main" val="2278820414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889586078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2145913695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157931415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72000" lvl="0" algn="l" fontAlgn="b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defaults</a:t>
                      </a:r>
                    </a:p>
                  </a:txBody>
                  <a:tcPr marL="7620" marR="7620" marT="7620" marB="0"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lvl="0" algn="l" fontAlgn="b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stronger</a:t>
                      </a:r>
                    </a:p>
                  </a:txBody>
                  <a:tcPr marL="7620" marR="7620" marT="7620" marB="0"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lvl="0" algn="l" fontAlgn="b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new_defaults</a:t>
                      </a:r>
                    </a:p>
                  </a:txBody>
                  <a:tcPr marL="7620" marR="7620" marT="7620" marB="0"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lvl="0" algn="l" fontAlgn="b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6475670"/>
                  </a:ext>
                </a:extLst>
              </a:tr>
              <a:tr h="3062687">
                <a:tc>
                  <a:txBody>
                    <a:bodyPr/>
                    <a:lstStyle/>
                    <a:p>
                      <a:pPr marL="72000" lvl="0" algn="l" fontAlgn="ctr">
                        <a:spcBef>
                          <a:spcPts val="0"/>
                        </a:spcBef>
                      </a:pP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Conditionals Boundary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Increments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Invert Negatives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Math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Negate Conditionals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Return Values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Void Method Calls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lvl="0" algn="l" fontAlgn="ctr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Experimental Switch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lvl="0" algn="l" fontAlgn="ctr">
                        <a:spcBef>
                          <a:spcPts val="0"/>
                        </a:spcBef>
                      </a:pP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Empty returns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False Returns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Null returns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Primitive returns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True returns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lvl="0" algn="l" fontAlgn="ctr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Constructor Calls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Inline Constant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Non Void Method Calls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Remove Conditionals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Remove Increments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Experimental Argument Propagation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Experimental Big Integer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Experimental Member Variable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Experimental Naked Receiver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Negation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Arithmetic Operator Replacement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Arithmetic Operator Deletion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Constant Replacement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Bitwise Operator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Relational Operator Replacement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Unary Operator Insertion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9150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65FB9A0-FAE3-497E-9327-B2E845E93A21}"/>
              </a:ext>
            </a:extLst>
          </p:cNvPr>
          <p:cNvSpPr txBox="1">
            <a:spLocks/>
          </p:cNvSpPr>
          <p:nvPr/>
        </p:nvSpPr>
        <p:spPr>
          <a:xfrm>
            <a:off x="838197" y="-103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groups of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mutators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56CFC-35C4-4F0B-903A-D097A4D6917A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0128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070F9A-F8C1-4B55-B929-61216BDE7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17632"/>
              </p:ext>
            </p:extLst>
          </p:nvPr>
        </p:nvGraphicFramePr>
        <p:xfrm>
          <a:off x="571497" y="1531540"/>
          <a:ext cx="11049000" cy="4457700"/>
        </p:xfrm>
        <a:graphic>
          <a:graphicData uri="http://schemas.openxmlformats.org/drawingml/2006/table">
            <a:tbl>
              <a:tblPr/>
              <a:tblGrid>
                <a:gridCol w="3140641">
                  <a:extLst>
                    <a:ext uri="{9D8B030D-6E8A-4147-A177-3AD203B41FA5}">
                      <a16:colId xmlns:a16="http://schemas.microsoft.com/office/drawing/2014/main" val="3243369451"/>
                    </a:ext>
                  </a:extLst>
                </a:gridCol>
                <a:gridCol w="1816274">
                  <a:extLst>
                    <a:ext uri="{9D8B030D-6E8A-4147-A177-3AD203B41FA5}">
                      <a16:colId xmlns:a16="http://schemas.microsoft.com/office/drawing/2014/main" val="366885876"/>
                    </a:ext>
                  </a:extLst>
                </a:gridCol>
                <a:gridCol w="2459537">
                  <a:extLst>
                    <a:ext uri="{9D8B030D-6E8A-4147-A177-3AD203B41FA5}">
                      <a16:colId xmlns:a16="http://schemas.microsoft.com/office/drawing/2014/main" val="1963925242"/>
                    </a:ext>
                  </a:extLst>
                </a:gridCol>
                <a:gridCol w="1816274">
                  <a:extLst>
                    <a:ext uri="{9D8B030D-6E8A-4147-A177-3AD203B41FA5}">
                      <a16:colId xmlns:a16="http://schemas.microsoft.com/office/drawing/2014/main" val="665885744"/>
                    </a:ext>
                  </a:extLst>
                </a:gridCol>
                <a:gridCol w="1816274">
                  <a:extLst>
                    <a:ext uri="{9D8B030D-6E8A-4147-A177-3AD203B41FA5}">
                      <a16:colId xmlns:a16="http://schemas.microsoft.com/office/drawing/2014/main" val="14235778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pl-PL" sz="32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defaults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new_defaults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stronger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5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mutations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2199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2310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2916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10734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5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tests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6932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7267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9758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38868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05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classpath scan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610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coverage analysis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12s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22s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22s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23s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939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build mutations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4s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5s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717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mutation analysis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146s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153s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168s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300s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49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160s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180s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195s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329s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924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pl-PL" sz="32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2m 40s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3m 0s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3m 15s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5m 29s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94864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B6846D8-4941-485E-8F57-430F42C1BCBC}"/>
              </a:ext>
            </a:extLst>
          </p:cNvPr>
          <p:cNvSpPr txBox="1">
            <a:spLocks/>
          </p:cNvSpPr>
          <p:nvPr/>
        </p:nvSpPr>
        <p:spPr>
          <a:xfrm>
            <a:off x="838197" y="208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times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8D4F7-D784-4097-BA90-A605E874E2F3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1793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E1BF7C2-60B4-4AB6-BC21-0FDEDB8DE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98560"/>
              </p:ext>
            </p:extLst>
          </p:nvPr>
        </p:nvGraphicFramePr>
        <p:xfrm>
          <a:off x="708750" y="185936"/>
          <a:ext cx="10774495" cy="5892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802B01-9108-4F31-9084-AF79828CBE88}"/>
              </a:ext>
            </a:extLst>
          </p:cNvPr>
          <p:cNvSpPr txBox="1"/>
          <p:nvPr/>
        </p:nvSpPr>
        <p:spPr>
          <a:xfrm>
            <a:off x="8341360" y="1249680"/>
            <a:ext cx="11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3B807-ABB9-4499-9426-DE8AF562F6F8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34247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976F-E1CF-4662-8C06-981A1C5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9980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~8 years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exp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E424B8-4F86-4ECA-AE04-DAED28BB2967}"/>
              </a:ext>
            </a:extLst>
          </p:cNvPr>
          <p:cNvSpPr txBox="1">
            <a:spLocks/>
          </p:cNvSpPr>
          <p:nvPr/>
        </p:nvSpPr>
        <p:spPr>
          <a:xfrm>
            <a:off x="838200" y="4540344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addicted to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pl-PL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F713C-0F13-42E2-BE03-EED6624A1CD4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120D8A-8113-4A22-BFC4-E63D87A1B719}"/>
              </a:ext>
            </a:extLst>
          </p:cNvPr>
          <p:cNvSpPr txBox="1">
            <a:spLocks/>
          </p:cNvSpPr>
          <p:nvPr/>
        </p:nvSpPr>
        <p:spPr>
          <a:xfrm>
            <a:off x="838200" y="984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</a:t>
            </a:r>
            <a:endParaRPr lang="pl-PL" sz="1800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F83BB3-4360-44DD-BEE5-C8D18291681A}"/>
              </a:ext>
            </a:extLst>
          </p:cNvPr>
          <p:cNvSpPr txBox="1">
            <a:spLocks/>
          </p:cNvSpPr>
          <p:nvPr/>
        </p:nvSpPr>
        <p:spPr>
          <a:xfrm>
            <a:off x="838200" y="3139616"/>
            <a:ext cx="10515600" cy="60892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senior software dev @ 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objectivity</a:t>
            </a:r>
            <a:endParaRPr lang="pl-PL" sz="49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15B469-665E-4F92-B5C1-F10C0558341F}"/>
              </a:ext>
            </a:extLst>
          </p:cNvPr>
          <p:cNvSpPr txBox="1">
            <a:spLocks/>
          </p:cNvSpPr>
          <p:nvPr/>
        </p:nvSpPr>
        <p:spPr>
          <a:xfrm>
            <a:off x="838200" y="2443445"/>
            <a:ext cx="10515600" cy="60892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bartłomiej gulis</a:t>
            </a:r>
          </a:p>
        </p:txBody>
      </p:sp>
    </p:spTree>
    <p:extLst>
      <p:ext uri="{BB962C8B-B14F-4D97-AF65-F5344CB8AC3E}">
        <p14:creationId xmlns:p14="http://schemas.microsoft.com/office/powerpoint/2010/main" val="133582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6F7C47-4EAB-49B1-B9DC-DE1CC6CE2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140233"/>
              </p:ext>
            </p:extLst>
          </p:nvPr>
        </p:nvGraphicFramePr>
        <p:xfrm>
          <a:off x="0" y="209550"/>
          <a:ext cx="11480800" cy="6093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AA30E4-A5E2-404B-AA40-28D3204E0541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6209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44" y="2087630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won't find 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code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757844" y="2787994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reveals only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issues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757844" y="3488359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bulletproof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E1B49-A89F-493C-9F4A-5C79682366F5}"/>
              </a:ext>
            </a:extLst>
          </p:cNvPr>
          <p:cNvSpPr txBox="1">
            <a:spLocks/>
          </p:cNvSpPr>
          <p:nvPr/>
        </p:nvSpPr>
        <p:spPr>
          <a:xfrm>
            <a:off x="757843" y="4188724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simulates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 faults 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D09B70-CA95-400D-9966-0E0B1FA89809}"/>
              </a:ext>
            </a:extLst>
          </p:cNvPr>
          <p:cNvSpPr txBox="1">
            <a:spLocks/>
          </p:cNvSpPr>
          <p:nvPr/>
        </p:nvSpPr>
        <p:spPr>
          <a:xfrm>
            <a:off x="757843" y="4889089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be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costly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9E6945-5498-4B50-A8F3-98E1858529D3}"/>
              </a:ext>
            </a:extLst>
          </p:cNvPr>
          <p:cNvSpPr txBox="1">
            <a:spLocks/>
          </p:cNvSpPr>
          <p:nvPr/>
        </p:nvSpPr>
        <p:spPr>
          <a:xfrm>
            <a:off x="828964" y="670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F44-B974-4253-9F53-96FC532516A9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1725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259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activity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838200" y="3191623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mutate what you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838200" y="3891988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build (ant, maven, gradle)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E1B49-A89F-493C-9F4A-5C79682366F5}"/>
              </a:ext>
            </a:extLst>
          </p:cNvPr>
          <p:cNvSpPr txBox="1">
            <a:spLocks/>
          </p:cNvSpPr>
          <p:nvPr/>
        </p:nvSpPr>
        <p:spPr>
          <a:xfrm>
            <a:off x="838199" y="4592353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(eclipse, intellij)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B9B534-064C-41C6-81EF-CE0F22C19C02}"/>
              </a:ext>
            </a:extLst>
          </p:cNvPr>
          <p:cNvSpPr txBox="1">
            <a:spLocks/>
          </p:cNvSpPr>
          <p:nvPr/>
        </p:nvSpPr>
        <p:spPr>
          <a:xfrm>
            <a:off x="838199" y="10742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AD8AD-2903-4020-9921-0C396E3C9F12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9565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572BA4-193F-4BFA-BC53-D8222ECD8578}"/>
              </a:ext>
            </a:extLst>
          </p:cNvPr>
          <p:cNvSpPr txBox="1">
            <a:spLocks/>
          </p:cNvSpPr>
          <p:nvPr/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820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572BA4-193F-4BFA-BC53-D8222ECD8578}"/>
              </a:ext>
            </a:extLst>
          </p:cNvPr>
          <p:cNvSpPr txBox="1">
            <a:spLocks/>
          </p:cNvSpPr>
          <p:nvPr/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6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976F-E1CF-4662-8C06-981A1C5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438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en-US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  <a:r>
              <a:rPr lang="en-US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ensure the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n-US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of code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l-PL" sz="4900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782A6-E113-4B96-9D07-A369DF49B2DF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8967B6-6DDF-416A-AE24-43388DE8C0C6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18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976F-E1CF-4662-8C06-981A1C5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04" y="1375704"/>
            <a:ext cx="3591791" cy="1176589"/>
          </a:xfrm>
        </p:spPr>
        <p:txBody>
          <a:bodyPr anchor="ctr" anchorCtr="1">
            <a:normAutofit fontScale="90000"/>
          </a:bodyPr>
          <a:lstStyle/>
          <a:p>
            <a:r>
              <a:rPr lang="pl-PL" sz="49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given</a:t>
            </a:r>
            <a:b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has </a:t>
            </a:r>
            <a:r>
              <a:rPr lang="en-US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</a:t>
            </a:r>
            <a:endParaRPr lang="pl-PL" sz="4900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E424B8-4F86-4ECA-AE04-DAED28BB2967}"/>
              </a:ext>
            </a:extLst>
          </p:cNvPr>
          <p:cNvSpPr txBox="1">
            <a:spLocks/>
          </p:cNvSpPr>
          <p:nvPr/>
        </p:nvSpPr>
        <p:spPr>
          <a:xfrm>
            <a:off x="4300104" y="2710082"/>
            <a:ext cx="3591791" cy="1176589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when</a:t>
            </a:r>
          </a:p>
          <a:p>
            <a:r>
              <a:rPr lang="en-US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code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5749AB-0541-4116-A16A-04163363FA98}"/>
              </a:ext>
            </a:extLst>
          </p:cNvPr>
          <p:cNvSpPr txBox="1">
            <a:spLocks/>
          </p:cNvSpPr>
          <p:nvPr/>
        </p:nvSpPr>
        <p:spPr>
          <a:xfrm>
            <a:off x="4374573" y="4044460"/>
            <a:ext cx="3674918" cy="1176589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then</a:t>
            </a:r>
          </a:p>
          <a:p>
            <a:r>
              <a:rPr lang="en-US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have </a:t>
            </a:r>
            <a:r>
              <a:rPr lang="en-US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A9A15-1892-4305-8286-4971B908AB02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945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E424B8-4F86-4ECA-AE04-DAED28BB2967}"/>
              </a:ext>
            </a:extLst>
          </p:cNvPr>
          <p:cNvSpPr txBox="1">
            <a:spLocks/>
          </p:cNvSpPr>
          <p:nvPr/>
        </p:nvSpPr>
        <p:spPr>
          <a:xfrm>
            <a:off x="838200" y="3521480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tests ftw!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5CF05-0099-449E-9426-9F481C3368B2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F31B46-1ADB-4717-B70C-77CE56E5BEE1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measure test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47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E424B8-4F86-4ECA-AE04-DAED28BB2967}"/>
              </a:ext>
            </a:extLst>
          </p:cNvPr>
          <p:cNvSpPr txBox="1">
            <a:spLocks/>
          </p:cNvSpPr>
          <p:nvPr/>
        </p:nvSpPr>
        <p:spPr>
          <a:xfrm>
            <a:off x="838200" y="3521480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small change in business code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F31B46-1ADB-4717-B70C-77CE56E5BEE1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66525-BD87-475F-8311-88E099C42685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765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354620" y="4946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C0144B-ECB9-4A0E-9CA0-FA492175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20814"/>
              </p:ext>
            </p:extLst>
          </p:nvPr>
        </p:nvGraphicFramePr>
        <p:xfrm>
          <a:off x="2945504" y="1464999"/>
          <a:ext cx="6978016" cy="4777740"/>
        </p:xfrm>
        <a:graphic>
          <a:graphicData uri="http://schemas.openxmlformats.org/drawingml/2006/table">
            <a:tbl>
              <a:tblPr/>
              <a:tblGrid>
                <a:gridCol w="4234816">
                  <a:extLst>
                    <a:ext uri="{9D8B030D-6E8A-4147-A177-3AD203B41FA5}">
                      <a16:colId xmlns:a16="http://schemas.microsoft.com/office/drawing/2014/main" val="26890929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241190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b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&lt;=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b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437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++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--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696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return 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A0081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return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589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= b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c;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= b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c;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0899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==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b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!=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b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77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return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new Object()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return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null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573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m1();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m2();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m3();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m1(); 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A0081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m3();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41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Object o =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new Object()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Object o =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null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105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int i = 4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int i = 4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087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boolean i =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m1()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boolean i =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false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74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== b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06325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1B9CCD7-10AD-483D-B96C-F84D50A35C5D}"/>
              </a:ext>
            </a:extLst>
          </p:cNvPr>
          <p:cNvSpPr txBox="1">
            <a:spLocks/>
          </p:cNvSpPr>
          <p:nvPr/>
        </p:nvSpPr>
        <p:spPr>
          <a:xfrm>
            <a:off x="838200" y="1394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mutations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C60DF-AE7E-4E5D-98C0-0D5D1D3FF3F0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563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34144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mutate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838199" y="3634508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838199" y="4334873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outcome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986E8-E6A7-4121-BDD3-95A4AD7C1B02}"/>
              </a:ext>
            </a:extLst>
          </p:cNvPr>
          <p:cNvSpPr txBox="1">
            <a:spLocks/>
          </p:cNvSpPr>
          <p:nvPr/>
        </p:nvSpPr>
        <p:spPr>
          <a:xfrm>
            <a:off x="838199" y="1517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it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4304C-C60E-40E0-B037-008DB3971A98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947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143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condition 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</a:t>
            </a:r>
            <a:endParaRPr lang="pl-PL" sz="49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838200" y="3634507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unexpected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838200" y="4334872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timeout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F1894C-CB97-431C-826C-F4F47E1379B0}"/>
              </a:ext>
            </a:extLst>
          </p:cNvPr>
          <p:cNvSpPr txBox="1">
            <a:spLocks/>
          </p:cNvSpPr>
          <p:nvPr/>
        </p:nvSpPr>
        <p:spPr>
          <a:xfrm>
            <a:off x="838199" y="1517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mutation?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5D244-F99C-488E-99A2-691AE35FAEF6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220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743</Words>
  <Application>Microsoft Office PowerPoint</Application>
  <PresentationFormat>Widescreen</PresentationFormat>
  <Paragraphs>178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mutaʇion tǝsts</vt:lpstr>
      <vt:lpstr>~8 years of exp</vt:lpstr>
      <vt:lpstr>tests ensure the business quality of code.</vt:lpstr>
      <vt:lpstr>// given code has bugs</vt:lpstr>
      <vt:lpstr>PowerPoint Presentation</vt:lpstr>
      <vt:lpstr>PowerPoint Presentation</vt:lpstr>
      <vt:lpstr>PowerPoint Presentation</vt:lpstr>
      <vt:lpstr>mutate code</vt:lpstr>
      <vt:lpstr>test condition fail</vt:lpstr>
      <vt:lpstr>uncovered code</vt:lpstr>
      <vt:lpstr>~40k code lines, ~500 unit tests</vt:lpstr>
      <vt:lpstr>22 hours 36 minutes</vt:lpstr>
      <vt:lpstr>pitest</vt:lpstr>
      <vt:lpstr>bytecode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won't find bugs in code</vt:lpstr>
      <vt:lpstr>as a development activity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dsfsdfsdff</dc:title>
  <dc:creator>Bartlomiej Gulis</dc:creator>
  <cp:lastModifiedBy>Bartlomiej Gulis</cp:lastModifiedBy>
  <cp:revision>75</cp:revision>
  <dcterms:created xsi:type="dcterms:W3CDTF">2020-01-17T22:29:06Z</dcterms:created>
  <dcterms:modified xsi:type="dcterms:W3CDTF">2020-02-26T16:08:18Z</dcterms:modified>
</cp:coreProperties>
</file>