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sldIdLst>
    <p:sldId id="266" r:id="rId2"/>
    <p:sldId id="291" r:id="rId3"/>
    <p:sldId id="309" r:id="rId4"/>
    <p:sldId id="258" r:id="rId5"/>
    <p:sldId id="281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314" r:id="rId14"/>
    <p:sldId id="310" r:id="rId15"/>
    <p:sldId id="293" r:id="rId16"/>
    <p:sldId id="294" r:id="rId17"/>
    <p:sldId id="295" r:id="rId18"/>
    <p:sldId id="296" r:id="rId19"/>
    <p:sldId id="297" r:id="rId20"/>
    <p:sldId id="327" r:id="rId21"/>
    <p:sldId id="298" r:id="rId22"/>
    <p:sldId id="299" r:id="rId23"/>
    <p:sldId id="300" r:id="rId24"/>
    <p:sldId id="301" r:id="rId25"/>
    <p:sldId id="302" r:id="rId26"/>
    <p:sldId id="328" r:id="rId27"/>
    <p:sldId id="329" r:id="rId28"/>
  </p:sldIdLst>
  <p:sldSz cx="12192000" cy="6858000"/>
  <p:notesSz cx="12192000" cy="6858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mbria" panose="02040503050406030204" pitchFamily="18" charset="0"/>
      <p:regular r:id="rId33"/>
      <p:bold r:id="rId34"/>
      <p:italic r:id="rId35"/>
      <p:boldItalic r:id="rId36"/>
    </p:embeddedFont>
    <p:embeddedFont>
      <p:font typeface="Lato" panose="020F0502020204030203" pitchFamily="34" charset="0"/>
      <p:regular r:id="rId37"/>
      <p:bold r:id="rId38"/>
      <p:italic r:id="rId39"/>
      <p:boldItalic r:id="rId40"/>
    </p:embeddedFont>
    <p:embeddedFont>
      <p:font typeface="Lato Black" panose="020F0502020204030203" pitchFamily="34" charset="0"/>
      <p:bold r:id="rId41"/>
      <p:boldItalic r:id="rId42"/>
    </p:embeddedFont>
    <p:embeddedFont>
      <p:font typeface="Trebuchet MS" panose="020B0603020202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AE8"/>
    <a:srgbClr val="4FA8D9"/>
    <a:srgbClr val="9DC3E6"/>
    <a:srgbClr val="DAE3F3"/>
    <a:srgbClr val="70AD47"/>
    <a:srgbClr val="D3D3D3"/>
    <a:srgbClr val="EB856E"/>
    <a:srgbClr val="A9D18E"/>
    <a:srgbClr val="E2F0D9"/>
    <a:srgbClr val="F8D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279" autoAdjust="0"/>
    <p:restoredTop sz="94660"/>
  </p:normalViewPr>
  <p:slideViewPr>
    <p:cSldViewPr snapToGrid="0">
      <p:cViewPr varScale="1">
        <p:scale>
          <a:sx n="84" d="100"/>
          <a:sy n="84" d="100"/>
        </p:scale>
        <p:origin x="461" y="7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8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" name="Google Shape;79;p16">
            <a:extLst>
              <a:ext uri="{FF2B5EF4-FFF2-40B4-BE49-F238E27FC236}">
                <a16:creationId xmlns:a16="http://schemas.microsoft.com/office/drawing/2014/main" id="{3B65AF20-716B-FB15-5B4D-697B092FDC57}"/>
              </a:ext>
            </a:extLst>
          </p:cNvPr>
          <p:cNvSpPr/>
          <p:nvPr/>
        </p:nvSpPr>
        <p:spPr>
          <a:xfrm>
            <a:off x="1755300" y="961724"/>
            <a:ext cx="10436700" cy="4719300"/>
          </a:xfrm>
          <a:prstGeom prst="rect">
            <a:avLst/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858295" y="3778833"/>
            <a:ext cx="10264877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858296" y="992767"/>
            <a:ext cx="10264877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FE9B7AA1-A29F-6D81-3D4B-A46137AE888E}"/>
              </a:ext>
            </a:extLst>
          </p:cNvPr>
          <p:cNvSpPr/>
          <p:nvPr/>
        </p:nvSpPr>
        <p:spPr>
          <a:xfrm rot="-2573517">
            <a:off x="10446466" y="4538934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FCA106">
              <a:alpha val="5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82;p16">
            <a:extLst>
              <a:ext uri="{FF2B5EF4-FFF2-40B4-BE49-F238E27FC236}">
                <a16:creationId xmlns:a16="http://schemas.microsoft.com/office/drawing/2014/main" id="{839B7C1A-8666-5747-CC25-3E1214004BDF}"/>
              </a:ext>
            </a:extLst>
          </p:cNvPr>
          <p:cNvSpPr/>
          <p:nvPr/>
        </p:nvSpPr>
        <p:spPr>
          <a:xfrm flipH="1">
            <a:off x="11253675" y="4489065"/>
            <a:ext cx="350700" cy="350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5C2ECBA1-A536-4159-65FC-4A74EABFED3C}"/>
              </a:ext>
            </a:extLst>
          </p:cNvPr>
          <p:cNvSpPr/>
          <p:nvPr/>
        </p:nvSpPr>
        <p:spPr>
          <a:xfrm flipH="1">
            <a:off x="9917800" y="5019074"/>
            <a:ext cx="505200" cy="5052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84;p16">
            <a:extLst>
              <a:ext uri="{FF2B5EF4-FFF2-40B4-BE49-F238E27FC236}">
                <a16:creationId xmlns:a16="http://schemas.microsoft.com/office/drawing/2014/main" id="{70CDBBE8-A6AF-BA9F-9803-6A5F322AEAC7}"/>
              </a:ext>
            </a:extLst>
          </p:cNvPr>
          <p:cNvSpPr/>
          <p:nvPr/>
        </p:nvSpPr>
        <p:spPr>
          <a:xfrm flipH="1">
            <a:off x="9469525" y="4839774"/>
            <a:ext cx="122700" cy="122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OBJECT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574040" y="1010234"/>
            <a:ext cx="110439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600" b="1" i="0">
                <a:solidFill>
                  <a:srgbClr val="A33E2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1">
  <p:cSld name="Title and Content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609600" y="6477000"/>
            <a:ext cx="10974705" cy="0"/>
          </a:xfrm>
          <a:custGeom>
            <a:avLst/>
            <a:gdLst/>
            <a:ahLst/>
            <a:cxnLst/>
            <a:rect l="l" t="t" r="r" b="b"/>
            <a:pathLst>
              <a:path w="10974705" h="120000" extrusionOk="0">
                <a:moveTo>
                  <a:pt x="0" y="0"/>
                </a:moveTo>
                <a:lnTo>
                  <a:pt x="10974578" y="0"/>
                </a:lnTo>
              </a:path>
            </a:pathLst>
          </a:custGeom>
          <a:noFill/>
          <a:ln w="9525" cap="flat" cmpd="sng">
            <a:solidFill>
              <a:srgbClr val="D15A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574040" y="1010234"/>
            <a:ext cx="110439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600" b="1" i="0">
                <a:solidFill>
                  <a:srgbClr val="A33E2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15847" y="1822830"/>
            <a:ext cx="10560300" cy="3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marL="1371600" lvl="2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marL="1828800" lvl="3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marL="2286000" lvl="4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marL="2743200" lvl="5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marL="3200400" lvl="6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marL="3657600" lvl="7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marL="4114800" lvl="8" indent="-228600" algn="l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09600" y="320040"/>
            <a:ext cx="9651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09600" y="1609416"/>
            <a:ext cx="9651900" cy="4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039" algn="l">
              <a:spcBef>
                <a:spcPts val="600"/>
              </a:spcBef>
              <a:spcAft>
                <a:spcPts val="0"/>
              </a:spcAft>
              <a:buSzPts val="1314"/>
              <a:buChar char="●"/>
              <a:defRPr/>
            </a:lvl1pPr>
            <a:lvl2pPr marL="914400" lvl="1" indent="-320040" algn="l">
              <a:spcBef>
                <a:spcPts val="21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297180" algn="l">
              <a:spcBef>
                <a:spcPts val="2100"/>
              </a:spcBef>
              <a:spcAft>
                <a:spcPts val="0"/>
              </a:spcAft>
              <a:buSzPts val="1080"/>
              <a:buChar char="■"/>
              <a:defRPr/>
            </a:lvl3pPr>
            <a:lvl4pPr marL="1828800" lvl="3" indent="-320039" algn="l">
              <a:spcBef>
                <a:spcPts val="21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08610" algn="l">
              <a:spcBef>
                <a:spcPts val="21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20039" algn="l">
              <a:spcBef>
                <a:spcPts val="21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>
              <a:spcBef>
                <a:spcPts val="21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42900" algn="l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5661248" y="6557946"/>
            <a:ext cx="26700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335264" y="6556248"/>
            <a:ext cx="784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FE9B7AA1-A29F-6D81-3D4B-A46137AE888E}"/>
              </a:ext>
            </a:extLst>
          </p:cNvPr>
          <p:cNvSpPr/>
          <p:nvPr/>
        </p:nvSpPr>
        <p:spPr>
          <a:xfrm rot="-2573517">
            <a:off x="10446466" y="4538934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FCA106">
              <a:alpha val="5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82;p16">
            <a:extLst>
              <a:ext uri="{FF2B5EF4-FFF2-40B4-BE49-F238E27FC236}">
                <a16:creationId xmlns:a16="http://schemas.microsoft.com/office/drawing/2014/main" id="{839B7C1A-8666-5747-CC25-3E1214004BDF}"/>
              </a:ext>
            </a:extLst>
          </p:cNvPr>
          <p:cNvSpPr/>
          <p:nvPr/>
        </p:nvSpPr>
        <p:spPr>
          <a:xfrm flipH="1">
            <a:off x="11253675" y="4489065"/>
            <a:ext cx="350700" cy="350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5C2ECBA1-A536-4159-65FC-4A74EABFED3C}"/>
              </a:ext>
            </a:extLst>
          </p:cNvPr>
          <p:cNvSpPr/>
          <p:nvPr/>
        </p:nvSpPr>
        <p:spPr>
          <a:xfrm flipH="1">
            <a:off x="9917800" y="5019074"/>
            <a:ext cx="505200" cy="5052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84;p16">
            <a:extLst>
              <a:ext uri="{FF2B5EF4-FFF2-40B4-BE49-F238E27FC236}">
                <a16:creationId xmlns:a16="http://schemas.microsoft.com/office/drawing/2014/main" id="{70CDBBE8-A6AF-BA9F-9803-6A5F322AEAC7}"/>
              </a:ext>
            </a:extLst>
          </p:cNvPr>
          <p:cNvSpPr/>
          <p:nvPr/>
        </p:nvSpPr>
        <p:spPr>
          <a:xfrm flipH="1">
            <a:off x="9469525" y="4839774"/>
            <a:ext cx="122700" cy="122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Google Shape;78;p16">
            <a:extLst>
              <a:ext uri="{FF2B5EF4-FFF2-40B4-BE49-F238E27FC236}">
                <a16:creationId xmlns:a16="http://schemas.microsoft.com/office/drawing/2014/main" id="{D94E991A-9EFF-4B65-BCC3-F9383B0FD1C2}"/>
              </a:ext>
            </a:extLst>
          </p:cNvPr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-8677071" y="-3701643"/>
            <a:ext cx="12192000" cy="813538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9;p16">
            <a:extLst>
              <a:ext uri="{FF2B5EF4-FFF2-40B4-BE49-F238E27FC236}">
                <a16:creationId xmlns:a16="http://schemas.microsoft.com/office/drawing/2014/main" id="{E4662EFA-9AD5-466E-92CF-15C8F262B99C}"/>
              </a:ext>
            </a:extLst>
          </p:cNvPr>
          <p:cNvSpPr/>
          <p:nvPr userDrawn="1"/>
        </p:nvSpPr>
        <p:spPr>
          <a:xfrm>
            <a:off x="1772383" y="1088281"/>
            <a:ext cx="10436700" cy="4719300"/>
          </a:xfrm>
          <a:prstGeom prst="rect">
            <a:avLst/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6BE0C581-BCF5-4DD1-AA50-6EAF940B26D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58294" y="1156657"/>
            <a:ext cx="10264877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Google Shape;15;p2">
            <a:extLst>
              <a:ext uri="{FF2B5EF4-FFF2-40B4-BE49-F238E27FC236}">
                <a16:creationId xmlns:a16="http://schemas.microsoft.com/office/drawing/2014/main" id="{D3049E27-3662-49B5-A3E6-67022085BD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69000" y="3996912"/>
            <a:ext cx="10264877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242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7;p18">
            <a:extLst>
              <a:ext uri="{FF2B5EF4-FFF2-40B4-BE49-F238E27FC236}">
                <a16:creationId xmlns:a16="http://schemas.microsoft.com/office/drawing/2014/main" id="{35A95127-1827-4A1B-B0E1-42C43A48394D}"/>
              </a:ext>
            </a:extLst>
          </p:cNvPr>
          <p:cNvSpPr/>
          <p:nvPr/>
        </p:nvSpPr>
        <p:spPr>
          <a:xfrm rot="10800000" flipH="1">
            <a:off x="0" y="0"/>
            <a:ext cx="5498400" cy="6896400"/>
          </a:xfrm>
          <a:prstGeom prst="round1Rect">
            <a:avLst>
              <a:gd name="adj" fmla="val 1666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;p19">
            <a:extLst>
              <a:ext uri="{FF2B5EF4-FFF2-40B4-BE49-F238E27FC236}">
                <a16:creationId xmlns:a16="http://schemas.microsoft.com/office/drawing/2014/main" id="{C11553E2-BCCD-F3CC-5988-04C42B803CEE}"/>
              </a:ext>
            </a:extLst>
          </p:cNvPr>
          <p:cNvSpPr/>
          <p:nvPr/>
        </p:nvSpPr>
        <p:spPr>
          <a:xfrm rot="-2573517">
            <a:off x="10659016" y="-338566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115;p19">
            <a:extLst>
              <a:ext uri="{FF2B5EF4-FFF2-40B4-BE49-F238E27FC236}">
                <a16:creationId xmlns:a16="http://schemas.microsoft.com/office/drawing/2014/main" id="{5F20BD3F-69AE-577C-5F8E-4451741DA67D}"/>
              </a:ext>
            </a:extLst>
          </p:cNvPr>
          <p:cNvSpPr/>
          <p:nvPr/>
        </p:nvSpPr>
        <p:spPr>
          <a:xfrm flipH="1">
            <a:off x="11208850" y="1502615"/>
            <a:ext cx="350700" cy="350700"/>
          </a:xfrm>
          <a:prstGeom prst="ellipse">
            <a:avLst/>
          </a:prstGeom>
          <a:solidFill>
            <a:srgbClr val="FCA1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116;p19">
            <a:extLst>
              <a:ext uri="{FF2B5EF4-FFF2-40B4-BE49-F238E27FC236}">
                <a16:creationId xmlns:a16="http://schemas.microsoft.com/office/drawing/2014/main" id="{4D7C8D56-EC84-3363-9AAB-1104FEB0F017}"/>
              </a:ext>
            </a:extLst>
          </p:cNvPr>
          <p:cNvSpPr/>
          <p:nvPr/>
        </p:nvSpPr>
        <p:spPr>
          <a:xfrm flipH="1">
            <a:off x="10569025" y="96724"/>
            <a:ext cx="505200" cy="5052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107;p19">
            <a:extLst>
              <a:ext uri="{FF2B5EF4-FFF2-40B4-BE49-F238E27FC236}">
                <a16:creationId xmlns:a16="http://schemas.microsoft.com/office/drawing/2014/main" id="{20EB50BF-4407-4A93-8C68-D85C9398F612}"/>
              </a:ext>
            </a:extLst>
          </p:cNvPr>
          <p:cNvSpPr/>
          <p:nvPr/>
        </p:nvSpPr>
        <p:spPr>
          <a:xfrm rot="3710394">
            <a:off x="-3789042" y="2528568"/>
            <a:ext cx="8251739" cy="3598327"/>
          </a:xfrm>
          <a:prstGeom prst="round1Rect">
            <a:avLst>
              <a:gd name="adj" fmla="val 1666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Google Shape;111;p19">
            <a:extLst>
              <a:ext uri="{FF2B5EF4-FFF2-40B4-BE49-F238E27FC236}">
                <a16:creationId xmlns:a16="http://schemas.microsoft.com/office/drawing/2014/main" id="{4C1E3F15-6FF3-4CA7-9D35-9B63B660456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0582" y="1825883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13;p19">
            <a:extLst>
              <a:ext uri="{FF2B5EF4-FFF2-40B4-BE49-F238E27FC236}">
                <a16:creationId xmlns:a16="http://schemas.microsoft.com/office/drawing/2014/main" id="{2401D89F-174F-4632-A216-94C9D1AB02D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76451" y="2329006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19;p19">
            <a:extLst>
              <a:ext uri="{FF2B5EF4-FFF2-40B4-BE49-F238E27FC236}">
                <a16:creationId xmlns:a16="http://schemas.microsoft.com/office/drawing/2014/main" id="{03D74B2B-1B86-4BA2-BB07-43C2CE1F35D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76511" y="2886993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21;p19">
            <a:extLst>
              <a:ext uri="{FF2B5EF4-FFF2-40B4-BE49-F238E27FC236}">
                <a16:creationId xmlns:a16="http://schemas.microsoft.com/office/drawing/2014/main" id="{B128DCD0-1144-4ED8-A6D4-FFB09735190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4198" y="3410712"/>
            <a:ext cx="428076" cy="4280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06;p19">
            <a:extLst>
              <a:ext uri="{FF2B5EF4-FFF2-40B4-BE49-F238E27FC236}">
                <a16:creationId xmlns:a16="http://schemas.microsoft.com/office/drawing/2014/main" id="{2B91C758-72BA-4BA4-94E8-6E273FC59D7E}"/>
              </a:ext>
            </a:extLst>
          </p:cNvPr>
          <p:cNvCxnSpPr>
            <a:cxnSpLocks/>
          </p:cNvCxnSpPr>
          <p:nvPr userDrawn="1"/>
        </p:nvCxnSpPr>
        <p:spPr>
          <a:xfrm>
            <a:off x="795786" y="1421954"/>
            <a:ext cx="2578350" cy="0"/>
          </a:xfrm>
          <a:prstGeom prst="straightConnector1">
            <a:avLst/>
          </a:prstGeom>
          <a:noFill/>
          <a:ln w="762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Google Shape;121;p19">
            <a:extLst>
              <a:ext uri="{FF2B5EF4-FFF2-40B4-BE49-F238E27FC236}">
                <a16:creationId xmlns:a16="http://schemas.microsoft.com/office/drawing/2014/main" id="{42B77C11-A7F7-4887-9DB7-FEB47DF5002C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66673" y="3914452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21;p19">
            <a:extLst>
              <a:ext uri="{FF2B5EF4-FFF2-40B4-BE49-F238E27FC236}">
                <a16:creationId xmlns:a16="http://schemas.microsoft.com/office/drawing/2014/main" id="{2D3D1DEC-B0A4-4716-8800-2D4856FD12FE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56233" y="4454768"/>
            <a:ext cx="428076" cy="42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72233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0" name="Google Shape;132;p20">
            <a:extLst>
              <a:ext uri="{FF2B5EF4-FFF2-40B4-BE49-F238E27FC236}">
                <a16:creationId xmlns:a16="http://schemas.microsoft.com/office/drawing/2014/main" id="{BD3A11E4-1A2A-497B-B3D0-6AB7853B87FE}"/>
              </a:ext>
            </a:extLst>
          </p:cNvPr>
          <p:cNvSpPr/>
          <p:nvPr/>
        </p:nvSpPr>
        <p:spPr>
          <a:xfrm rot="-2573517">
            <a:off x="10909766" y="-109966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33;p20">
            <a:extLst>
              <a:ext uri="{FF2B5EF4-FFF2-40B4-BE49-F238E27FC236}">
                <a16:creationId xmlns:a16="http://schemas.microsoft.com/office/drawing/2014/main" id="{78A1EC21-A2C0-4E03-BB3E-387BB10C18ED}"/>
              </a:ext>
            </a:extLst>
          </p:cNvPr>
          <p:cNvSpPr/>
          <p:nvPr/>
        </p:nvSpPr>
        <p:spPr>
          <a:xfrm flipH="1">
            <a:off x="11208850" y="1731215"/>
            <a:ext cx="350700" cy="350700"/>
          </a:xfrm>
          <a:prstGeom prst="ellipse">
            <a:avLst/>
          </a:prstGeom>
          <a:solidFill>
            <a:srgbClr val="FCA106">
              <a:alpha val="5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34;p20">
            <a:extLst>
              <a:ext uri="{FF2B5EF4-FFF2-40B4-BE49-F238E27FC236}">
                <a16:creationId xmlns:a16="http://schemas.microsoft.com/office/drawing/2014/main" id="{55D6CACD-57EF-4A2D-ABEE-DA3EE7D19064}"/>
              </a:ext>
            </a:extLst>
          </p:cNvPr>
          <p:cNvSpPr/>
          <p:nvPr/>
        </p:nvSpPr>
        <p:spPr>
          <a:xfrm flipH="1">
            <a:off x="10870900" y="96724"/>
            <a:ext cx="505200" cy="5052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3" name="Google Shape;106;p19">
            <a:extLst>
              <a:ext uri="{FF2B5EF4-FFF2-40B4-BE49-F238E27FC236}">
                <a16:creationId xmlns:a16="http://schemas.microsoft.com/office/drawing/2014/main" id="{8AC61C9C-B590-4000-8FFE-71E17CAF8620}"/>
              </a:ext>
            </a:extLst>
          </p:cNvPr>
          <p:cNvCxnSpPr>
            <a:cxnSpLocks/>
          </p:cNvCxnSpPr>
          <p:nvPr userDrawn="1"/>
        </p:nvCxnSpPr>
        <p:spPr>
          <a:xfrm>
            <a:off x="440677" y="1485833"/>
            <a:ext cx="2923960" cy="0"/>
          </a:xfrm>
          <a:prstGeom prst="straightConnector1">
            <a:avLst/>
          </a:prstGeom>
          <a:noFill/>
          <a:ln w="762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7612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4" r:id="rId2"/>
    <p:sldLayoutId id="2147483649" r:id="rId3"/>
    <p:sldLayoutId id="2147483650" r:id="rId4"/>
    <p:sldLayoutId id="2147483663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00" b="0" i="0" u="none" strike="noStrike" cap="none">
          <a:solidFill>
            <a:srgbClr val="000000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5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1E175D-C307-4D57-9949-7F125A79EEF2}"/>
              </a:ext>
            </a:extLst>
          </p:cNvPr>
          <p:cNvSpPr/>
          <p:nvPr/>
        </p:nvSpPr>
        <p:spPr>
          <a:xfrm>
            <a:off x="2037974" y="3770589"/>
            <a:ext cx="4930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DCA7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By: </a:t>
            </a:r>
            <a:r>
              <a:rPr lang="en-US" sz="3600" b="1" dirty="0">
                <a:solidFill>
                  <a:srgbClr val="FDCA7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Bhawna Gunwani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A9B30AF-1631-4B7D-A1E0-E25C67DE5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3182" y="1762146"/>
            <a:ext cx="9947564" cy="2008443"/>
          </a:xfrm>
        </p:spPr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 INTRODUCTION TO ASP.NET CORE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08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360150" cy="4352680"/>
          </a:xfrm>
        </p:spPr>
        <p:txBody>
          <a:bodyPr/>
          <a:lstStyle/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Here is a brief overview of the different levels and their contents: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Solution Level: </a:t>
            </a:r>
          </a:p>
          <a:p>
            <a:pPr marL="76200" lvl="4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	- The highest level is the solution level which represents the entire application. </a:t>
            </a:r>
          </a:p>
          <a:p>
            <a:pPr marL="76200" lvl="4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	- The solution level contains solution file, which is used to manage the entire application.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Project Level: </a:t>
            </a:r>
          </a:p>
          <a:p>
            <a:pPr marL="76200" lvl="4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	- The project level represents a specific component or module of the application. </a:t>
            </a:r>
          </a:p>
          <a:p>
            <a:pPr marL="76200" lvl="4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	- Some common project types include web applications, class libraries, and test projects.</a:t>
            </a:r>
          </a:p>
          <a:p>
            <a:pPr marL="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88000"/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18567"/>
            <a:ext cx="11360150" cy="65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ASP.NET CORE PROJECT FOLDER STRUCTURE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5513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360150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Directory Level: </a:t>
            </a:r>
          </a:p>
          <a:p>
            <a:pPr marL="0" lvl="4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/>
              <a:t>	- Within each project, there are various directories that organize the files and resources.</a:t>
            </a:r>
          </a:p>
          <a:p>
            <a:pPr marL="0" lvl="4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/>
              <a:t>	- For example, “Views” directory contains HTML templates that generate user interface.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File Level: </a:t>
            </a:r>
          </a:p>
          <a:p>
            <a:pPr marL="0" lvl="4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/>
              <a:t>	- At the lowest level of the project structure are individual files. </a:t>
            </a:r>
          </a:p>
          <a:p>
            <a:pPr marL="0" lvl="4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/>
              <a:t>	- These files can include code files, configuration files, asset files (like images) and more.</a:t>
            </a:r>
          </a:p>
          <a:p>
            <a:pPr marL="0" lvl="4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endParaRPr lang="en-US" sz="2000" dirty="0"/>
          </a:p>
          <a:p>
            <a:pPr marL="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88000"/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18569"/>
            <a:ext cx="11360150" cy="668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ASP.NET CORE PROJECT FOLDER STRUCTURE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63623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D20C3DA-A18D-42A0-AE35-FBC029283E69}"/>
              </a:ext>
            </a:extLst>
          </p:cNvPr>
          <p:cNvSpPr txBox="1">
            <a:spLocks/>
          </p:cNvSpPr>
          <p:nvPr/>
        </p:nvSpPr>
        <p:spPr>
          <a:xfrm>
            <a:off x="1490742" y="2939232"/>
            <a:ext cx="3368127" cy="2008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5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b="1" dirty="0">
                <a:solidFill>
                  <a:schemeClr val="bg1"/>
                </a:solidFill>
              </a:rPr>
              <a:t>DEMO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295F307D-D134-4F14-A087-7AD567D01C73}"/>
              </a:ext>
            </a:extLst>
          </p:cNvPr>
          <p:cNvSpPr txBox="1">
            <a:spLocks/>
          </p:cNvSpPr>
          <p:nvPr/>
        </p:nvSpPr>
        <p:spPr>
          <a:xfrm>
            <a:off x="5607858" y="2617202"/>
            <a:ext cx="6386917" cy="216910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buClr>
                <a:schemeClr val="dk1"/>
              </a:buClr>
              <a:buSzPts val="3700"/>
            </a:pPr>
            <a:r>
              <a:rPr lang="en-US" sz="4000" dirty="0">
                <a:solidFill>
                  <a:srgbClr val="0066CC"/>
                </a:solidFill>
                <a:latin typeface="Lato Black"/>
                <a:ea typeface="Lato Black"/>
                <a:cs typeface="Lato Black"/>
              </a:rPr>
              <a:t>Building a Basic .NET Core Web Application with ASP.NET Core</a:t>
            </a:r>
            <a:endParaRPr lang="en-IN" sz="4000" dirty="0">
              <a:solidFill>
                <a:srgbClr val="0066CC"/>
              </a:solidFill>
              <a:latin typeface="Lato Black"/>
              <a:ea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29588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331" y="2496843"/>
            <a:ext cx="10264877" cy="1649157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sz="4400" b="1" dirty="0">
                <a:solidFill>
                  <a:schemeClr val="bg1"/>
                </a:solidFill>
              </a:rPr>
              <a:t>MVC Pattern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76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360150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ASP.NET MVC is an open-source software from Microsoft.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MVC is a divides an application's implementation into three component roles: 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- models, views, and controllers. 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It provides an alternative to the ASP.NET Web Forms pattern for building web applications.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ASP.NET MVC has better performance than Web Forms.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It enables developers to create web applications and websites through the use of HTML, CSS,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    JavaScript, jQuery besides others.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80623"/>
            <a:ext cx="11360150" cy="63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INTRODUCTION TO ASP.NET MVC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427974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80624"/>
            <a:ext cx="11360150" cy="6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WEB APP COMPONENTS AND MVC PATTERN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307A18-2AEC-423D-B4C2-65FC804094B3}"/>
              </a:ext>
            </a:extLst>
          </p:cNvPr>
          <p:cNvGrpSpPr/>
          <p:nvPr/>
        </p:nvGrpSpPr>
        <p:grpSpPr>
          <a:xfrm>
            <a:off x="2752164" y="2124634"/>
            <a:ext cx="7187872" cy="3874425"/>
            <a:chOff x="2984832" y="2088950"/>
            <a:chExt cx="7813569" cy="39141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BE7C12-0C25-4840-8FE6-436560ACFF07}"/>
                </a:ext>
              </a:extLst>
            </p:cNvPr>
            <p:cNvSpPr/>
            <p:nvPr/>
          </p:nvSpPr>
          <p:spPr>
            <a:xfrm>
              <a:off x="4916935" y="2512716"/>
              <a:ext cx="2053331" cy="684127"/>
            </a:xfrm>
            <a:prstGeom prst="rect">
              <a:avLst/>
            </a:prstGeom>
            <a:solidFill>
              <a:srgbClr val="EB85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Model</a:t>
              </a:r>
              <a:endParaRPr lang="en-US" sz="12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67B0F5-BB94-412E-907F-052028F2E048}"/>
                </a:ext>
              </a:extLst>
            </p:cNvPr>
            <p:cNvSpPr/>
            <p:nvPr/>
          </p:nvSpPr>
          <p:spPr>
            <a:xfrm>
              <a:off x="6691738" y="4945892"/>
              <a:ext cx="2053331" cy="68412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Controller</a:t>
              </a:r>
              <a:endParaRPr lang="en-US" sz="12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E2977D3-112D-4BC5-B5BC-07F7C0CFD702}"/>
                </a:ext>
              </a:extLst>
            </p:cNvPr>
            <p:cNvSpPr/>
            <p:nvPr/>
          </p:nvSpPr>
          <p:spPr>
            <a:xfrm>
              <a:off x="2984832" y="4945893"/>
              <a:ext cx="2053331" cy="684127"/>
            </a:xfrm>
            <a:prstGeom prst="rect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View</a:t>
              </a:r>
              <a:endParaRPr lang="en-US" sz="12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B5820CA-8A8A-4B2C-B1D6-0807D354B04D}"/>
                </a:ext>
              </a:extLst>
            </p:cNvPr>
            <p:cNvCxnSpPr>
              <a:endCxn id="16" idx="0"/>
            </p:cNvCxnSpPr>
            <p:nvPr/>
          </p:nvCxnSpPr>
          <p:spPr>
            <a:xfrm flipH="1">
              <a:off x="4011498" y="3200829"/>
              <a:ext cx="1645231" cy="1745064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B1DCDAC-2F83-4C40-AEA5-A96D7C8107E6}"/>
                </a:ext>
              </a:extLst>
            </p:cNvPr>
            <p:cNvCxnSpPr>
              <a:stCxn id="16" idx="3"/>
              <a:endCxn id="15" idx="1"/>
            </p:cNvCxnSpPr>
            <p:nvPr/>
          </p:nvCxnSpPr>
          <p:spPr>
            <a:xfrm flipV="1">
              <a:off x="5038163" y="5287956"/>
              <a:ext cx="1653575" cy="1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B02F505-1236-4B28-BAF6-7659CDB0222B}"/>
                </a:ext>
              </a:extLst>
            </p:cNvPr>
            <p:cNvCxnSpPr>
              <a:endCxn id="15" idx="0"/>
            </p:cNvCxnSpPr>
            <p:nvPr/>
          </p:nvCxnSpPr>
          <p:spPr>
            <a:xfrm>
              <a:off x="6230471" y="3200829"/>
              <a:ext cx="1487933" cy="1745063"/>
            </a:xfrm>
            <a:prstGeom prst="straightConnector1">
              <a:avLst/>
            </a:prstGeom>
            <a:ln w="38100">
              <a:solidFill>
                <a:srgbClr val="9DC3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4FD015C-915D-4F1D-9C15-BF191A525CAB}"/>
                </a:ext>
              </a:extLst>
            </p:cNvPr>
            <p:cNvSpPr txBox="1"/>
            <p:nvPr/>
          </p:nvSpPr>
          <p:spPr>
            <a:xfrm>
              <a:off x="5038163" y="2088950"/>
              <a:ext cx="1782970" cy="373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Model Classes</a:t>
              </a:r>
              <a:endParaRPr lang="en-IN" sz="18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A93828-BE6F-4239-91E7-26AB23928EF9}"/>
                </a:ext>
              </a:extLst>
            </p:cNvPr>
            <p:cNvSpPr txBox="1"/>
            <p:nvPr/>
          </p:nvSpPr>
          <p:spPr>
            <a:xfrm>
              <a:off x="3113717" y="5630019"/>
              <a:ext cx="1993818" cy="373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UI Components </a:t>
              </a:r>
              <a:endParaRPr lang="en-IN" sz="18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28D658-7316-44DC-8E60-C342B854A655}"/>
                </a:ext>
              </a:extLst>
            </p:cNvPr>
            <p:cNvSpPr txBox="1"/>
            <p:nvPr/>
          </p:nvSpPr>
          <p:spPr>
            <a:xfrm>
              <a:off x="6801325" y="5630019"/>
              <a:ext cx="2239516" cy="373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Request and Relay</a:t>
              </a:r>
              <a:endParaRPr lang="en-IN" sz="18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7FE818A-D37A-4092-9B7A-8AE1F79C96B4}"/>
                </a:ext>
              </a:extLst>
            </p:cNvPr>
            <p:cNvSpPr/>
            <p:nvPr/>
          </p:nvSpPr>
          <p:spPr>
            <a:xfrm>
              <a:off x="9797297" y="4810735"/>
              <a:ext cx="1001104" cy="966020"/>
            </a:xfrm>
            <a:prstGeom prst="ellipse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AF87DAB-99D2-462B-89A9-57E71D8EF975}"/>
                </a:ext>
              </a:extLst>
            </p:cNvPr>
            <p:cNvSpPr/>
            <p:nvPr/>
          </p:nvSpPr>
          <p:spPr>
            <a:xfrm>
              <a:off x="10040471" y="5101885"/>
              <a:ext cx="107576" cy="1066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E5D96FF-F307-4A22-889D-C453A69DF17A}"/>
                </a:ext>
              </a:extLst>
            </p:cNvPr>
            <p:cNvSpPr/>
            <p:nvPr/>
          </p:nvSpPr>
          <p:spPr>
            <a:xfrm>
              <a:off x="10367735" y="5101885"/>
              <a:ext cx="107576" cy="1066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3975B08D-D6C8-4AAB-9788-2592035DDA4B}"/>
                </a:ext>
              </a:extLst>
            </p:cNvPr>
            <p:cNvSpPr/>
            <p:nvPr/>
          </p:nvSpPr>
          <p:spPr>
            <a:xfrm rot="8562744">
              <a:off x="9964325" y="4906666"/>
              <a:ext cx="806823" cy="603655"/>
            </a:xfrm>
            <a:prstGeom prst="arc">
              <a:avLst>
                <a:gd name="adj1" fmla="val 16699599"/>
                <a:gd name="adj2" fmla="val 0"/>
              </a:avLst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14CB02C-67F6-49D2-8ABF-61871B7FBDA4}"/>
                </a:ext>
              </a:extLst>
            </p:cNvPr>
            <p:cNvCxnSpPr/>
            <p:nvPr/>
          </p:nvCxnSpPr>
          <p:spPr>
            <a:xfrm>
              <a:off x="8745069" y="5208979"/>
              <a:ext cx="927849" cy="0"/>
            </a:xfrm>
            <a:prstGeom prst="straightConnector1">
              <a:avLst/>
            </a:prstGeom>
            <a:ln w="3810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FDC5729-39D4-4138-A069-4E15B0E81F47}"/>
                </a:ext>
              </a:extLst>
            </p:cNvPr>
            <p:cNvCxnSpPr/>
            <p:nvPr/>
          </p:nvCxnSpPr>
          <p:spPr>
            <a:xfrm flipH="1">
              <a:off x="8745069" y="5423648"/>
              <a:ext cx="927849" cy="0"/>
            </a:xfrm>
            <a:prstGeom prst="straightConnector1">
              <a:avLst/>
            </a:prstGeom>
            <a:ln w="3810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792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360150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MVC stands for Model, View, and Controller. 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MVC separates an application into three components - Model, View,</a:t>
            </a:r>
            <a:r>
              <a:rPr lang="en-US" sz="2000" dirty="0"/>
              <a:t> and Controller.</a:t>
            </a:r>
          </a:p>
          <a:p>
            <a:pPr marL="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88000"/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925" y="888271"/>
            <a:ext cx="11360150" cy="61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UNDERSTANDING MVC PATTERN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057DC5-8A55-4ECE-A02B-E3BEDEDE8792}"/>
              </a:ext>
            </a:extLst>
          </p:cNvPr>
          <p:cNvGrpSpPr/>
          <p:nvPr/>
        </p:nvGrpSpPr>
        <p:grpSpPr>
          <a:xfrm>
            <a:off x="3424518" y="2761128"/>
            <a:ext cx="4769224" cy="3666565"/>
            <a:chOff x="3388659" y="2326792"/>
            <a:chExt cx="4840942" cy="368359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96CF608-7B08-43EE-90BB-C5D79B061646}"/>
                </a:ext>
              </a:extLst>
            </p:cNvPr>
            <p:cNvSpPr/>
            <p:nvPr/>
          </p:nvSpPr>
          <p:spPr>
            <a:xfrm>
              <a:off x="4885764" y="2326792"/>
              <a:ext cx="1801905" cy="1330808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View</a:t>
              </a:r>
              <a:endParaRPr lang="en-IN" sz="1600" b="1" dirty="0">
                <a:solidFill>
                  <a:schemeClr val="tx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B3DE469-A3DC-4495-97EE-57C5BC42C86A}"/>
                </a:ext>
              </a:extLst>
            </p:cNvPr>
            <p:cNvSpPr/>
            <p:nvPr/>
          </p:nvSpPr>
          <p:spPr>
            <a:xfrm>
              <a:off x="3388659" y="4679576"/>
              <a:ext cx="1801906" cy="1330808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Controller</a:t>
              </a:r>
              <a:endParaRPr lang="en-IN" sz="1600" b="1" dirty="0">
                <a:solidFill>
                  <a:schemeClr val="tx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39A8DEC-F0A3-4549-AEDD-4A330A32CC71}"/>
                </a:ext>
              </a:extLst>
            </p:cNvPr>
            <p:cNvSpPr/>
            <p:nvPr/>
          </p:nvSpPr>
          <p:spPr>
            <a:xfrm>
              <a:off x="6427695" y="4679576"/>
              <a:ext cx="1801906" cy="1330808"/>
            </a:xfrm>
            <a:prstGeom prst="ellipse">
              <a:avLst/>
            </a:prstGeom>
            <a:solidFill>
              <a:srgbClr val="EB85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Model</a:t>
              </a:r>
              <a:endParaRPr lang="en-IN" sz="1600" b="1" dirty="0">
                <a:solidFill>
                  <a:schemeClr val="tx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982A717-EFF4-4EAF-BF99-8618BF53C21A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5190565" y="5344980"/>
              <a:ext cx="1237130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12D55-5C72-46A4-B85E-9BA93F754E8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6427695" y="3448945"/>
              <a:ext cx="900953" cy="123063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9A93E57-EEDA-4D41-A915-DFD44B82A1F6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4289612" y="3462708"/>
              <a:ext cx="860035" cy="121686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B2E361-28CE-4A9A-B78D-2B93343994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5790" y="3600338"/>
              <a:ext cx="770964" cy="107923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7957A5-AFA4-42F7-81DA-9D3C941C058F}"/>
                </a:ext>
              </a:extLst>
            </p:cNvPr>
            <p:cNvSpPr txBox="1"/>
            <p:nvPr/>
          </p:nvSpPr>
          <p:spPr>
            <a:xfrm rot="18360795">
              <a:off x="3873287" y="3777806"/>
              <a:ext cx="1316115" cy="328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Send request</a:t>
              </a:r>
              <a:endParaRPr lang="en-IN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7A0539-E2F4-4D80-AD9D-6F9E4356A35B}"/>
                </a:ext>
              </a:extLst>
            </p:cNvPr>
            <p:cNvSpPr txBox="1"/>
            <p:nvPr/>
          </p:nvSpPr>
          <p:spPr>
            <a:xfrm rot="18360795">
              <a:off x="4685250" y="4097998"/>
              <a:ext cx="886747" cy="328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Renders</a:t>
              </a:r>
              <a:endParaRPr lang="en-IN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649ED3-00AB-49B3-8BE8-1D926E9A4CD4}"/>
                </a:ext>
              </a:extLst>
            </p:cNvPr>
            <p:cNvSpPr txBox="1"/>
            <p:nvPr/>
          </p:nvSpPr>
          <p:spPr>
            <a:xfrm rot="3264695">
              <a:off x="6695799" y="3846193"/>
              <a:ext cx="815955" cy="328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Display</a:t>
              </a:r>
              <a:endParaRPr lang="en-IN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D1D4FF-7383-4912-880E-9EB3ADADDC9E}"/>
                </a:ext>
              </a:extLst>
            </p:cNvPr>
            <p:cNvSpPr txBox="1"/>
            <p:nvPr/>
          </p:nvSpPr>
          <p:spPr>
            <a:xfrm>
              <a:off x="5169486" y="5353278"/>
              <a:ext cx="1169524" cy="325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Manipulate</a:t>
              </a:r>
              <a:endParaRPr lang="en-IN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929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360150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Model represents the shape of the data.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 Model is a class that represents the data and business logic of the application.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Responsible for defining the data entities, validating input, and performing database operations.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Used in conjunction with data access technologies such as Entity Framework, LINQ or SQ.</a:t>
            </a:r>
          </a:p>
          <a:p>
            <a:pPr marL="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88000"/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80623"/>
            <a:ext cx="11360150" cy="60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MODEL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622FC-FDB0-4E61-81EB-44AF972A160E}"/>
              </a:ext>
            </a:extLst>
          </p:cNvPr>
          <p:cNvSpPr/>
          <p:nvPr/>
        </p:nvSpPr>
        <p:spPr>
          <a:xfrm>
            <a:off x="3182472" y="1872966"/>
            <a:ext cx="5289176" cy="596816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Model represents the data </a:t>
            </a:r>
            <a:endParaRPr lang="en-IN" sz="2000" b="1" dirty="0">
              <a:solidFill>
                <a:schemeClr val="tx1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11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360150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View is responsible for rendering the user interface of the application.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View display model data to the user and also enables them to modify them.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 view is typically defined as an HTML template that includes server-side code to render data.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Views can use a variety of technologies to render HTML, including Razor, ASPX, and others.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Client-side technologies such as JavaScript and CSS can be used to enhance the user interface.</a:t>
            </a:r>
          </a:p>
          <a:p>
            <a:pPr marL="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88000"/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80623"/>
            <a:ext cx="11360150" cy="63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VIEW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622FC-FDB0-4E61-81EB-44AF972A160E}"/>
              </a:ext>
            </a:extLst>
          </p:cNvPr>
          <p:cNvSpPr/>
          <p:nvPr/>
        </p:nvSpPr>
        <p:spPr>
          <a:xfrm>
            <a:off x="3182472" y="1872966"/>
            <a:ext cx="5289176" cy="596816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View represents the User Interface </a:t>
            </a:r>
            <a:endParaRPr lang="en-IN" sz="2000" b="1" dirty="0">
              <a:solidFill>
                <a:schemeClr val="tx1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07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426776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 controller is responsible for handling user input and updating the model and the view.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It is the component that handles requests from the client,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Performs necessary operations on the model, and selects the right view to render the response.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Controller is defined as a class that inherits from the base controller class in ASP.NET MVC.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Includes action methods that correspond to user requests and perform operations on the model.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88000"/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80623"/>
            <a:ext cx="11360150" cy="63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CONTROLLER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622FC-FDB0-4E61-81EB-44AF972A160E}"/>
              </a:ext>
            </a:extLst>
          </p:cNvPr>
          <p:cNvSpPr/>
          <p:nvPr/>
        </p:nvSpPr>
        <p:spPr>
          <a:xfrm>
            <a:off x="3182472" y="1872966"/>
            <a:ext cx="5289176" cy="596816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Controller represents the request handler</a:t>
            </a:r>
            <a:endParaRPr lang="en-IN" sz="2000" b="1" dirty="0">
              <a:solidFill>
                <a:schemeClr val="tx1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69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331" y="2496843"/>
            <a:ext cx="10264877" cy="1649157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sz="4400" b="1" dirty="0">
                <a:solidFill>
                  <a:schemeClr val="bg1"/>
                </a:solidFill>
              </a:rPr>
              <a:t>ASP.NET Core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5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331" y="2496843"/>
            <a:ext cx="10264877" cy="1649157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sz="4400" b="1" dirty="0">
                <a:solidFill>
                  <a:schemeClr val="bg1"/>
                </a:solidFill>
              </a:rPr>
              <a:t>Model-View-Controller Communication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55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71659"/>
            <a:ext cx="11360150" cy="62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MODEL-VIEW-CONTROLLER COMMUNICATION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8AFEAE-7C15-4A67-978A-592E79583A72}"/>
              </a:ext>
            </a:extLst>
          </p:cNvPr>
          <p:cNvGrpSpPr/>
          <p:nvPr/>
        </p:nvGrpSpPr>
        <p:grpSpPr>
          <a:xfrm>
            <a:off x="2008094" y="2219214"/>
            <a:ext cx="7898714" cy="3767126"/>
            <a:chOff x="2606444" y="2316887"/>
            <a:chExt cx="5628473" cy="271529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826A0E-CB74-4214-9C85-59A96EC24E6A}"/>
                </a:ext>
              </a:extLst>
            </p:cNvPr>
            <p:cNvSpPr txBox="1"/>
            <p:nvPr/>
          </p:nvSpPr>
          <p:spPr>
            <a:xfrm>
              <a:off x="4828503" y="2316887"/>
              <a:ext cx="1164222" cy="321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6600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BROWSER</a:t>
              </a:r>
              <a:endParaRPr lang="en-IN" sz="2000" b="1" dirty="0">
                <a:solidFill>
                  <a:srgbClr val="FF66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B88C54-904D-4C3B-AE69-6AD312DEF54B}"/>
                </a:ext>
              </a:extLst>
            </p:cNvPr>
            <p:cNvSpPr txBox="1"/>
            <p:nvPr/>
          </p:nvSpPr>
          <p:spPr>
            <a:xfrm>
              <a:off x="4725125" y="3512798"/>
              <a:ext cx="1498073" cy="321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CONTROLLER</a:t>
              </a:r>
              <a:endParaRPr lang="en-IN" sz="2000" b="1" dirty="0">
                <a:solidFill>
                  <a:srgbClr val="FF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97C060-D268-4E2D-A906-B160B8A96AA6}"/>
                </a:ext>
              </a:extLst>
            </p:cNvPr>
            <p:cNvSpPr txBox="1"/>
            <p:nvPr/>
          </p:nvSpPr>
          <p:spPr>
            <a:xfrm>
              <a:off x="7286268" y="2341447"/>
              <a:ext cx="948649" cy="300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OUTPUT</a:t>
              </a:r>
              <a:endParaRPr lang="en-IN" sz="2000" b="1" dirty="0">
                <a:solidFill>
                  <a:srgbClr val="0070C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4CC66E-D4C3-4460-A5BC-59B2E3F518DE}"/>
                </a:ext>
              </a:extLst>
            </p:cNvPr>
            <p:cNvSpPr txBox="1"/>
            <p:nvPr/>
          </p:nvSpPr>
          <p:spPr>
            <a:xfrm>
              <a:off x="4037832" y="4647993"/>
              <a:ext cx="687293" cy="321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92D050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VIEW</a:t>
              </a:r>
              <a:endParaRPr lang="en-IN" sz="2000" b="1" dirty="0">
                <a:solidFill>
                  <a:srgbClr val="92D05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3FCD1A-0759-4B02-9BC3-054BFE94A157}"/>
                </a:ext>
              </a:extLst>
            </p:cNvPr>
            <p:cNvSpPr txBox="1"/>
            <p:nvPr/>
          </p:nvSpPr>
          <p:spPr>
            <a:xfrm>
              <a:off x="5992725" y="4711025"/>
              <a:ext cx="892244" cy="321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4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MODEL</a:t>
              </a:r>
              <a:endParaRPr lang="en-IN" sz="2000" b="1" dirty="0">
                <a:solidFill>
                  <a:schemeClr val="accent4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490DBE-0694-42EB-A1FF-0F1CEC64A124}"/>
                </a:ext>
              </a:extLst>
            </p:cNvPr>
            <p:cNvCxnSpPr>
              <a:cxnSpLocks/>
            </p:cNvCxnSpPr>
            <p:nvPr/>
          </p:nvCxnSpPr>
          <p:spPr>
            <a:xfrm>
              <a:off x="5934002" y="2491589"/>
              <a:ext cx="1301162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8E4802-0F44-4662-800B-35E0F5C02120}"/>
                </a:ext>
              </a:extLst>
            </p:cNvPr>
            <p:cNvCxnSpPr>
              <a:cxnSpLocks/>
            </p:cNvCxnSpPr>
            <p:nvPr/>
          </p:nvCxnSpPr>
          <p:spPr>
            <a:xfrm>
              <a:off x="4988158" y="2669062"/>
              <a:ext cx="0" cy="76451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3162577-09FD-42C5-BCBC-99290D4337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3881" y="2669062"/>
              <a:ext cx="0" cy="762263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B2C2429-9519-4676-8213-34213520C0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781" y="3872829"/>
              <a:ext cx="513746" cy="71710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0FD8FB0-C526-4BD6-9BE7-ED2AF0AC7A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7242" y="3871843"/>
              <a:ext cx="507695" cy="75394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944B01E-7B4D-4C12-821D-7163D24993AA}"/>
                </a:ext>
              </a:extLst>
            </p:cNvPr>
            <p:cNvCxnSpPr>
              <a:cxnSpLocks/>
            </p:cNvCxnSpPr>
            <p:nvPr/>
          </p:nvCxnSpPr>
          <p:spPr>
            <a:xfrm>
              <a:off x="5776074" y="3889112"/>
              <a:ext cx="569266" cy="821913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3A40255-34A3-4CCB-86D3-23718BA4C2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0707" y="3849085"/>
              <a:ext cx="523876" cy="76519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65DA81-5684-4DFD-B04F-E9A07B14D6C0}"/>
                </a:ext>
              </a:extLst>
            </p:cNvPr>
            <p:cNvSpPr txBox="1"/>
            <p:nvPr/>
          </p:nvSpPr>
          <p:spPr>
            <a:xfrm>
              <a:off x="3975155" y="2908931"/>
              <a:ext cx="901267" cy="321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Request</a:t>
              </a:r>
              <a:endParaRPr lang="en-IN" sz="2000" b="1" dirty="0">
                <a:solidFill>
                  <a:schemeClr val="bg1">
                    <a:lumMod val="50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3B7AED-79A8-490E-8C3D-4BE07DBD3171}"/>
                </a:ext>
              </a:extLst>
            </p:cNvPr>
            <p:cNvSpPr txBox="1"/>
            <p:nvPr/>
          </p:nvSpPr>
          <p:spPr>
            <a:xfrm>
              <a:off x="5693881" y="2935885"/>
              <a:ext cx="1032745" cy="321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Response</a:t>
              </a:r>
              <a:endParaRPr lang="en-IN" sz="2000" b="1" dirty="0">
                <a:solidFill>
                  <a:schemeClr val="bg1">
                    <a:lumMod val="50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C65E1A-CC3E-447A-AFEE-9599FD5B383A}"/>
                </a:ext>
              </a:extLst>
            </p:cNvPr>
            <p:cNvSpPr txBox="1"/>
            <p:nvPr/>
          </p:nvSpPr>
          <p:spPr>
            <a:xfrm>
              <a:off x="2606444" y="4024493"/>
              <a:ext cx="1935043" cy="321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Rendering the Data</a:t>
              </a:r>
              <a:endParaRPr lang="en-IN" sz="2000" b="1" dirty="0">
                <a:solidFill>
                  <a:schemeClr val="bg1">
                    <a:lumMod val="50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254839-9A57-4A27-A708-721BBE722D4C}"/>
                </a:ext>
              </a:extLst>
            </p:cNvPr>
            <p:cNvSpPr txBox="1"/>
            <p:nvPr/>
          </p:nvSpPr>
          <p:spPr>
            <a:xfrm>
              <a:off x="6356433" y="3978912"/>
              <a:ext cx="1522563" cy="321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Exchange Data</a:t>
              </a:r>
              <a:endParaRPr lang="en-IN" sz="2000" b="1" dirty="0">
                <a:solidFill>
                  <a:schemeClr val="bg1">
                    <a:lumMod val="50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817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0"/>
            <a:ext cx="11426776" cy="4670613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Model to Model: 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We can communicate from Model to Model via parameters/composition.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Model to View: 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To communicate Model to View, you have to follow the path: Model &gt; Controller &gt; View.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We can’t directly move from Model to View. 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First, the Model object is made in the Controller and then it is passed to View. 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We can pass the data or communicate from Model to View by these three steps:</a:t>
            </a:r>
          </a:p>
          <a:p>
            <a:pPr marL="76200" lvl="2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		- Take the object in the action of a Controller.</a:t>
            </a:r>
          </a:p>
          <a:p>
            <a:pPr marL="76200" lvl="2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		- Pass Model object as a parameter to View.</a:t>
            </a:r>
          </a:p>
          <a:p>
            <a:pPr marL="76200" lvl="2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		- Use @model to include Model on the View page.</a:t>
            </a:r>
          </a:p>
          <a:p>
            <a:pPr marL="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88000"/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71658"/>
            <a:ext cx="11360150" cy="661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MODEL-VIEW-CONTROLLER COMMUNICATION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419469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0"/>
            <a:ext cx="11426776" cy="4670613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Model to Controller: 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Create an object of Model class in Controller to access the Model in Controller.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View to Model: 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To communicate View to Model, you have to follow the path:  View &gt; Controller &gt; Model.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We can’t directly move from View to Model. 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First, you have to submit data to the controller and then pass it to the model. 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To pass the data from View to Model, you have to follow these three steps:</a:t>
            </a:r>
          </a:p>
          <a:p>
            <a:pPr marL="76200" lvl="2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		- Submit HTML form to a Controller.</a:t>
            </a:r>
          </a:p>
          <a:p>
            <a:pPr marL="76200" lvl="2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		- Create an object of Model in Controller.</a:t>
            </a:r>
          </a:p>
          <a:p>
            <a:pPr marL="76200" lvl="2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		- Pass Values to the Model object.</a:t>
            </a:r>
          </a:p>
          <a:p>
            <a:pPr marL="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88000"/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71659"/>
            <a:ext cx="11360150" cy="652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MODEL-VIEW-CONTROLLER COMMUNICATION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41068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0"/>
            <a:ext cx="11426776" cy="4670613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View to View: 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We can move from one view to another view by using partial views.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View to Controller: 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We can move data from view to controller by submitting forms to controllers or by: 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- JSON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- AJAX Calls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- JavaScript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- Partial Views </a:t>
            </a:r>
          </a:p>
          <a:p>
            <a:pPr marL="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88000"/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71658"/>
            <a:ext cx="11360150" cy="661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MODEL-VIEW-CONTROLLER COMMUNICATION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97454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0"/>
            <a:ext cx="11426776" cy="4670613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Controller to Model: 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We can move from Controller to Model just like we move from Model to Controller.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View to Controller: 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We can move data from controller to view in the following ways: 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- By using viewBag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- ViewData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- TempData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Controller to Controller: 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We can move from one Controller to another by using RedirectToAction(); 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and then pass the name of the specific action.</a:t>
            </a:r>
          </a:p>
          <a:p>
            <a:pPr marL="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88000"/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71658"/>
            <a:ext cx="11360150" cy="63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MODEL-VIEW-CONTROLLER COMMUNICATION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29304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D20C3DA-A18D-42A0-AE35-FBC029283E69}"/>
              </a:ext>
            </a:extLst>
          </p:cNvPr>
          <p:cNvSpPr txBox="1">
            <a:spLocks/>
          </p:cNvSpPr>
          <p:nvPr/>
        </p:nvSpPr>
        <p:spPr>
          <a:xfrm>
            <a:off x="1490742" y="2939232"/>
            <a:ext cx="3368127" cy="2008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5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b="1" dirty="0">
                <a:solidFill>
                  <a:schemeClr val="bg1"/>
                </a:solidFill>
              </a:rPr>
              <a:t>DEMO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295F307D-D134-4F14-A087-7AD567D01C73}"/>
              </a:ext>
            </a:extLst>
          </p:cNvPr>
          <p:cNvSpPr txBox="1">
            <a:spLocks/>
          </p:cNvSpPr>
          <p:nvPr/>
        </p:nvSpPr>
        <p:spPr>
          <a:xfrm>
            <a:off x="5607858" y="2617202"/>
            <a:ext cx="6386917" cy="216910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buClr>
                <a:schemeClr val="dk1"/>
              </a:buClr>
              <a:buSzPts val="3700"/>
            </a:pPr>
            <a:r>
              <a:rPr lang="en-US" sz="4000" dirty="0">
                <a:solidFill>
                  <a:srgbClr val="0066CC"/>
                </a:solidFill>
                <a:latin typeface="Lato Black"/>
                <a:ea typeface="Lato Black"/>
                <a:cs typeface="Lato Black"/>
              </a:rPr>
              <a:t>Handling Requests in .NET Core MVC Core </a:t>
            </a:r>
            <a:endParaRPr lang="en-IN" sz="4000" dirty="0">
              <a:solidFill>
                <a:srgbClr val="0066CC"/>
              </a:solidFill>
              <a:latin typeface="Lato Black"/>
              <a:ea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51014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6;p34">
            <a:extLst>
              <a:ext uri="{FF2B5EF4-FFF2-40B4-BE49-F238E27FC236}">
                <a16:creationId xmlns:a16="http://schemas.microsoft.com/office/drawing/2014/main" id="{2B8EE55D-E7BC-346B-DA2B-9247FAC54F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945"/>
          <a:stretch/>
        </p:blipFill>
        <p:spPr>
          <a:xfrm>
            <a:off x="7203233" y="2169268"/>
            <a:ext cx="4781817" cy="46887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7;p34">
            <a:extLst>
              <a:ext uri="{FF2B5EF4-FFF2-40B4-BE49-F238E27FC236}">
                <a16:creationId xmlns:a16="http://schemas.microsoft.com/office/drawing/2014/main" id="{52723FD2-2D8B-4D14-F30F-28E3F3340F91}"/>
              </a:ext>
            </a:extLst>
          </p:cNvPr>
          <p:cNvSpPr txBox="1"/>
          <p:nvPr/>
        </p:nvSpPr>
        <p:spPr>
          <a:xfrm>
            <a:off x="1008457" y="2821069"/>
            <a:ext cx="582265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8000"/>
              <a:buFont typeface="Calibri"/>
              <a:buNone/>
            </a:pPr>
            <a:r>
              <a:rPr lang="en-US" sz="8000" b="0" i="0" u="none" strike="noStrike" cap="none" dirty="0">
                <a:solidFill>
                  <a:srgbClr val="0070C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  <a:sym typeface="Calibri"/>
              </a:rPr>
              <a:t>Thank You</a:t>
            </a:r>
            <a:endParaRPr b="0" i="0" u="none" strike="noStrike" cap="none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353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331" y="2496843"/>
            <a:ext cx="10264877" cy="1649157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sz="4400" b="1" dirty="0">
                <a:solidFill>
                  <a:schemeClr val="bg1"/>
                </a:solidFill>
              </a:rPr>
              <a:t>Developing Web Application using ASP.NET Core MVC Application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85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5;p19">
            <a:extLst>
              <a:ext uri="{FF2B5EF4-FFF2-40B4-BE49-F238E27FC236}">
                <a16:creationId xmlns:a16="http://schemas.microsoft.com/office/drawing/2014/main" id="{1DA0F844-76D8-4122-B016-E3DB59DBCAD9}"/>
              </a:ext>
            </a:extLst>
          </p:cNvPr>
          <p:cNvSpPr txBox="1"/>
          <p:nvPr/>
        </p:nvSpPr>
        <p:spPr>
          <a:xfrm>
            <a:off x="843491" y="866313"/>
            <a:ext cx="9658254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AGENDA</a:t>
            </a:r>
            <a:endParaRPr sz="340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" name="Google Shape;109;p19">
            <a:extLst>
              <a:ext uri="{FF2B5EF4-FFF2-40B4-BE49-F238E27FC236}">
                <a16:creationId xmlns:a16="http://schemas.microsoft.com/office/drawing/2014/main" id="{0FB838EE-3883-4907-B595-5E8A067F7BE6}"/>
              </a:ext>
            </a:extLst>
          </p:cNvPr>
          <p:cNvSpPr txBox="1"/>
          <p:nvPr/>
        </p:nvSpPr>
        <p:spPr>
          <a:xfrm>
            <a:off x="1381782" y="1793764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</a:rPr>
              <a:t>Introduction to ASP.NET Core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97029BD7-0DAD-44B3-825D-1ECE8CF80583}"/>
              </a:ext>
            </a:extLst>
          </p:cNvPr>
          <p:cNvSpPr txBox="1"/>
          <p:nvPr/>
        </p:nvSpPr>
        <p:spPr>
          <a:xfrm>
            <a:off x="1699096" y="2315594"/>
            <a:ext cx="6036531" cy="32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ASP.NET Core Folder Structure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109;p19">
            <a:extLst>
              <a:ext uri="{FF2B5EF4-FFF2-40B4-BE49-F238E27FC236}">
                <a16:creationId xmlns:a16="http://schemas.microsoft.com/office/drawing/2014/main" id="{79433DB2-CDC8-4B39-82AE-2F97BC7F851A}"/>
              </a:ext>
            </a:extLst>
          </p:cNvPr>
          <p:cNvSpPr txBox="1"/>
          <p:nvPr/>
        </p:nvSpPr>
        <p:spPr>
          <a:xfrm>
            <a:off x="2006682" y="2863394"/>
            <a:ext cx="8716736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Demo: </a:t>
            </a: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</a:rPr>
              <a:t>Building a Web Application using ASP.NET Core</a:t>
            </a:r>
            <a:endParaRPr lang="en-US"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109;p19">
            <a:extLst>
              <a:ext uri="{FF2B5EF4-FFF2-40B4-BE49-F238E27FC236}">
                <a16:creationId xmlns:a16="http://schemas.microsoft.com/office/drawing/2014/main" id="{00BC49A3-DA41-445D-8815-DA5DA62DFDAD}"/>
              </a:ext>
            </a:extLst>
          </p:cNvPr>
          <p:cNvSpPr txBox="1"/>
          <p:nvPr/>
        </p:nvSpPr>
        <p:spPr>
          <a:xfrm>
            <a:off x="2270658" y="3357384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Understanding MVC Pattern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109;p19">
            <a:extLst>
              <a:ext uri="{FF2B5EF4-FFF2-40B4-BE49-F238E27FC236}">
                <a16:creationId xmlns:a16="http://schemas.microsoft.com/office/drawing/2014/main" id="{D27E8C24-249D-4585-B657-5029D437433A}"/>
              </a:ext>
            </a:extLst>
          </p:cNvPr>
          <p:cNvSpPr txBox="1"/>
          <p:nvPr/>
        </p:nvSpPr>
        <p:spPr>
          <a:xfrm>
            <a:off x="2589590" y="3882511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N" sz="2000" dirty="0">
                <a:solidFill>
                  <a:srgbClr val="3F3F3F"/>
                </a:solidFill>
                <a:latin typeface="Lato"/>
                <a:ea typeface="Lato"/>
                <a:cs typeface="Lato"/>
              </a:rPr>
              <a:t>Model-View-Controller Communication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109;p19">
            <a:extLst>
              <a:ext uri="{FF2B5EF4-FFF2-40B4-BE49-F238E27FC236}">
                <a16:creationId xmlns:a16="http://schemas.microsoft.com/office/drawing/2014/main" id="{93AC8480-54B9-487B-9C11-3D600E826EA6}"/>
              </a:ext>
            </a:extLst>
          </p:cNvPr>
          <p:cNvSpPr txBox="1"/>
          <p:nvPr/>
        </p:nvSpPr>
        <p:spPr>
          <a:xfrm>
            <a:off x="2878970" y="4414440"/>
            <a:ext cx="6729254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</a:rPr>
              <a:t>Demo: Handling Requests in .NET Core MVC Core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1490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4507" y="2640280"/>
            <a:ext cx="10264877" cy="1649157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Introduction to ASP.NET Core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9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360150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ASP.NET Core is open-source and cross-platform framework.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An unified framework for building web UI and web APIs.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It has built-in dependency injection.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Despite being built on new webstack, it does have high degree of compatibility with ASP.NET. 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ASP.NET Core is also perfectly suited for Docker containers.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It has built-In support for SPA with client-side frameworks like Angular, React, Vue.</a:t>
            </a:r>
          </a:p>
          <a:p>
            <a:pPr marL="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88000"/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916484"/>
            <a:ext cx="11360150" cy="67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INTRODUCTION TO ASP.NET Core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ADFA7-A28A-4170-9259-1A1694721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157" y="4673913"/>
            <a:ext cx="2002247" cy="178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1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925" y="911358"/>
            <a:ext cx="11360150" cy="661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FEATURES OF ASP.NET Core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DC70B-0359-4FE5-AC08-547DDFB0B8C9}"/>
              </a:ext>
            </a:extLst>
          </p:cNvPr>
          <p:cNvGrpSpPr/>
          <p:nvPr/>
        </p:nvGrpSpPr>
        <p:grpSpPr>
          <a:xfrm>
            <a:off x="1283025" y="1712259"/>
            <a:ext cx="9625949" cy="4706650"/>
            <a:chOff x="1015157" y="1389529"/>
            <a:chExt cx="9942222" cy="50204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4272DF-C119-4A90-975C-50D1DEB1E498}"/>
                </a:ext>
              </a:extLst>
            </p:cNvPr>
            <p:cNvGrpSpPr/>
            <p:nvPr/>
          </p:nvGrpSpPr>
          <p:grpSpPr>
            <a:xfrm>
              <a:off x="1015157" y="1389529"/>
              <a:ext cx="9910482" cy="5020415"/>
              <a:chOff x="2686010" y="1965483"/>
              <a:chExt cx="6819980" cy="3952892"/>
            </a:xfrm>
          </p:grpSpPr>
          <p:sp>
            <p:nvSpPr>
              <p:cNvPr id="8" name="Shape">
                <a:extLst>
                  <a:ext uri="{FF2B5EF4-FFF2-40B4-BE49-F238E27FC236}">
                    <a16:creationId xmlns:a16="http://schemas.microsoft.com/office/drawing/2014/main" id="{AD458FF7-84D6-4016-A590-C9004DBC83D2}"/>
                  </a:ext>
                </a:extLst>
              </p:cNvPr>
              <p:cNvSpPr/>
              <p:nvPr/>
            </p:nvSpPr>
            <p:spPr>
              <a:xfrm>
                <a:off x="5026221" y="4321617"/>
                <a:ext cx="2149177" cy="15967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3266"/>
                    </a:moveTo>
                    <a:lnTo>
                      <a:pt x="21520" y="12491"/>
                    </a:lnTo>
                    <a:lnTo>
                      <a:pt x="18832" y="12986"/>
                    </a:lnTo>
                    <a:cubicBezTo>
                      <a:pt x="18560" y="10380"/>
                      <a:pt x="17616" y="8054"/>
                      <a:pt x="16240" y="6374"/>
                    </a:cubicBezTo>
                    <a:lnTo>
                      <a:pt x="17872" y="3790"/>
                    </a:lnTo>
                    <a:lnTo>
                      <a:pt x="17424" y="3295"/>
                    </a:lnTo>
                    <a:lnTo>
                      <a:pt x="15792" y="5901"/>
                    </a:lnTo>
                    <a:cubicBezTo>
                      <a:pt x="14480" y="4501"/>
                      <a:pt x="12832" y="3639"/>
                      <a:pt x="11056" y="3575"/>
                    </a:cubicBezTo>
                    <a:lnTo>
                      <a:pt x="11056" y="0"/>
                    </a:lnTo>
                    <a:lnTo>
                      <a:pt x="10464" y="0"/>
                    </a:lnTo>
                    <a:lnTo>
                      <a:pt x="10464" y="3575"/>
                    </a:lnTo>
                    <a:cubicBezTo>
                      <a:pt x="8720" y="3661"/>
                      <a:pt x="7104" y="4479"/>
                      <a:pt x="5808" y="5815"/>
                    </a:cubicBezTo>
                    <a:lnTo>
                      <a:pt x="4288" y="3316"/>
                    </a:lnTo>
                    <a:lnTo>
                      <a:pt x="3840" y="3812"/>
                    </a:lnTo>
                    <a:lnTo>
                      <a:pt x="5360" y="6310"/>
                    </a:lnTo>
                    <a:cubicBezTo>
                      <a:pt x="3936" y="7990"/>
                      <a:pt x="2960" y="10337"/>
                      <a:pt x="2688" y="12986"/>
                    </a:cubicBezTo>
                    <a:lnTo>
                      <a:pt x="64" y="12598"/>
                    </a:lnTo>
                    <a:lnTo>
                      <a:pt x="0" y="13373"/>
                    </a:lnTo>
                    <a:lnTo>
                      <a:pt x="2640" y="13761"/>
                    </a:lnTo>
                    <a:cubicBezTo>
                      <a:pt x="2624" y="14020"/>
                      <a:pt x="2624" y="14278"/>
                      <a:pt x="2624" y="14536"/>
                    </a:cubicBezTo>
                    <a:cubicBezTo>
                      <a:pt x="2624" y="17228"/>
                      <a:pt x="3344" y="19705"/>
                      <a:pt x="4544" y="21600"/>
                    </a:cubicBezTo>
                    <a:cubicBezTo>
                      <a:pt x="3488" y="19791"/>
                      <a:pt x="2864" y="17530"/>
                      <a:pt x="2864" y="15053"/>
                    </a:cubicBezTo>
                    <a:cubicBezTo>
                      <a:pt x="2864" y="9174"/>
                      <a:pt x="6400" y="4415"/>
                      <a:pt x="10768" y="4415"/>
                    </a:cubicBezTo>
                    <a:cubicBezTo>
                      <a:pt x="15136" y="4415"/>
                      <a:pt x="18672" y="9174"/>
                      <a:pt x="18672" y="15053"/>
                    </a:cubicBezTo>
                    <a:cubicBezTo>
                      <a:pt x="18672" y="17530"/>
                      <a:pt x="18048" y="19791"/>
                      <a:pt x="16992" y="21600"/>
                    </a:cubicBezTo>
                    <a:cubicBezTo>
                      <a:pt x="18192" y="19683"/>
                      <a:pt x="18912" y="17228"/>
                      <a:pt x="18912" y="14536"/>
                    </a:cubicBezTo>
                    <a:cubicBezTo>
                      <a:pt x="18912" y="14299"/>
                      <a:pt x="18896" y="14041"/>
                      <a:pt x="18896" y="13804"/>
                    </a:cubicBezTo>
                    <a:lnTo>
                      <a:pt x="21600" y="13266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" name="Shape">
                <a:extLst>
                  <a:ext uri="{FF2B5EF4-FFF2-40B4-BE49-F238E27FC236}">
                    <a16:creationId xmlns:a16="http://schemas.microsoft.com/office/drawing/2014/main" id="{DD970873-39DF-456F-92F4-BCA9C0DD40F9}"/>
                  </a:ext>
                </a:extLst>
              </p:cNvPr>
              <p:cNvSpPr/>
              <p:nvPr/>
            </p:nvSpPr>
            <p:spPr>
              <a:xfrm>
                <a:off x="5328698" y="1965483"/>
                <a:ext cx="1518250" cy="23877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7" h="21328" extrusionOk="0">
                    <a:moveTo>
                      <a:pt x="13714" y="13287"/>
                    </a:moveTo>
                    <a:cubicBezTo>
                      <a:pt x="18124" y="12448"/>
                      <a:pt x="21347" y="9860"/>
                      <a:pt x="21347" y="6788"/>
                    </a:cubicBezTo>
                    <a:cubicBezTo>
                      <a:pt x="21347" y="2949"/>
                      <a:pt x="16333" y="-137"/>
                      <a:pt x="10245" y="5"/>
                    </a:cubicBezTo>
                    <a:cubicBezTo>
                      <a:pt x="4783" y="147"/>
                      <a:pt x="307" y="2949"/>
                      <a:pt x="16" y="6418"/>
                    </a:cubicBezTo>
                    <a:cubicBezTo>
                      <a:pt x="-253" y="9646"/>
                      <a:pt x="3037" y="12419"/>
                      <a:pt x="7626" y="13287"/>
                    </a:cubicBezTo>
                    <a:cubicBezTo>
                      <a:pt x="8163" y="13386"/>
                      <a:pt x="8230" y="13841"/>
                      <a:pt x="7738" y="14012"/>
                    </a:cubicBezTo>
                    <a:cubicBezTo>
                      <a:pt x="5768" y="14694"/>
                      <a:pt x="4448" y="16045"/>
                      <a:pt x="4537" y="17595"/>
                    </a:cubicBezTo>
                    <a:cubicBezTo>
                      <a:pt x="4671" y="19572"/>
                      <a:pt x="7178" y="21193"/>
                      <a:pt x="10267" y="21321"/>
                    </a:cubicBezTo>
                    <a:cubicBezTo>
                      <a:pt x="13826" y="21463"/>
                      <a:pt x="16803" y="19671"/>
                      <a:pt x="16803" y="17439"/>
                    </a:cubicBezTo>
                    <a:cubicBezTo>
                      <a:pt x="16803" y="15960"/>
                      <a:pt x="15505" y="14680"/>
                      <a:pt x="13602" y="14026"/>
                    </a:cubicBezTo>
                    <a:cubicBezTo>
                      <a:pt x="13110" y="13841"/>
                      <a:pt x="13177" y="13386"/>
                      <a:pt x="13714" y="13287"/>
                    </a:cubicBezTo>
                    <a:close/>
                    <a:moveTo>
                      <a:pt x="15796" y="17439"/>
                    </a:moveTo>
                    <a:cubicBezTo>
                      <a:pt x="15796" y="19245"/>
                      <a:pt x="13490" y="20695"/>
                      <a:pt x="10670" y="20695"/>
                    </a:cubicBezTo>
                    <a:cubicBezTo>
                      <a:pt x="7827" y="20695"/>
                      <a:pt x="5544" y="19230"/>
                      <a:pt x="5544" y="17439"/>
                    </a:cubicBezTo>
                    <a:cubicBezTo>
                      <a:pt x="5544" y="15633"/>
                      <a:pt x="7850" y="14182"/>
                      <a:pt x="10670" y="14182"/>
                    </a:cubicBezTo>
                    <a:cubicBezTo>
                      <a:pt x="13513" y="14182"/>
                      <a:pt x="15796" y="15647"/>
                      <a:pt x="15796" y="17439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" name="Shape">
                <a:extLst>
                  <a:ext uri="{FF2B5EF4-FFF2-40B4-BE49-F238E27FC236}">
                    <a16:creationId xmlns:a16="http://schemas.microsoft.com/office/drawing/2014/main" id="{087CF40C-E328-4947-A845-68B469A979C2}"/>
                  </a:ext>
                </a:extLst>
              </p:cNvPr>
              <p:cNvSpPr/>
              <p:nvPr/>
            </p:nvSpPr>
            <p:spPr>
              <a:xfrm>
                <a:off x="7127636" y="4305697"/>
                <a:ext cx="2378354" cy="15201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54" h="20750" extrusionOk="0">
                    <a:moveTo>
                      <a:pt x="8129" y="14540"/>
                    </a:moveTo>
                    <a:cubicBezTo>
                      <a:pt x="9279" y="18626"/>
                      <a:pt x="12071" y="21255"/>
                      <a:pt x="15086" y="20668"/>
                    </a:cubicBezTo>
                    <a:cubicBezTo>
                      <a:pt x="18845" y="19951"/>
                      <a:pt x="21482" y="14540"/>
                      <a:pt x="20865" y="8695"/>
                    </a:cubicBezTo>
                    <a:cubicBezTo>
                      <a:pt x="20318" y="3458"/>
                      <a:pt x="17232" y="-345"/>
                      <a:pt x="13810" y="24"/>
                    </a:cubicBezTo>
                    <a:cubicBezTo>
                      <a:pt x="10626" y="372"/>
                      <a:pt x="8157" y="4066"/>
                      <a:pt x="7666" y="8651"/>
                    </a:cubicBezTo>
                    <a:cubicBezTo>
                      <a:pt x="7610" y="9195"/>
                      <a:pt x="7161" y="9347"/>
                      <a:pt x="6965" y="8890"/>
                    </a:cubicBezTo>
                    <a:cubicBezTo>
                      <a:pt x="6138" y="7109"/>
                      <a:pt x="4721" y="6109"/>
                      <a:pt x="3206" y="6478"/>
                    </a:cubicBezTo>
                    <a:cubicBezTo>
                      <a:pt x="1285" y="6978"/>
                      <a:pt x="-118" y="9694"/>
                      <a:pt x="8" y="12693"/>
                    </a:cubicBezTo>
                    <a:cubicBezTo>
                      <a:pt x="148" y="16148"/>
                      <a:pt x="2126" y="18669"/>
                      <a:pt x="4314" y="18256"/>
                    </a:cubicBezTo>
                    <a:cubicBezTo>
                      <a:pt x="5759" y="17974"/>
                      <a:pt x="6909" y="16496"/>
                      <a:pt x="7414" y="14540"/>
                    </a:cubicBezTo>
                    <a:cubicBezTo>
                      <a:pt x="7540" y="14084"/>
                      <a:pt x="7989" y="14062"/>
                      <a:pt x="8129" y="14540"/>
                    </a:cubicBezTo>
                    <a:close/>
                    <a:moveTo>
                      <a:pt x="4230" y="17322"/>
                    </a:moveTo>
                    <a:cubicBezTo>
                      <a:pt x="2463" y="17669"/>
                      <a:pt x="864" y="15714"/>
                      <a:pt x="639" y="12997"/>
                    </a:cubicBezTo>
                    <a:cubicBezTo>
                      <a:pt x="415" y="10259"/>
                      <a:pt x="1677" y="7782"/>
                      <a:pt x="3431" y="7434"/>
                    </a:cubicBezTo>
                    <a:cubicBezTo>
                      <a:pt x="5184" y="7087"/>
                      <a:pt x="6797" y="9043"/>
                      <a:pt x="7021" y="11759"/>
                    </a:cubicBezTo>
                    <a:cubicBezTo>
                      <a:pt x="7246" y="14475"/>
                      <a:pt x="5983" y="16996"/>
                      <a:pt x="4230" y="17322"/>
                    </a:cubicBezTo>
                    <a:close/>
                  </a:path>
                </a:pathLst>
              </a:custGeom>
              <a:solidFill>
                <a:srgbClr val="E2F0D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" name="Shape">
                <a:extLst>
                  <a:ext uri="{FF2B5EF4-FFF2-40B4-BE49-F238E27FC236}">
                    <a16:creationId xmlns:a16="http://schemas.microsoft.com/office/drawing/2014/main" id="{03447387-DB3A-46BB-94A4-FB5D90EF4F15}"/>
                  </a:ext>
                </a:extLst>
              </p:cNvPr>
              <p:cNvSpPr/>
              <p:nvPr/>
            </p:nvSpPr>
            <p:spPr>
              <a:xfrm>
                <a:off x="2686010" y="4305697"/>
                <a:ext cx="2378177" cy="15201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6" h="20750" extrusionOk="0">
                    <a:moveTo>
                      <a:pt x="13549" y="14540"/>
                    </a:moveTo>
                    <a:cubicBezTo>
                      <a:pt x="14054" y="16496"/>
                      <a:pt x="15205" y="17974"/>
                      <a:pt x="16651" y="18256"/>
                    </a:cubicBezTo>
                    <a:cubicBezTo>
                      <a:pt x="18840" y="18669"/>
                      <a:pt x="20819" y="16170"/>
                      <a:pt x="20960" y="12693"/>
                    </a:cubicBezTo>
                    <a:cubicBezTo>
                      <a:pt x="21072" y="9673"/>
                      <a:pt x="19683" y="6956"/>
                      <a:pt x="17760" y="6478"/>
                    </a:cubicBezTo>
                    <a:cubicBezTo>
                      <a:pt x="16258" y="6087"/>
                      <a:pt x="14826" y="7109"/>
                      <a:pt x="13998" y="8890"/>
                    </a:cubicBezTo>
                    <a:cubicBezTo>
                      <a:pt x="13788" y="9325"/>
                      <a:pt x="13353" y="9173"/>
                      <a:pt x="13297" y="8651"/>
                    </a:cubicBezTo>
                    <a:cubicBezTo>
                      <a:pt x="12805" y="4066"/>
                      <a:pt x="10335" y="372"/>
                      <a:pt x="7149" y="24"/>
                    </a:cubicBezTo>
                    <a:cubicBezTo>
                      <a:pt x="3725" y="-345"/>
                      <a:pt x="637" y="3436"/>
                      <a:pt x="90" y="8695"/>
                    </a:cubicBezTo>
                    <a:cubicBezTo>
                      <a:pt x="-528" y="14540"/>
                      <a:pt x="2111" y="19951"/>
                      <a:pt x="5872" y="20668"/>
                    </a:cubicBezTo>
                    <a:cubicBezTo>
                      <a:pt x="8876" y="21255"/>
                      <a:pt x="11668" y="18626"/>
                      <a:pt x="12833" y="14540"/>
                    </a:cubicBezTo>
                    <a:cubicBezTo>
                      <a:pt x="12960" y="14019"/>
                      <a:pt x="13423" y="14040"/>
                      <a:pt x="13549" y="14540"/>
                    </a:cubicBezTo>
                    <a:close/>
                    <a:moveTo>
                      <a:pt x="13942" y="11737"/>
                    </a:moveTo>
                    <a:cubicBezTo>
                      <a:pt x="14167" y="8999"/>
                      <a:pt x="15767" y="7065"/>
                      <a:pt x="17535" y="7413"/>
                    </a:cubicBezTo>
                    <a:cubicBezTo>
                      <a:pt x="19304" y="7760"/>
                      <a:pt x="20553" y="10238"/>
                      <a:pt x="20328" y="12976"/>
                    </a:cubicBezTo>
                    <a:cubicBezTo>
                      <a:pt x="20104" y="15714"/>
                      <a:pt x="18504" y="17648"/>
                      <a:pt x="16735" y="17300"/>
                    </a:cubicBezTo>
                    <a:cubicBezTo>
                      <a:pt x="14967" y="16952"/>
                      <a:pt x="13718" y="14453"/>
                      <a:pt x="13942" y="11737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12" name="Shape">
                <a:extLst>
                  <a:ext uri="{FF2B5EF4-FFF2-40B4-BE49-F238E27FC236}">
                    <a16:creationId xmlns:a16="http://schemas.microsoft.com/office/drawing/2014/main" id="{ABEAA99B-1481-4B59-B170-0634A6BFDA46}"/>
                  </a:ext>
                </a:extLst>
              </p:cNvPr>
              <p:cNvSpPr/>
              <p:nvPr/>
            </p:nvSpPr>
            <p:spPr>
              <a:xfrm>
                <a:off x="6618204" y="2665955"/>
                <a:ext cx="2038499" cy="2036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97" h="20436" extrusionOk="0">
                    <a:moveTo>
                      <a:pt x="9187" y="14313"/>
                    </a:moveTo>
                    <a:cubicBezTo>
                      <a:pt x="12071" y="15879"/>
                      <a:pt x="15734" y="15431"/>
                      <a:pt x="18172" y="13003"/>
                    </a:cubicBezTo>
                    <a:cubicBezTo>
                      <a:pt x="21214" y="9951"/>
                      <a:pt x="21134" y="4967"/>
                      <a:pt x="17949" y="2011"/>
                    </a:cubicBezTo>
                    <a:cubicBezTo>
                      <a:pt x="15081" y="-641"/>
                      <a:pt x="10621" y="-673"/>
                      <a:pt x="7722" y="1931"/>
                    </a:cubicBezTo>
                    <a:cubicBezTo>
                      <a:pt x="5030" y="4360"/>
                      <a:pt x="4488" y="8226"/>
                      <a:pt x="6113" y="11229"/>
                    </a:cubicBezTo>
                    <a:cubicBezTo>
                      <a:pt x="6304" y="11581"/>
                      <a:pt x="5970" y="11980"/>
                      <a:pt x="5587" y="11868"/>
                    </a:cubicBezTo>
                    <a:cubicBezTo>
                      <a:pt x="4058" y="11421"/>
                      <a:pt x="2322" y="11836"/>
                      <a:pt x="1143" y="13099"/>
                    </a:cubicBezTo>
                    <a:cubicBezTo>
                      <a:pt x="-354" y="14728"/>
                      <a:pt x="-386" y="17284"/>
                      <a:pt x="1079" y="18946"/>
                    </a:cubicBezTo>
                    <a:cubicBezTo>
                      <a:pt x="2768" y="20863"/>
                      <a:pt x="5667" y="20927"/>
                      <a:pt x="7435" y="19154"/>
                    </a:cubicBezTo>
                    <a:cubicBezTo>
                      <a:pt x="8598" y="17987"/>
                      <a:pt x="8964" y="16310"/>
                      <a:pt x="8534" y="14824"/>
                    </a:cubicBezTo>
                    <a:cubicBezTo>
                      <a:pt x="8439" y="14457"/>
                      <a:pt x="8837" y="14121"/>
                      <a:pt x="9187" y="14313"/>
                    </a:cubicBezTo>
                    <a:close/>
                    <a:moveTo>
                      <a:pt x="6941" y="18658"/>
                    </a:moveTo>
                    <a:cubicBezTo>
                      <a:pt x="5524" y="20080"/>
                      <a:pt x="3198" y="20080"/>
                      <a:pt x="1780" y="18658"/>
                    </a:cubicBezTo>
                    <a:cubicBezTo>
                      <a:pt x="363" y="17236"/>
                      <a:pt x="363" y="14904"/>
                      <a:pt x="1780" y="13482"/>
                    </a:cubicBezTo>
                    <a:cubicBezTo>
                      <a:pt x="3198" y="12060"/>
                      <a:pt x="5524" y="12060"/>
                      <a:pt x="6941" y="13482"/>
                    </a:cubicBezTo>
                    <a:cubicBezTo>
                      <a:pt x="8359" y="14904"/>
                      <a:pt x="8375" y="17236"/>
                      <a:pt x="6941" y="18658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" name="Shape">
                <a:extLst>
                  <a:ext uri="{FF2B5EF4-FFF2-40B4-BE49-F238E27FC236}">
                    <a16:creationId xmlns:a16="http://schemas.microsoft.com/office/drawing/2014/main" id="{F286B604-786E-48A9-A3B0-4450F327F9D3}"/>
                  </a:ext>
                </a:extLst>
              </p:cNvPr>
              <p:cNvSpPr/>
              <p:nvPr/>
            </p:nvSpPr>
            <p:spPr>
              <a:xfrm>
                <a:off x="3464125" y="2665956"/>
                <a:ext cx="2104134" cy="2036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97" h="20427" extrusionOk="0">
                    <a:moveTo>
                      <a:pt x="11863" y="14820"/>
                    </a:moveTo>
                    <a:cubicBezTo>
                      <a:pt x="11433" y="16304"/>
                      <a:pt x="11799" y="17981"/>
                      <a:pt x="12962" y="19146"/>
                    </a:cubicBezTo>
                    <a:cubicBezTo>
                      <a:pt x="14730" y="20918"/>
                      <a:pt x="17645" y="20854"/>
                      <a:pt x="19318" y="18938"/>
                    </a:cubicBezTo>
                    <a:cubicBezTo>
                      <a:pt x="20783" y="17278"/>
                      <a:pt x="20751" y="14724"/>
                      <a:pt x="19254" y="13095"/>
                    </a:cubicBezTo>
                    <a:cubicBezTo>
                      <a:pt x="18075" y="11818"/>
                      <a:pt x="16339" y="11403"/>
                      <a:pt x="14810" y="11866"/>
                    </a:cubicBezTo>
                    <a:cubicBezTo>
                      <a:pt x="14427" y="11978"/>
                      <a:pt x="14093" y="11579"/>
                      <a:pt x="14284" y="11228"/>
                    </a:cubicBezTo>
                    <a:cubicBezTo>
                      <a:pt x="15909" y="8226"/>
                      <a:pt x="15367" y="4363"/>
                      <a:pt x="12675" y="1936"/>
                    </a:cubicBezTo>
                    <a:cubicBezTo>
                      <a:pt x="9776" y="-682"/>
                      <a:pt x="5300" y="-634"/>
                      <a:pt x="2448" y="2016"/>
                    </a:cubicBezTo>
                    <a:cubicBezTo>
                      <a:pt x="-737" y="4969"/>
                      <a:pt x="-817" y="9950"/>
                      <a:pt x="2225" y="13000"/>
                    </a:cubicBezTo>
                    <a:cubicBezTo>
                      <a:pt x="4663" y="15442"/>
                      <a:pt x="8326" y="15873"/>
                      <a:pt x="11210" y="14309"/>
                    </a:cubicBezTo>
                    <a:cubicBezTo>
                      <a:pt x="11576" y="14101"/>
                      <a:pt x="11974" y="14436"/>
                      <a:pt x="11863" y="14820"/>
                    </a:cubicBezTo>
                    <a:close/>
                    <a:moveTo>
                      <a:pt x="13471" y="13463"/>
                    </a:moveTo>
                    <a:cubicBezTo>
                      <a:pt x="14889" y="12042"/>
                      <a:pt x="17215" y="12042"/>
                      <a:pt x="18633" y="13463"/>
                    </a:cubicBezTo>
                    <a:cubicBezTo>
                      <a:pt x="20050" y="14883"/>
                      <a:pt x="20050" y="17214"/>
                      <a:pt x="18633" y="18635"/>
                    </a:cubicBezTo>
                    <a:cubicBezTo>
                      <a:pt x="17215" y="20056"/>
                      <a:pt x="14889" y="20056"/>
                      <a:pt x="13471" y="18635"/>
                    </a:cubicBezTo>
                    <a:cubicBezTo>
                      <a:pt x="12054" y="17214"/>
                      <a:pt x="12054" y="14899"/>
                      <a:pt x="13471" y="13463"/>
                    </a:cubicBezTo>
                    <a:close/>
                  </a:path>
                </a:pathLst>
              </a:custGeom>
              <a:solidFill>
                <a:srgbClr val="DAE3F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4" name="Shape">
                <a:extLst>
                  <a:ext uri="{FF2B5EF4-FFF2-40B4-BE49-F238E27FC236}">
                    <a16:creationId xmlns:a16="http://schemas.microsoft.com/office/drawing/2014/main" id="{A91BABFB-B2FB-4B4B-A2F0-CE086FF68CDF}"/>
                  </a:ext>
                </a:extLst>
              </p:cNvPr>
              <p:cNvSpPr/>
              <p:nvPr/>
            </p:nvSpPr>
            <p:spPr>
              <a:xfrm>
                <a:off x="6443086" y="3509705"/>
                <a:ext cx="620479" cy="2511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7" h="21038" extrusionOk="0">
                    <a:moveTo>
                      <a:pt x="21235" y="19912"/>
                    </a:moveTo>
                    <a:lnTo>
                      <a:pt x="21235" y="19912"/>
                    </a:lnTo>
                    <a:cubicBezTo>
                      <a:pt x="21509" y="18712"/>
                      <a:pt x="21345" y="17379"/>
                      <a:pt x="20851" y="16712"/>
                    </a:cubicBezTo>
                    <a:cubicBezTo>
                      <a:pt x="14766" y="8846"/>
                      <a:pt x="8132" y="3246"/>
                      <a:pt x="1115" y="46"/>
                    </a:cubicBezTo>
                    <a:cubicBezTo>
                      <a:pt x="622" y="-221"/>
                      <a:pt x="73" y="712"/>
                      <a:pt x="19" y="1912"/>
                    </a:cubicBezTo>
                    <a:lnTo>
                      <a:pt x="19" y="1912"/>
                    </a:lnTo>
                    <a:cubicBezTo>
                      <a:pt x="-91" y="3112"/>
                      <a:pt x="293" y="4312"/>
                      <a:pt x="786" y="4579"/>
                    </a:cubicBezTo>
                    <a:cubicBezTo>
                      <a:pt x="7639" y="7646"/>
                      <a:pt x="14053" y="13112"/>
                      <a:pt x="19974" y="20712"/>
                    </a:cubicBezTo>
                    <a:cubicBezTo>
                      <a:pt x="20413" y="21379"/>
                      <a:pt x="20961" y="20979"/>
                      <a:pt x="21235" y="1991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" name="Shape">
                <a:extLst>
                  <a:ext uri="{FF2B5EF4-FFF2-40B4-BE49-F238E27FC236}">
                    <a16:creationId xmlns:a16="http://schemas.microsoft.com/office/drawing/2014/main" id="{1A85A790-E1E9-4716-90AD-58E8E8CBC2FA}"/>
                  </a:ext>
                </a:extLst>
              </p:cNvPr>
              <p:cNvSpPr/>
              <p:nvPr/>
            </p:nvSpPr>
            <p:spPr>
              <a:xfrm>
                <a:off x="4262071" y="4210178"/>
                <a:ext cx="333886" cy="578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9" h="21320" extrusionOk="0">
                    <a:moveTo>
                      <a:pt x="18054" y="373"/>
                    </a:moveTo>
                    <a:cubicBezTo>
                      <a:pt x="10282" y="6243"/>
                      <a:pt x="4125" y="12875"/>
                      <a:pt x="88" y="19978"/>
                    </a:cubicBezTo>
                    <a:cubicBezTo>
                      <a:pt x="-215" y="20506"/>
                      <a:pt x="290" y="21093"/>
                      <a:pt x="1198" y="21269"/>
                    </a:cubicBezTo>
                    <a:lnTo>
                      <a:pt x="1198" y="21269"/>
                    </a:lnTo>
                    <a:cubicBezTo>
                      <a:pt x="2106" y="21445"/>
                      <a:pt x="3116" y="21152"/>
                      <a:pt x="3419" y="20623"/>
                    </a:cubicBezTo>
                    <a:cubicBezTo>
                      <a:pt x="7355" y="13756"/>
                      <a:pt x="13209" y="7358"/>
                      <a:pt x="20779" y="1665"/>
                    </a:cubicBezTo>
                    <a:cubicBezTo>
                      <a:pt x="21385" y="1195"/>
                      <a:pt x="21284" y="549"/>
                      <a:pt x="20477" y="256"/>
                    </a:cubicBezTo>
                    <a:lnTo>
                      <a:pt x="20477" y="256"/>
                    </a:lnTo>
                    <a:cubicBezTo>
                      <a:pt x="19770" y="-155"/>
                      <a:pt x="18660" y="-38"/>
                      <a:pt x="18054" y="37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16" name="Shape">
                <a:extLst>
                  <a:ext uri="{FF2B5EF4-FFF2-40B4-BE49-F238E27FC236}">
                    <a16:creationId xmlns:a16="http://schemas.microsoft.com/office/drawing/2014/main" id="{C71983A5-6626-4B34-BD17-6758809F898E}"/>
                  </a:ext>
                </a:extLst>
              </p:cNvPr>
              <p:cNvSpPr/>
              <p:nvPr/>
            </p:nvSpPr>
            <p:spPr>
              <a:xfrm>
                <a:off x="7605232" y="4210177"/>
                <a:ext cx="338662" cy="5817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5" h="21333" extrusionOk="0">
                    <a:moveTo>
                      <a:pt x="683" y="207"/>
                    </a:moveTo>
                    <a:lnTo>
                      <a:pt x="683" y="207"/>
                    </a:lnTo>
                    <a:cubicBezTo>
                      <a:pt x="-113" y="558"/>
                      <a:pt x="-213" y="1200"/>
                      <a:pt x="384" y="1667"/>
                    </a:cubicBezTo>
                    <a:cubicBezTo>
                      <a:pt x="7949" y="7388"/>
                      <a:pt x="13922" y="13751"/>
                      <a:pt x="17804" y="20640"/>
                    </a:cubicBezTo>
                    <a:cubicBezTo>
                      <a:pt x="18102" y="21165"/>
                      <a:pt x="19098" y="21457"/>
                      <a:pt x="19993" y="21282"/>
                    </a:cubicBezTo>
                    <a:lnTo>
                      <a:pt x="19993" y="21282"/>
                    </a:lnTo>
                    <a:cubicBezTo>
                      <a:pt x="20889" y="21107"/>
                      <a:pt x="21387" y="20523"/>
                      <a:pt x="21088" y="19998"/>
                    </a:cubicBezTo>
                    <a:cubicBezTo>
                      <a:pt x="17007" y="12875"/>
                      <a:pt x="10935" y="6279"/>
                      <a:pt x="3072" y="382"/>
                    </a:cubicBezTo>
                    <a:cubicBezTo>
                      <a:pt x="2475" y="-26"/>
                      <a:pt x="1380" y="-143"/>
                      <a:pt x="683" y="20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7" name="Shape">
                <a:extLst>
                  <a:ext uri="{FF2B5EF4-FFF2-40B4-BE49-F238E27FC236}">
                    <a16:creationId xmlns:a16="http://schemas.microsoft.com/office/drawing/2014/main" id="{D298A1C6-2BA1-4A70-B3F4-687631A7F3B8}"/>
                  </a:ext>
                </a:extLst>
              </p:cNvPr>
              <p:cNvSpPr/>
              <p:nvPr/>
            </p:nvSpPr>
            <p:spPr>
              <a:xfrm>
                <a:off x="5137660" y="3509705"/>
                <a:ext cx="617038" cy="254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7" h="21093" extrusionOk="0">
                    <a:moveTo>
                      <a:pt x="21336" y="1894"/>
                    </a:moveTo>
                    <a:lnTo>
                      <a:pt x="21336" y="1894"/>
                    </a:lnTo>
                    <a:cubicBezTo>
                      <a:pt x="21226" y="577"/>
                      <a:pt x="20730" y="-213"/>
                      <a:pt x="20234" y="50"/>
                    </a:cubicBezTo>
                    <a:cubicBezTo>
                      <a:pt x="13181" y="3211"/>
                      <a:pt x="6568" y="9007"/>
                      <a:pt x="507" y="16777"/>
                    </a:cubicBezTo>
                    <a:cubicBezTo>
                      <a:pt x="66" y="17436"/>
                      <a:pt x="-154" y="18753"/>
                      <a:pt x="122" y="19938"/>
                    </a:cubicBezTo>
                    <a:lnTo>
                      <a:pt x="122" y="19938"/>
                    </a:lnTo>
                    <a:cubicBezTo>
                      <a:pt x="397" y="20992"/>
                      <a:pt x="948" y="21387"/>
                      <a:pt x="1444" y="20860"/>
                    </a:cubicBezTo>
                    <a:cubicBezTo>
                      <a:pt x="7340" y="13221"/>
                      <a:pt x="13787" y="7689"/>
                      <a:pt x="20620" y="4528"/>
                    </a:cubicBezTo>
                    <a:cubicBezTo>
                      <a:pt x="21115" y="4265"/>
                      <a:pt x="21446" y="3080"/>
                      <a:pt x="21336" y="189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FE08648-5E50-4224-890D-D7B331142AE0}"/>
                  </a:ext>
                </a:extLst>
              </p:cNvPr>
              <p:cNvSpPr/>
              <p:nvPr/>
            </p:nvSpPr>
            <p:spPr>
              <a:xfrm>
                <a:off x="5723002" y="3553242"/>
                <a:ext cx="729147" cy="729169"/>
              </a:xfrm>
              <a:custGeom>
                <a:avLst/>
                <a:gdLst>
                  <a:gd name="connsiteX0" fmla="*/ 364573 w 729147"/>
                  <a:gd name="connsiteY0" fmla="*/ 0 h 729169"/>
                  <a:gd name="connsiteX1" fmla="*/ 729147 w 729147"/>
                  <a:gd name="connsiteY1" fmla="*/ 364641 h 729169"/>
                  <a:gd name="connsiteX2" fmla="*/ 364573 w 729147"/>
                  <a:gd name="connsiteY2" fmla="*/ 729169 h 729169"/>
                  <a:gd name="connsiteX3" fmla="*/ 0 w 729147"/>
                  <a:gd name="connsiteY3" fmla="*/ 364641 h 729169"/>
                  <a:gd name="connsiteX4" fmla="*/ 364573 w 729147"/>
                  <a:gd name="connsiteY4" fmla="*/ 0 h 729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147" h="729169">
                    <a:moveTo>
                      <a:pt x="364573" y="0"/>
                    </a:moveTo>
                    <a:cubicBezTo>
                      <a:pt x="566774" y="0"/>
                      <a:pt x="729147" y="164016"/>
                      <a:pt x="729147" y="364641"/>
                    </a:cubicBezTo>
                    <a:cubicBezTo>
                      <a:pt x="729147" y="566833"/>
                      <a:pt x="565138" y="729169"/>
                      <a:pt x="364573" y="729169"/>
                    </a:cubicBezTo>
                    <a:cubicBezTo>
                      <a:pt x="162372" y="729169"/>
                      <a:pt x="0" y="565154"/>
                      <a:pt x="0" y="364641"/>
                    </a:cubicBezTo>
                    <a:cubicBezTo>
                      <a:pt x="0" y="162448"/>
                      <a:pt x="164008" y="0"/>
                      <a:pt x="364573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03</a:t>
                </a:r>
                <a:endParaRPr 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994A80D-D9C5-4153-9D1A-A997AFD23095}"/>
                  </a:ext>
                </a:extLst>
              </p:cNvPr>
              <p:cNvSpPr/>
              <p:nvPr/>
            </p:nvSpPr>
            <p:spPr>
              <a:xfrm>
                <a:off x="4769855" y="3902194"/>
                <a:ext cx="728321" cy="728296"/>
              </a:xfrm>
              <a:custGeom>
                <a:avLst/>
                <a:gdLst>
                  <a:gd name="connsiteX0" fmla="*/ 364161 w 728321"/>
                  <a:gd name="connsiteY0" fmla="*/ 0 h 728296"/>
                  <a:gd name="connsiteX1" fmla="*/ 622109 w 728321"/>
                  <a:gd name="connsiteY1" fmla="*/ 106276 h 728296"/>
                  <a:gd name="connsiteX2" fmla="*/ 622109 w 728321"/>
                  <a:gd name="connsiteY2" fmla="*/ 622021 h 728296"/>
                  <a:gd name="connsiteX3" fmla="*/ 106213 w 728321"/>
                  <a:gd name="connsiteY3" fmla="*/ 622021 h 728296"/>
                  <a:gd name="connsiteX4" fmla="*/ 106213 w 728321"/>
                  <a:gd name="connsiteY4" fmla="*/ 106276 h 728296"/>
                  <a:gd name="connsiteX5" fmla="*/ 364161 w 728321"/>
                  <a:gd name="connsiteY5" fmla="*/ 0 h 728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8321" h="728296">
                    <a:moveTo>
                      <a:pt x="364161" y="0"/>
                    </a:moveTo>
                    <a:cubicBezTo>
                      <a:pt x="457706" y="0"/>
                      <a:pt x="551251" y="35426"/>
                      <a:pt x="622109" y="106276"/>
                    </a:cubicBezTo>
                    <a:cubicBezTo>
                      <a:pt x="763726" y="247876"/>
                      <a:pt x="763726" y="480321"/>
                      <a:pt x="622109" y="622021"/>
                    </a:cubicBezTo>
                    <a:cubicBezTo>
                      <a:pt x="480393" y="763722"/>
                      <a:pt x="247930" y="763722"/>
                      <a:pt x="106213" y="622021"/>
                    </a:cubicBezTo>
                    <a:cubicBezTo>
                      <a:pt x="-35404" y="480321"/>
                      <a:pt x="-35404" y="249472"/>
                      <a:pt x="106213" y="106276"/>
                    </a:cubicBezTo>
                    <a:cubicBezTo>
                      <a:pt x="177072" y="35426"/>
                      <a:pt x="270617" y="0"/>
                      <a:pt x="364161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02</a:t>
                </a:r>
                <a:endParaRPr 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98FDC16-48B2-4826-9029-D380AD195709}"/>
                  </a:ext>
                </a:extLst>
              </p:cNvPr>
              <p:cNvSpPr/>
              <p:nvPr/>
            </p:nvSpPr>
            <p:spPr>
              <a:xfrm>
                <a:off x="6689887" y="3903102"/>
                <a:ext cx="728896" cy="728308"/>
              </a:xfrm>
              <a:custGeom>
                <a:avLst/>
                <a:gdLst>
                  <a:gd name="connsiteX0" fmla="*/ 364148 w 728896"/>
                  <a:gd name="connsiteY0" fmla="*/ 0 h 728308"/>
                  <a:gd name="connsiteX1" fmla="*/ 622009 w 728896"/>
                  <a:gd name="connsiteY1" fmla="*/ 106272 h 728308"/>
                  <a:gd name="connsiteX2" fmla="*/ 622009 w 728896"/>
                  <a:gd name="connsiteY2" fmla="*/ 622037 h 728308"/>
                  <a:gd name="connsiteX3" fmla="*/ 106212 w 728896"/>
                  <a:gd name="connsiteY3" fmla="*/ 622037 h 728308"/>
                  <a:gd name="connsiteX4" fmla="*/ 106212 w 728896"/>
                  <a:gd name="connsiteY4" fmla="*/ 106272 h 728308"/>
                  <a:gd name="connsiteX5" fmla="*/ 364148 w 728896"/>
                  <a:gd name="connsiteY5" fmla="*/ 0 h 72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8896" h="728308">
                    <a:moveTo>
                      <a:pt x="364148" y="0"/>
                    </a:moveTo>
                    <a:cubicBezTo>
                      <a:pt x="457681" y="0"/>
                      <a:pt x="551201" y="35424"/>
                      <a:pt x="622009" y="106272"/>
                    </a:cubicBezTo>
                    <a:cubicBezTo>
                      <a:pt x="763725" y="247968"/>
                      <a:pt x="765324" y="480341"/>
                      <a:pt x="622009" y="622037"/>
                    </a:cubicBezTo>
                    <a:cubicBezTo>
                      <a:pt x="480392" y="763732"/>
                      <a:pt x="247929" y="763732"/>
                      <a:pt x="106212" y="622037"/>
                    </a:cubicBezTo>
                    <a:cubicBezTo>
                      <a:pt x="-35404" y="480341"/>
                      <a:pt x="-35404" y="247968"/>
                      <a:pt x="106212" y="106272"/>
                    </a:cubicBezTo>
                    <a:cubicBezTo>
                      <a:pt x="177071" y="35424"/>
                      <a:pt x="270616" y="0"/>
                      <a:pt x="364148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04</a:t>
                </a:r>
                <a:endParaRPr 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033A24D-4CD5-4F2D-8119-535D836CAD03}"/>
                  </a:ext>
                </a:extLst>
              </p:cNvPr>
              <p:cNvSpPr/>
              <p:nvPr/>
            </p:nvSpPr>
            <p:spPr>
              <a:xfrm>
                <a:off x="4264506" y="4845823"/>
                <a:ext cx="730284" cy="730274"/>
              </a:xfrm>
              <a:custGeom>
                <a:avLst/>
                <a:gdLst>
                  <a:gd name="connsiteX0" fmla="*/ 336459 w 730284"/>
                  <a:gd name="connsiteY0" fmla="*/ 1031 h 730274"/>
                  <a:gd name="connsiteX1" fmla="*/ 410502 w 730284"/>
                  <a:gd name="connsiteY1" fmla="*/ 2966 h 730274"/>
                  <a:gd name="connsiteX2" fmla="*/ 727313 w 730284"/>
                  <a:gd name="connsiteY2" fmla="*/ 410523 h 730274"/>
                  <a:gd name="connsiteX3" fmla="*/ 319758 w 730284"/>
                  <a:gd name="connsiteY3" fmla="*/ 727309 h 730274"/>
                  <a:gd name="connsiteX4" fmla="*/ 2948 w 730284"/>
                  <a:gd name="connsiteY4" fmla="*/ 319752 h 730274"/>
                  <a:gd name="connsiteX5" fmla="*/ 336459 w 730284"/>
                  <a:gd name="connsiteY5" fmla="*/ 1031 h 730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0284" h="730274">
                    <a:moveTo>
                      <a:pt x="336459" y="1031"/>
                    </a:moveTo>
                    <a:cubicBezTo>
                      <a:pt x="360664" y="-795"/>
                      <a:pt x="385434" y="-221"/>
                      <a:pt x="410502" y="2966"/>
                    </a:cubicBezTo>
                    <a:cubicBezTo>
                      <a:pt x="611160" y="28388"/>
                      <a:pt x="752834" y="209932"/>
                      <a:pt x="727313" y="410523"/>
                    </a:cubicBezTo>
                    <a:cubicBezTo>
                      <a:pt x="701904" y="611115"/>
                      <a:pt x="520416" y="752804"/>
                      <a:pt x="319758" y="727309"/>
                    </a:cubicBezTo>
                    <a:cubicBezTo>
                      <a:pt x="119214" y="701814"/>
                      <a:pt x="-22461" y="518732"/>
                      <a:pt x="2948" y="319752"/>
                    </a:cubicBezTo>
                    <a:cubicBezTo>
                      <a:pt x="25279" y="144234"/>
                      <a:pt x="167023" y="13814"/>
                      <a:pt x="336459" y="10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01</a:t>
                </a: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B647A8-6078-46CB-918D-97B32A55B54E}"/>
                  </a:ext>
                </a:extLst>
              </p:cNvPr>
              <p:cNvSpPr/>
              <p:nvPr/>
            </p:nvSpPr>
            <p:spPr>
              <a:xfrm>
                <a:off x="7197240" y="4847402"/>
                <a:ext cx="730252" cy="730259"/>
              </a:xfrm>
              <a:custGeom>
                <a:avLst/>
                <a:gdLst>
                  <a:gd name="connsiteX0" fmla="*/ 393420 w 730252"/>
                  <a:gd name="connsiteY0" fmla="*/ 1079 h 730259"/>
                  <a:gd name="connsiteX1" fmla="*/ 727305 w 730252"/>
                  <a:gd name="connsiteY1" fmla="*/ 319780 h 730259"/>
                  <a:gd name="connsiteX2" fmla="*/ 410516 w 730252"/>
                  <a:gd name="connsiteY2" fmla="*/ 727335 h 730259"/>
                  <a:gd name="connsiteX3" fmla="*/ 2925 w 730252"/>
                  <a:gd name="connsiteY3" fmla="*/ 410478 h 730259"/>
                  <a:gd name="connsiteX4" fmla="*/ 319827 w 730252"/>
                  <a:gd name="connsiteY4" fmla="*/ 2924 h 730259"/>
                  <a:gd name="connsiteX5" fmla="*/ 393420 w 730252"/>
                  <a:gd name="connsiteY5" fmla="*/ 1079 h 73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0252" h="730259">
                    <a:moveTo>
                      <a:pt x="393420" y="1079"/>
                    </a:moveTo>
                    <a:cubicBezTo>
                      <a:pt x="562106" y="14197"/>
                      <a:pt x="705058" y="145674"/>
                      <a:pt x="727305" y="319780"/>
                    </a:cubicBezTo>
                    <a:cubicBezTo>
                      <a:pt x="752843" y="518759"/>
                      <a:pt x="609488" y="703452"/>
                      <a:pt x="410516" y="727335"/>
                    </a:cubicBezTo>
                    <a:cubicBezTo>
                      <a:pt x="209956" y="752757"/>
                      <a:pt x="28463" y="609530"/>
                      <a:pt x="2925" y="410478"/>
                    </a:cubicBezTo>
                    <a:cubicBezTo>
                      <a:pt x="-22500" y="209888"/>
                      <a:pt x="120742" y="28419"/>
                      <a:pt x="319827" y="2924"/>
                    </a:cubicBezTo>
                    <a:cubicBezTo>
                      <a:pt x="344699" y="-254"/>
                      <a:pt x="369322" y="-795"/>
                      <a:pt x="393420" y="1079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05</a:t>
                </a:r>
                <a:endParaRPr 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endParaRPr>
              </a:p>
            </p:txBody>
          </p:sp>
        </p:grpSp>
        <p:sp>
          <p:nvSpPr>
            <p:cNvPr id="23" name="Shape">
              <a:extLst>
                <a:ext uri="{FF2B5EF4-FFF2-40B4-BE49-F238E27FC236}">
                  <a16:creationId xmlns:a16="http://schemas.microsoft.com/office/drawing/2014/main" id="{4DE2A2AB-73DA-42D8-A5C9-82FF379BF605}"/>
                </a:ext>
              </a:extLst>
            </p:cNvPr>
            <p:cNvSpPr/>
            <p:nvPr/>
          </p:nvSpPr>
          <p:spPr>
            <a:xfrm>
              <a:off x="4855390" y="1389529"/>
              <a:ext cx="2206251" cy="3032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328" extrusionOk="0">
                  <a:moveTo>
                    <a:pt x="13714" y="13287"/>
                  </a:moveTo>
                  <a:cubicBezTo>
                    <a:pt x="18124" y="12448"/>
                    <a:pt x="21347" y="9860"/>
                    <a:pt x="21347" y="6788"/>
                  </a:cubicBezTo>
                  <a:cubicBezTo>
                    <a:pt x="21347" y="2949"/>
                    <a:pt x="16333" y="-137"/>
                    <a:pt x="10245" y="5"/>
                  </a:cubicBezTo>
                  <a:cubicBezTo>
                    <a:pt x="4783" y="147"/>
                    <a:pt x="307" y="2949"/>
                    <a:pt x="16" y="6418"/>
                  </a:cubicBezTo>
                  <a:cubicBezTo>
                    <a:pt x="-253" y="9646"/>
                    <a:pt x="3037" y="12419"/>
                    <a:pt x="7626" y="13287"/>
                  </a:cubicBezTo>
                  <a:cubicBezTo>
                    <a:pt x="8163" y="13386"/>
                    <a:pt x="8230" y="13841"/>
                    <a:pt x="7738" y="14012"/>
                  </a:cubicBezTo>
                  <a:cubicBezTo>
                    <a:pt x="5768" y="14694"/>
                    <a:pt x="4448" y="16045"/>
                    <a:pt x="4537" y="17595"/>
                  </a:cubicBezTo>
                  <a:cubicBezTo>
                    <a:pt x="4671" y="19572"/>
                    <a:pt x="7178" y="21193"/>
                    <a:pt x="10267" y="21321"/>
                  </a:cubicBezTo>
                  <a:cubicBezTo>
                    <a:pt x="13826" y="21463"/>
                    <a:pt x="16803" y="19671"/>
                    <a:pt x="16803" y="17439"/>
                  </a:cubicBezTo>
                  <a:cubicBezTo>
                    <a:pt x="16803" y="15960"/>
                    <a:pt x="15505" y="14680"/>
                    <a:pt x="13602" y="14026"/>
                  </a:cubicBezTo>
                  <a:cubicBezTo>
                    <a:pt x="13110" y="13841"/>
                    <a:pt x="13177" y="13386"/>
                    <a:pt x="13714" y="13287"/>
                  </a:cubicBezTo>
                  <a:close/>
                  <a:moveTo>
                    <a:pt x="15796" y="17439"/>
                  </a:moveTo>
                  <a:cubicBezTo>
                    <a:pt x="15796" y="19245"/>
                    <a:pt x="13490" y="20695"/>
                    <a:pt x="10670" y="20695"/>
                  </a:cubicBezTo>
                  <a:cubicBezTo>
                    <a:pt x="7827" y="20695"/>
                    <a:pt x="5544" y="19230"/>
                    <a:pt x="5544" y="17439"/>
                  </a:cubicBezTo>
                  <a:cubicBezTo>
                    <a:pt x="5544" y="15633"/>
                    <a:pt x="7850" y="14182"/>
                    <a:pt x="10670" y="14182"/>
                  </a:cubicBezTo>
                  <a:cubicBezTo>
                    <a:pt x="13513" y="14182"/>
                    <a:pt x="15796" y="15647"/>
                    <a:pt x="15796" y="17439"/>
                  </a:cubicBezTo>
                  <a:close/>
                </a:path>
              </a:pathLst>
            </a:custGeom>
            <a:solidFill>
              <a:srgbClr val="F8D6C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D08D6E7-88B6-4CAC-ACF7-265DE9D25D7F}"/>
                </a:ext>
              </a:extLst>
            </p:cNvPr>
            <p:cNvGrpSpPr/>
            <p:nvPr/>
          </p:nvGrpSpPr>
          <p:grpSpPr>
            <a:xfrm>
              <a:off x="1254178" y="2164241"/>
              <a:ext cx="9703201" cy="3821566"/>
              <a:chOff x="1254178" y="2164241"/>
              <a:chExt cx="9703201" cy="3821566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5CEC6E-CF55-40AC-ACC2-A2F84387E5B4}"/>
                  </a:ext>
                </a:extLst>
              </p:cNvPr>
              <p:cNvSpPr txBox="1"/>
              <p:nvPr/>
            </p:nvSpPr>
            <p:spPr>
              <a:xfrm>
                <a:off x="5075729" y="2164241"/>
                <a:ext cx="17576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Less Code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1E99B6-B8E5-4DF4-BDCF-7B1F2C815B3D}"/>
                  </a:ext>
                </a:extLst>
              </p:cNvPr>
              <p:cNvSpPr txBox="1"/>
              <p:nvPr/>
            </p:nvSpPr>
            <p:spPr>
              <a:xfrm>
                <a:off x="7776834" y="2927577"/>
                <a:ext cx="17576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Easy Maintenance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582E7E-D027-4B0F-87C5-BAD886A54144}"/>
                  </a:ext>
                </a:extLst>
              </p:cNvPr>
              <p:cNvSpPr txBox="1"/>
              <p:nvPr/>
            </p:nvSpPr>
            <p:spPr>
              <a:xfrm>
                <a:off x="8672617" y="4836777"/>
                <a:ext cx="2284762" cy="1149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Cloud Based Application Development </a:t>
                </a:r>
              </a:p>
              <a:p>
                <a:pPr algn="ctr"/>
                <a:r>
                  <a:rPr lang="en-US" sz="1600" dirty="0"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Support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F9C9E1-BA70-4FCC-A1C6-55D0E05C8734}"/>
                  </a:ext>
                </a:extLst>
              </p:cNvPr>
              <p:cNvSpPr txBox="1"/>
              <p:nvPr/>
            </p:nvSpPr>
            <p:spPr>
              <a:xfrm>
                <a:off x="2356795" y="3047583"/>
                <a:ext cx="18293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High Performance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0C6F0D-B046-493A-BE2B-9323D7D36FE7}"/>
                  </a:ext>
                </a:extLst>
              </p:cNvPr>
              <p:cNvSpPr txBox="1"/>
              <p:nvPr/>
            </p:nvSpPr>
            <p:spPr>
              <a:xfrm>
                <a:off x="1254178" y="5032905"/>
                <a:ext cx="17576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Cross-Platform Support</a:t>
                </a:r>
              </a:p>
            </p:txBody>
          </p:sp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B100892-413A-4E66-BEE1-775876605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7238" y="5051901"/>
              <a:ext cx="1401021" cy="1252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315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925" y="925447"/>
            <a:ext cx="11360150" cy="64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ASP.NET vs. ASP.NET CORE 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0B32504-2CC4-487F-8856-188140B50C0A}"/>
              </a:ext>
            </a:extLst>
          </p:cNvPr>
          <p:cNvGraphicFramePr>
            <a:graphicFrameLocks noGrp="1"/>
          </p:cNvGraphicFramePr>
          <p:nvPr/>
        </p:nvGraphicFramePr>
        <p:xfrm>
          <a:off x="488950" y="2046441"/>
          <a:ext cx="11214100" cy="3626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61826">
                  <a:extLst>
                    <a:ext uri="{9D8B030D-6E8A-4147-A177-3AD203B41FA5}">
                      <a16:colId xmlns:a16="http://schemas.microsoft.com/office/drawing/2014/main" val="90139651"/>
                    </a:ext>
                  </a:extLst>
                </a:gridCol>
                <a:gridCol w="4217013">
                  <a:extLst>
                    <a:ext uri="{9D8B030D-6E8A-4147-A177-3AD203B41FA5}">
                      <a16:colId xmlns:a16="http://schemas.microsoft.com/office/drawing/2014/main" val="2107723414"/>
                    </a:ext>
                  </a:extLst>
                </a:gridCol>
                <a:gridCol w="4635261">
                  <a:extLst>
                    <a:ext uri="{9D8B030D-6E8A-4147-A177-3AD203B41FA5}">
                      <a16:colId xmlns:a16="http://schemas.microsoft.com/office/drawing/2014/main" val="1149083140"/>
                    </a:ext>
                  </a:extLst>
                </a:gridCol>
              </a:tblGrid>
              <a:tr h="39506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Domain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ASP.NET </a:t>
                      </a:r>
                      <a:endParaRPr lang="en-IN" sz="1600" b="1" dirty="0">
                        <a:solidFill>
                          <a:schemeClr val="bg1"/>
                        </a:solidFill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ASP.NET Core</a:t>
                      </a:r>
                      <a:endParaRPr lang="en-IN" sz="1600" b="1" dirty="0">
                        <a:solidFill>
                          <a:schemeClr val="bg1"/>
                        </a:solidFill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915272"/>
                  </a:ext>
                </a:extLst>
              </a:tr>
              <a:tr h="45409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Platform Support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Asp.Net is Built for Windows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Asp.Net Core runs on Windows, Mac and Linux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val="550220975"/>
                  </a:ext>
                </a:extLst>
              </a:tr>
              <a:tr h="586746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Architecture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Based on .NET Framework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Based on .NET Core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val="3951204615"/>
                  </a:ext>
                </a:extLst>
              </a:tr>
              <a:tr h="551772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Dependencies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Less Control over dependencies 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Strict control over dependencies 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val="3667877230"/>
                  </a:ext>
                </a:extLst>
              </a:tr>
              <a:tr h="564776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File Support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WCF, WF, WPF, VB, Web Config, and more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No support for Global.asax, Web config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val="1722337271"/>
                  </a:ext>
                </a:extLst>
              </a:tr>
              <a:tr h="55581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Components 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WebForms, MVC and Web API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MVC, WebAPI, Razor Pages, and Blazor</a:t>
                      </a:r>
                    </a:p>
                  </a:txBody>
                  <a:tcPr marL="31750" marR="31750" marT="31750" marB="31750"/>
                </a:tc>
                <a:extLst>
                  <a:ext uri="{0D108BD9-81ED-4DB2-BD59-A6C34878D82A}">
                    <a16:rowId xmlns:a16="http://schemas.microsoft.com/office/drawing/2014/main" val="1088905596"/>
                  </a:ext>
                </a:extLst>
              </a:tr>
              <a:tr h="517992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Visual Studio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Support of all versions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Support of latest versions from 2015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val="2096396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41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360150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details of the default project can be seen in the solution explorer.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It displays all the projects related to a single solution.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Project Folder structure is organized in a hierarchical manner.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Each level representing a different aspect of the application.</a:t>
            </a:r>
          </a:p>
          <a:p>
            <a:pPr marL="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88000"/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16479"/>
            <a:ext cx="11360150" cy="6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ASP.NET CORE PROJECT FOLDER STRUCTURE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6" name="Picture 2" descr="https://bnz05pap001files.storage.live.com/y4m1VNFEuxvjCb-EiOCh3t4YlC384mTK12Ol8rXm2aUdzdBMA_93g8ajGTMYBV2S4phgLVS8cu2W9b-RNxpmD3IF5nG2Dzh37dBkjvJWG2ITEE7a-BFHgZwKDQFGBRWZNQOQTy_t67CvF6xm56mXhsLrxmcmPed7G25MZdMtfl4ddesjLOcWElnWvHz9cIgNU_bPLkkKi7XSy3OKoZEflloLw?encodeFailures=1&amp;width=490&amp;height=506">
            <a:extLst>
              <a:ext uri="{FF2B5EF4-FFF2-40B4-BE49-F238E27FC236}">
                <a16:creationId xmlns:a16="http://schemas.microsoft.com/office/drawing/2014/main" id="{B76C824E-F267-460D-918E-420C729B9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259" y="2146292"/>
            <a:ext cx="3967491" cy="409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82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CB21AB-1B17-4D7F-8631-F94519B4BF0B}" vid="{3DE2DD11-3490-48C2-86D1-83AD55FD42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1994</TotalTime>
  <Words>1311</Words>
  <Application>Microsoft Office PowerPoint</Application>
  <PresentationFormat>Widescreen</PresentationFormat>
  <Paragraphs>192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Lato Black</vt:lpstr>
      <vt:lpstr>Lato</vt:lpstr>
      <vt:lpstr>Cambria</vt:lpstr>
      <vt:lpstr>Calibri</vt:lpstr>
      <vt:lpstr>Arial</vt:lpstr>
      <vt:lpstr>Trebuchet MS</vt:lpstr>
      <vt:lpstr>Theme1</vt:lpstr>
      <vt:lpstr> INTRODUCTION TO ASP.NET CORE</vt:lpstr>
      <vt:lpstr>PowerPoint Presentation</vt:lpstr>
      <vt:lpstr>PowerPoint Presentation</vt:lpstr>
      <vt:lpstr>PowerPoint Presentation</vt:lpstr>
      <vt:lpstr>PowerPoint Presentation</vt:lpstr>
      <vt:lpstr>INTRODUCTION TO ASP.NET Core</vt:lpstr>
      <vt:lpstr>FEATURES OF ASP.NET Core</vt:lpstr>
      <vt:lpstr>ASP.NET vs. ASP.NET CORE </vt:lpstr>
      <vt:lpstr>ASP.NET CORE PROJECT FOLDER STRUCTURE</vt:lpstr>
      <vt:lpstr>ASP.NET CORE PROJECT FOLDER STRUCTURE</vt:lpstr>
      <vt:lpstr>ASP.NET CORE PROJECT FOLDER STRUCTURE</vt:lpstr>
      <vt:lpstr>PowerPoint Presentation</vt:lpstr>
      <vt:lpstr>PowerPoint Presentation</vt:lpstr>
      <vt:lpstr>INTRODUCTION TO ASP.NET MVC</vt:lpstr>
      <vt:lpstr>WEB APP COMPONENTS AND MVC PATTERN</vt:lpstr>
      <vt:lpstr>UNDERSTANDING MVC PATTERN</vt:lpstr>
      <vt:lpstr>MODEL</vt:lpstr>
      <vt:lpstr>VIEW</vt:lpstr>
      <vt:lpstr>CONTROLLER</vt:lpstr>
      <vt:lpstr>PowerPoint Presentation</vt:lpstr>
      <vt:lpstr>MODEL-VIEW-CONTROLLER COMMUNICATION</vt:lpstr>
      <vt:lpstr>MODEL-VIEW-CONTROLLER COMMUNICATION</vt:lpstr>
      <vt:lpstr>MODEL-VIEW-CONTROLLER COMMUNICATION</vt:lpstr>
      <vt:lpstr>MODEL-VIEW-CONTROLLER COMMUNICATION</vt:lpstr>
      <vt:lpstr>MODEL-VIEW-CONTROLLER COMMUNICATION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Sakshi Dhameja</dc:creator>
  <cp:lastModifiedBy>Bhawna Gunwani</cp:lastModifiedBy>
  <cp:revision>188</cp:revision>
  <dcterms:created xsi:type="dcterms:W3CDTF">2023-04-12T08:52:19Z</dcterms:created>
  <dcterms:modified xsi:type="dcterms:W3CDTF">2023-07-27T03:52:18Z</dcterms:modified>
</cp:coreProperties>
</file>