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66" r:id="rId2"/>
    <p:sldId id="257" r:id="rId3"/>
    <p:sldId id="279" r:id="rId4"/>
    <p:sldId id="258" r:id="rId5"/>
    <p:sldId id="345" r:id="rId6"/>
    <p:sldId id="303" r:id="rId7"/>
    <p:sldId id="304" r:id="rId8"/>
    <p:sldId id="346" r:id="rId9"/>
    <p:sldId id="305" r:id="rId10"/>
    <p:sldId id="347" r:id="rId11"/>
    <p:sldId id="306" r:id="rId12"/>
    <p:sldId id="348" r:id="rId13"/>
    <p:sldId id="316" r:id="rId14"/>
    <p:sldId id="259" r:id="rId15"/>
    <p:sldId id="317" r:id="rId16"/>
    <p:sldId id="311" r:id="rId17"/>
    <p:sldId id="315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21" r:id="rId27"/>
    <p:sldId id="322" r:id="rId28"/>
    <p:sldId id="323" r:id="rId29"/>
    <p:sldId id="324" r:id="rId30"/>
    <p:sldId id="325" r:id="rId31"/>
    <p:sldId id="327" r:id="rId32"/>
    <p:sldId id="326" r:id="rId33"/>
    <p:sldId id="300" r:id="rId34"/>
    <p:sldId id="312" r:id="rId35"/>
    <p:sldId id="318" r:id="rId36"/>
    <p:sldId id="319" r:id="rId37"/>
    <p:sldId id="320" r:id="rId38"/>
    <p:sldId id="290" r:id="rId39"/>
    <p:sldId id="357" r:id="rId40"/>
    <p:sldId id="358" r:id="rId41"/>
    <p:sldId id="359" r:id="rId42"/>
    <p:sldId id="339" r:id="rId43"/>
    <p:sldId id="314" r:id="rId44"/>
    <p:sldId id="329" r:id="rId45"/>
    <p:sldId id="360" r:id="rId46"/>
    <p:sldId id="330" r:id="rId47"/>
    <p:sldId id="338" r:id="rId48"/>
    <p:sldId id="337" r:id="rId49"/>
    <p:sldId id="342" r:id="rId50"/>
    <p:sldId id="336" r:id="rId51"/>
    <p:sldId id="331" r:id="rId52"/>
    <p:sldId id="344" r:id="rId53"/>
    <p:sldId id="333" r:id="rId54"/>
    <p:sldId id="334" r:id="rId55"/>
    <p:sldId id="335" r:id="rId56"/>
    <p:sldId id="343" r:id="rId57"/>
    <p:sldId id="332" r:id="rId58"/>
    <p:sldId id="298" r:id="rId59"/>
  </p:sldIdLst>
  <p:sldSz cx="12192000" cy="6858000"/>
  <p:notesSz cx="12192000" cy="6858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Lato" panose="020F0502020204030203" pitchFamily="34" charset="0"/>
      <p:regular r:id="rId64"/>
      <p:bold r:id="rId65"/>
      <p:italic r:id="rId66"/>
      <p:boldItalic r:id="rId67"/>
    </p:embeddedFont>
    <p:embeddedFont>
      <p:font typeface="Lato Black" panose="020F0502020204030203" pitchFamily="34" charset="0"/>
      <p:bold r:id="rId68"/>
      <p:boldItalic r:id="rId69"/>
    </p:embeddedFont>
    <p:embeddedFont>
      <p:font typeface="Trebuchet MS" panose="020B060302020202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ABD"/>
    <a:srgbClr val="70A8DA"/>
    <a:srgbClr val="002060"/>
    <a:srgbClr val="9DC3E6"/>
    <a:srgbClr val="DAE3F3"/>
    <a:srgbClr val="5B9BD5"/>
    <a:srgbClr val="C2DAF0"/>
    <a:srgbClr val="D3D3D3"/>
    <a:srgbClr val="EB856E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86FC8-AD1D-4C1B-8566-E88D34872223}" v="61" dt="2023-05-08T11:31:57.349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8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wna Gunwani" userId="6a8f5cafce9d9ecc" providerId="LiveId" clId="{CD486FC8-AD1D-4C1B-8566-E88D34872223}"/>
    <pc:docChg chg="custSel addSld delSld modSld sldOrd">
      <pc:chgData name="Bhawna Gunwani" userId="6a8f5cafce9d9ecc" providerId="LiveId" clId="{CD486FC8-AD1D-4C1B-8566-E88D34872223}" dt="2023-05-08T12:29:21.633" v="135"/>
      <pc:docMkLst>
        <pc:docMk/>
      </pc:docMkLst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1161509822" sldId="257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914909233" sldId="258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410511101" sldId="259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1679089847" sldId="266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411194761" sldId="279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295887906" sldId="290"/>
        </pc:sldMkLst>
      </pc:sldChg>
      <pc:sldChg chg="ord modTransition">
        <pc:chgData name="Bhawna Gunwani" userId="6a8f5cafce9d9ecc" providerId="LiveId" clId="{CD486FC8-AD1D-4C1B-8566-E88D34872223}" dt="2023-05-08T12:29:21.633" v="135"/>
        <pc:sldMkLst>
          <pc:docMk/>
          <pc:sldMk cId="2623539371" sldId="298"/>
        </pc:sldMkLst>
      </pc:sldChg>
      <pc:sldChg chg="del modTransition">
        <pc:chgData name="Bhawna Gunwani" userId="6a8f5cafce9d9ecc" providerId="LiveId" clId="{CD486FC8-AD1D-4C1B-8566-E88D34872223}" dt="2023-05-07T16:01:28.659" v="18" actId="47"/>
        <pc:sldMkLst>
          <pc:docMk/>
          <pc:sldMk cId="2693644063" sldId="299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680035350" sldId="300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384698941" sldId="303"/>
        </pc:sldMkLst>
      </pc:sldChg>
      <pc:sldChg chg="addSp delSp modSp mod modTransition delAnim">
        <pc:chgData name="Bhawna Gunwani" userId="6a8f5cafce9d9ecc" providerId="LiveId" clId="{CD486FC8-AD1D-4C1B-8566-E88D34872223}" dt="2023-05-07T15:37:37.953" v="11" actId="1076"/>
        <pc:sldMkLst>
          <pc:docMk/>
          <pc:sldMk cId="2545647081" sldId="304"/>
        </pc:sldMkLst>
        <pc:spChg chg="mod">
          <ac:chgData name="Bhawna Gunwani" userId="6a8f5cafce9d9ecc" providerId="LiveId" clId="{CD486FC8-AD1D-4C1B-8566-E88D34872223}" dt="2023-05-07T15:36:31.159" v="6" actId="20577"/>
          <ac:spMkLst>
            <pc:docMk/>
            <pc:sldMk cId="2545647081" sldId="304"/>
            <ac:spMk id="3" creationId="{94D7F709-B566-4E7F-8023-DC80BCF80C22}"/>
          </ac:spMkLst>
        </pc:spChg>
        <pc:picChg chg="del">
          <ac:chgData name="Bhawna Gunwani" userId="6a8f5cafce9d9ecc" providerId="LiveId" clId="{CD486FC8-AD1D-4C1B-8566-E88D34872223}" dt="2023-05-07T15:35:51.222" v="2" actId="478"/>
          <ac:picMkLst>
            <pc:docMk/>
            <pc:sldMk cId="2545647081" sldId="304"/>
            <ac:picMk id="2" creationId="{B2BD825A-B223-4BC1-A097-653BA6643228}"/>
          </ac:picMkLst>
        </pc:picChg>
        <pc:picChg chg="add mod">
          <ac:chgData name="Bhawna Gunwani" userId="6a8f5cafce9d9ecc" providerId="LiveId" clId="{CD486FC8-AD1D-4C1B-8566-E88D34872223}" dt="2023-05-07T15:37:37.953" v="11" actId="1076"/>
          <ac:picMkLst>
            <pc:docMk/>
            <pc:sldMk cId="2545647081" sldId="304"/>
            <ac:picMk id="6" creationId="{AB1F921D-3E77-E2F4-1089-407C905955DD}"/>
          </ac:picMkLst>
        </pc:picChg>
        <pc:picChg chg="add del mod">
          <ac:chgData name="Bhawna Gunwani" userId="6a8f5cafce9d9ecc" providerId="LiveId" clId="{CD486FC8-AD1D-4C1B-8566-E88D34872223}" dt="2023-05-07T15:35:56.064" v="5" actId="478"/>
          <ac:picMkLst>
            <pc:docMk/>
            <pc:sldMk cId="2545647081" sldId="304"/>
            <ac:picMk id="1026" creationId="{6AD049AE-4E7A-D365-4F0E-F854B8B9107D}"/>
          </ac:picMkLst>
        </pc:picChg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3927735967" sldId="305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3851336914" sldId="306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4167695013" sldId="311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035454160" sldId="312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233800532" sldId="314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3530367718" sldId="315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884832969" sldId="316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309053290" sldId="317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28845186" sldId="318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726476634" sldId="319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965782906" sldId="320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668215897" sldId="321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3124964564" sldId="322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072680605" sldId="323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3898327674" sldId="324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452370818" sldId="325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4202359208" sldId="326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4255807428" sldId="327"/>
        </pc:sldMkLst>
      </pc:sldChg>
      <pc:sldChg chg="ord modTransition">
        <pc:chgData name="Bhawna Gunwani" userId="6a8f5cafce9d9ecc" providerId="LiveId" clId="{CD486FC8-AD1D-4C1B-8566-E88D34872223}" dt="2023-05-08T11:16:05.448" v="92"/>
        <pc:sldMkLst>
          <pc:docMk/>
          <pc:sldMk cId="1887710212" sldId="329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926033579" sldId="330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926082312" sldId="331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485162949" sldId="332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301613677" sldId="333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1261711659" sldId="334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1382639772" sldId="335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943764888" sldId="336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4262678476" sldId="337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1195720486" sldId="338"/>
        </pc:sldMkLst>
      </pc:sldChg>
      <pc:sldChg chg="modSp modTransition">
        <pc:chgData name="Bhawna Gunwani" userId="6a8f5cafce9d9ecc" providerId="LiveId" clId="{CD486FC8-AD1D-4C1B-8566-E88D34872223}" dt="2023-05-08T11:15:52.990" v="89" actId="20577"/>
        <pc:sldMkLst>
          <pc:docMk/>
          <pc:sldMk cId="2532858148" sldId="339"/>
        </pc:sldMkLst>
        <pc:spChg chg="mod">
          <ac:chgData name="Bhawna Gunwani" userId="6a8f5cafce9d9ecc" providerId="LiveId" clId="{CD486FC8-AD1D-4C1B-8566-E88D34872223}" dt="2023-05-08T11:15:52.990" v="89" actId="20577"/>
          <ac:spMkLst>
            <pc:docMk/>
            <pc:sldMk cId="2532858148" sldId="339"/>
            <ac:spMk id="2" creationId="{75551CE2-E4C9-4FD9-B806-63BBFAE24904}"/>
          </ac:spMkLst>
        </pc:spChg>
      </pc:sldChg>
      <pc:sldChg chg="del modTransition">
        <pc:chgData name="Bhawna Gunwani" userId="6a8f5cafce9d9ecc" providerId="LiveId" clId="{CD486FC8-AD1D-4C1B-8566-E88D34872223}" dt="2023-05-08T11:16:02.026" v="90" actId="47"/>
        <pc:sldMkLst>
          <pc:docMk/>
          <pc:sldMk cId="1388436070" sldId="340"/>
        </pc:sldMkLst>
      </pc:sldChg>
      <pc:sldChg chg="del modTransition">
        <pc:chgData name="Bhawna Gunwani" userId="6a8f5cafce9d9ecc" providerId="LiveId" clId="{CD486FC8-AD1D-4C1B-8566-E88D34872223}" dt="2023-05-08T11:16:06.654" v="93" actId="47"/>
        <pc:sldMkLst>
          <pc:docMk/>
          <pc:sldMk cId="2744574459" sldId="341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1525775046" sldId="342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386957431" sldId="343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341640026" sldId="344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436725587" sldId="345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3899981443" sldId="346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72725782" sldId="347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61585049" sldId="348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522181429" sldId="349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96845898" sldId="350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3126872641" sldId="351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527327306" sldId="352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453602967" sldId="353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1331449053" sldId="354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655203934" sldId="355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085785670" sldId="356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1648408636" sldId="357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2250960767" sldId="358"/>
        </pc:sldMkLst>
      </pc:sldChg>
      <pc:sldChg chg="modTransition">
        <pc:chgData name="Bhawna Gunwani" userId="6a8f5cafce9d9ecc" providerId="LiveId" clId="{CD486FC8-AD1D-4C1B-8566-E88D34872223}" dt="2023-05-06T13:41:00.278" v="1"/>
        <pc:sldMkLst>
          <pc:docMk/>
          <pc:sldMk cId="1213578571" sldId="359"/>
        </pc:sldMkLst>
      </pc:sldChg>
      <pc:sldChg chg="modSp add ord">
        <pc:chgData name="Bhawna Gunwani" userId="6a8f5cafce9d9ecc" providerId="LiveId" clId="{CD486FC8-AD1D-4C1B-8566-E88D34872223}" dt="2023-05-08T11:31:57.349" v="127" actId="20577"/>
        <pc:sldMkLst>
          <pc:docMk/>
          <pc:sldMk cId="1961143877" sldId="360"/>
        </pc:sldMkLst>
        <pc:spChg chg="mod">
          <ac:chgData name="Bhawna Gunwani" userId="6a8f5cafce9d9ecc" providerId="LiveId" clId="{CD486FC8-AD1D-4C1B-8566-E88D34872223}" dt="2023-05-08T11:31:57.349" v="127" actId="20577"/>
          <ac:spMkLst>
            <pc:docMk/>
            <pc:sldMk cId="1961143877" sldId="360"/>
            <ac:spMk id="2" creationId="{75551CE2-E4C9-4FD9-B806-63BBFAE24904}"/>
          </ac:spMkLst>
        </pc:spChg>
      </pc:sldChg>
      <pc:sldChg chg="new del ord">
        <pc:chgData name="Bhawna Gunwani" userId="6a8f5cafce9d9ecc" providerId="LiveId" clId="{CD486FC8-AD1D-4C1B-8566-E88D34872223}" dt="2023-05-08T11:31:43.611" v="101" actId="47"/>
        <pc:sldMkLst>
          <pc:docMk/>
          <pc:sldMk cId="3694537136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79;p16">
            <a:extLst>
              <a:ext uri="{FF2B5EF4-FFF2-40B4-BE49-F238E27FC236}">
                <a16:creationId xmlns:a16="http://schemas.microsoft.com/office/drawing/2014/main" id="{3B65AF20-716B-FB15-5B4D-697B092FDC57}"/>
              </a:ext>
            </a:extLst>
          </p:cNvPr>
          <p:cNvSpPr/>
          <p:nvPr/>
        </p:nvSpPr>
        <p:spPr>
          <a:xfrm>
            <a:off x="1755300" y="961724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858295" y="3778833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858296" y="99276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09600" y="6477000"/>
            <a:ext cx="10974705" cy="0"/>
          </a:xfrm>
          <a:custGeom>
            <a:avLst/>
            <a:gdLst/>
            <a:ahLst/>
            <a:cxnLst/>
            <a:rect l="l" t="t" r="r" b="b"/>
            <a:pathLst>
              <a:path w="10974705" h="120000" extrusionOk="0">
                <a:moveTo>
                  <a:pt x="0" y="0"/>
                </a:moveTo>
                <a:lnTo>
                  <a:pt x="10974578" y="0"/>
                </a:lnTo>
              </a:path>
            </a:pathLst>
          </a:custGeom>
          <a:noFill/>
          <a:ln w="9525" cap="flat" cmpd="sng">
            <a:solidFill>
              <a:srgbClr val="D15A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74040" y="1010234"/>
            <a:ext cx="11043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600" b="1" i="0">
                <a:solidFill>
                  <a:srgbClr val="A33E2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15847" y="1822830"/>
            <a:ext cx="10560300" cy="3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09600" y="320040"/>
            <a:ext cx="9651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" y="1609416"/>
            <a:ext cx="96519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039" algn="l">
              <a:spcBef>
                <a:spcPts val="600"/>
              </a:spcBef>
              <a:spcAft>
                <a:spcPts val="0"/>
              </a:spcAft>
              <a:buSzPts val="1314"/>
              <a:buChar char="●"/>
              <a:defRPr/>
            </a:lvl1pPr>
            <a:lvl2pPr marL="914400" lvl="1" indent="-320040" algn="l">
              <a:spcBef>
                <a:spcPts val="21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297180" algn="l">
              <a:spcBef>
                <a:spcPts val="2100"/>
              </a:spcBef>
              <a:spcAft>
                <a:spcPts val="0"/>
              </a:spcAft>
              <a:buSzPts val="1080"/>
              <a:buChar char="■"/>
              <a:defRPr/>
            </a:lvl3pPr>
            <a:lvl4pPr marL="1828800" lvl="3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08610" algn="l">
              <a:spcBef>
                <a:spcPts val="21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20039" algn="l">
              <a:spcBef>
                <a:spcPts val="21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spcBef>
                <a:spcPts val="21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42900" algn="l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5661248" y="6557946"/>
            <a:ext cx="26700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335264" y="6556248"/>
            <a:ext cx="78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35A95127-1827-4A1B-B0E1-42C43A48394D}"/>
              </a:ext>
            </a:extLst>
          </p:cNvPr>
          <p:cNvSpPr/>
          <p:nvPr/>
        </p:nvSpPr>
        <p:spPr>
          <a:xfrm rot="10800000" flipH="1">
            <a:off x="0" y="0"/>
            <a:ext cx="5498400" cy="6896400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FE9B7AA1-A29F-6D81-3D4B-A46137AE888E}"/>
              </a:ext>
            </a:extLst>
          </p:cNvPr>
          <p:cNvSpPr/>
          <p:nvPr/>
        </p:nvSpPr>
        <p:spPr>
          <a:xfrm rot="-2573517">
            <a:off x="10446466" y="4538934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839B7C1A-8666-5747-CC25-3E1214004BDF}"/>
              </a:ext>
            </a:extLst>
          </p:cNvPr>
          <p:cNvSpPr/>
          <p:nvPr/>
        </p:nvSpPr>
        <p:spPr>
          <a:xfrm flipH="1">
            <a:off x="11253675" y="4489065"/>
            <a:ext cx="350700" cy="350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5C2ECBA1-A536-4159-65FC-4A74EABFED3C}"/>
              </a:ext>
            </a:extLst>
          </p:cNvPr>
          <p:cNvSpPr/>
          <p:nvPr/>
        </p:nvSpPr>
        <p:spPr>
          <a:xfrm flipH="1">
            <a:off x="9917800" y="5019074"/>
            <a:ext cx="505200" cy="5052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70CDBBE8-A6AF-BA9F-9803-6A5F322AEAC7}"/>
              </a:ext>
            </a:extLst>
          </p:cNvPr>
          <p:cNvSpPr/>
          <p:nvPr/>
        </p:nvSpPr>
        <p:spPr>
          <a:xfrm flipH="1">
            <a:off x="9469525" y="4839774"/>
            <a:ext cx="122700" cy="122700"/>
          </a:xfrm>
          <a:prstGeom prst="ellipse">
            <a:avLst/>
          </a:prstGeom>
          <a:solidFill>
            <a:srgbClr val="F3F3F3">
              <a:alpha val="56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78;p16">
            <a:extLst>
              <a:ext uri="{FF2B5EF4-FFF2-40B4-BE49-F238E27FC236}">
                <a16:creationId xmlns:a16="http://schemas.microsoft.com/office/drawing/2014/main" id="{D94E991A-9EFF-4B65-BCC3-F9383B0FD1C2}"/>
              </a:ext>
            </a:extLst>
          </p:cNvPr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8677071" y="-3701643"/>
            <a:ext cx="12192000" cy="813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9;p16">
            <a:extLst>
              <a:ext uri="{FF2B5EF4-FFF2-40B4-BE49-F238E27FC236}">
                <a16:creationId xmlns:a16="http://schemas.microsoft.com/office/drawing/2014/main" id="{E4662EFA-9AD5-466E-92CF-15C8F262B99C}"/>
              </a:ext>
            </a:extLst>
          </p:cNvPr>
          <p:cNvSpPr/>
          <p:nvPr userDrawn="1"/>
        </p:nvSpPr>
        <p:spPr>
          <a:xfrm>
            <a:off x="1772383" y="1088281"/>
            <a:ext cx="10436700" cy="4719300"/>
          </a:xfrm>
          <a:prstGeom prst="rect">
            <a:avLst/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6BE0C581-BCF5-4DD1-AA50-6EAF940B2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58294" y="1156657"/>
            <a:ext cx="10264877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D3049E27-3662-49B5-A3E6-67022085BD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000" y="3996912"/>
            <a:ext cx="10264877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4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9">
            <a:extLst>
              <a:ext uri="{FF2B5EF4-FFF2-40B4-BE49-F238E27FC236}">
                <a16:creationId xmlns:a16="http://schemas.microsoft.com/office/drawing/2014/main" id="{C11553E2-BCCD-F3CC-5988-04C42B803CEE}"/>
              </a:ext>
            </a:extLst>
          </p:cNvPr>
          <p:cNvSpPr/>
          <p:nvPr/>
        </p:nvSpPr>
        <p:spPr>
          <a:xfrm rot="-2573517">
            <a:off x="10659016" y="-3385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15;p19">
            <a:extLst>
              <a:ext uri="{FF2B5EF4-FFF2-40B4-BE49-F238E27FC236}">
                <a16:creationId xmlns:a16="http://schemas.microsoft.com/office/drawing/2014/main" id="{5F20BD3F-69AE-577C-5F8E-4451741DA67D}"/>
              </a:ext>
            </a:extLst>
          </p:cNvPr>
          <p:cNvSpPr/>
          <p:nvPr/>
        </p:nvSpPr>
        <p:spPr>
          <a:xfrm flipH="1">
            <a:off x="11208850" y="1502615"/>
            <a:ext cx="350700" cy="350700"/>
          </a:xfrm>
          <a:prstGeom prst="ellipse">
            <a:avLst/>
          </a:prstGeom>
          <a:solidFill>
            <a:srgbClr val="FCA1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4D7C8D56-EC84-3363-9AAB-1104FEB0F017}"/>
              </a:ext>
            </a:extLst>
          </p:cNvPr>
          <p:cNvSpPr/>
          <p:nvPr/>
        </p:nvSpPr>
        <p:spPr>
          <a:xfrm flipH="1">
            <a:off x="10569025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" name="Google Shape;106;p19">
            <a:extLst>
              <a:ext uri="{FF2B5EF4-FFF2-40B4-BE49-F238E27FC236}">
                <a16:creationId xmlns:a16="http://schemas.microsoft.com/office/drawing/2014/main" id="{D59AB6AD-A2AB-49D9-A5D2-3183F4DC62EC}"/>
              </a:ext>
            </a:extLst>
          </p:cNvPr>
          <p:cNvCxnSpPr>
            <a:cxnSpLocks/>
          </p:cNvCxnSpPr>
          <p:nvPr/>
        </p:nvCxnSpPr>
        <p:spPr>
          <a:xfrm>
            <a:off x="795786" y="1421954"/>
            <a:ext cx="2578350" cy="0"/>
          </a:xfrm>
          <a:prstGeom prst="straightConnector1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7;p19">
            <a:extLst>
              <a:ext uri="{FF2B5EF4-FFF2-40B4-BE49-F238E27FC236}">
                <a16:creationId xmlns:a16="http://schemas.microsoft.com/office/drawing/2014/main" id="{20EB50BF-4407-4A93-8C68-D85C9398F612}"/>
              </a:ext>
            </a:extLst>
          </p:cNvPr>
          <p:cNvSpPr/>
          <p:nvPr/>
        </p:nvSpPr>
        <p:spPr>
          <a:xfrm rot="3710394">
            <a:off x="-3789042" y="2528568"/>
            <a:ext cx="8251739" cy="3598327"/>
          </a:xfrm>
          <a:prstGeom prst="round1Rect">
            <a:avLst>
              <a:gd name="adj" fmla="val 1666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11;p19">
            <a:extLst>
              <a:ext uri="{FF2B5EF4-FFF2-40B4-BE49-F238E27FC236}">
                <a16:creationId xmlns:a16="http://schemas.microsoft.com/office/drawing/2014/main" id="{4C1E3F15-6FF3-4CA7-9D35-9B63B66045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185" y="174884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3;p19">
            <a:extLst>
              <a:ext uri="{FF2B5EF4-FFF2-40B4-BE49-F238E27FC236}">
                <a16:creationId xmlns:a16="http://schemas.microsoft.com/office/drawing/2014/main" id="{2401D89F-174F-4632-A216-94C9D1AB0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2626" y="228977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9">
            <a:extLst>
              <a:ext uri="{FF2B5EF4-FFF2-40B4-BE49-F238E27FC236}">
                <a16:creationId xmlns:a16="http://schemas.microsoft.com/office/drawing/2014/main" id="{03D74B2B-1B86-4BA2-BB07-43C2CE1F35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5071" y="2768755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9;p19">
            <a:extLst>
              <a:ext uri="{FF2B5EF4-FFF2-40B4-BE49-F238E27FC236}">
                <a16:creationId xmlns:a16="http://schemas.microsoft.com/office/drawing/2014/main" id="{7DD02F1D-67F8-470E-8049-5325546B0AC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885" y="3318176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9">
            <a:extLst>
              <a:ext uri="{FF2B5EF4-FFF2-40B4-BE49-F238E27FC236}">
                <a16:creationId xmlns:a16="http://schemas.microsoft.com/office/drawing/2014/main" id="{175A39CC-BAE4-4925-A090-8EDC57CBB7B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51218" y="386759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9">
            <a:extLst>
              <a:ext uri="{FF2B5EF4-FFF2-40B4-BE49-F238E27FC236}">
                <a16:creationId xmlns:a16="http://schemas.microsoft.com/office/drawing/2014/main" id="{B8E88EF1-A480-4FF0-8215-BC252FF750F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0778" y="4350529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9;p19">
            <a:extLst>
              <a:ext uri="{FF2B5EF4-FFF2-40B4-BE49-F238E27FC236}">
                <a16:creationId xmlns:a16="http://schemas.microsoft.com/office/drawing/2014/main" id="{24EF0677-2483-4288-8B4C-B646D30232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4816" y="4857187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9;p19">
            <a:extLst>
              <a:ext uri="{FF2B5EF4-FFF2-40B4-BE49-F238E27FC236}">
                <a16:creationId xmlns:a16="http://schemas.microsoft.com/office/drawing/2014/main" id="{82A38976-FFB7-45D1-ACB2-00FC7433E6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4376" y="5354701"/>
            <a:ext cx="428076" cy="42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9;p19">
            <a:extLst>
              <a:ext uri="{FF2B5EF4-FFF2-40B4-BE49-F238E27FC236}">
                <a16:creationId xmlns:a16="http://schemas.microsoft.com/office/drawing/2014/main" id="{B735F89C-ADCB-4886-8D38-8BF6DB7347C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49270" y="5870503"/>
            <a:ext cx="428076" cy="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7223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9" name="Google Shape;131;p20">
            <a:extLst>
              <a:ext uri="{FF2B5EF4-FFF2-40B4-BE49-F238E27FC236}">
                <a16:creationId xmlns:a16="http://schemas.microsoft.com/office/drawing/2014/main" id="{DD1EE105-D957-4456-9C50-A22431472A02}"/>
              </a:ext>
            </a:extLst>
          </p:cNvPr>
          <p:cNvCxnSpPr/>
          <p:nvPr/>
        </p:nvCxnSpPr>
        <p:spPr>
          <a:xfrm>
            <a:off x="415600" y="1536633"/>
            <a:ext cx="48108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32;p20">
            <a:extLst>
              <a:ext uri="{FF2B5EF4-FFF2-40B4-BE49-F238E27FC236}">
                <a16:creationId xmlns:a16="http://schemas.microsoft.com/office/drawing/2014/main" id="{BD3A11E4-1A2A-497B-B3D0-6AB7853B87FE}"/>
              </a:ext>
            </a:extLst>
          </p:cNvPr>
          <p:cNvSpPr/>
          <p:nvPr/>
        </p:nvSpPr>
        <p:spPr>
          <a:xfrm rot="-2573517">
            <a:off x="10909766" y="-109966"/>
            <a:ext cx="1793517" cy="1704986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0066CC">
              <a:alpha val="8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33;p20">
            <a:extLst>
              <a:ext uri="{FF2B5EF4-FFF2-40B4-BE49-F238E27FC236}">
                <a16:creationId xmlns:a16="http://schemas.microsoft.com/office/drawing/2014/main" id="{78A1EC21-A2C0-4E03-BB3E-387BB10C18ED}"/>
              </a:ext>
            </a:extLst>
          </p:cNvPr>
          <p:cNvSpPr/>
          <p:nvPr/>
        </p:nvSpPr>
        <p:spPr>
          <a:xfrm flipH="1">
            <a:off x="11208850" y="1731215"/>
            <a:ext cx="350700" cy="350700"/>
          </a:xfrm>
          <a:prstGeom prst="ellipse">
            <a:avLst/>
          </a:prstGeom>
          <a:solidFill>
            <a:srgbClr val="FCA106">
              <a:alpha val="56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55D6CACD-57EF-4A2D-ABEE-DA3EE7D19064}"/>
              </a:ext>
            </a:extLst>
          </p:cNvPr>
          <p:cNvSpPr/>
          <p:nvPr/>
        </p:nvSpPr>
        <p:spPr>
          <a:xfrm flipH="1">
            <a:off x="10870900" y="96724"/>
            <a:ext cx="505200" cy="50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50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5" r:id="rId16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E175D-C307-4D57-9949-7F125A79EEF2}"/>
              </a:ext>
            </a:extLst>
          </p:cNvPr>
          <p:cNvSpPr/>
          <p:nvPr/>
        </p:nvSpPr>
        <p:spPr>
          <a:xfrm>
            <a:off x="2296595" y="3728870"/>
            <a:ext cx="493058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By: </a:t>
            </a:r>
            <a:r>
              <a:rPr lang="en-US" sz="3400" b="1" dirty="0">
                <a:solidFill>
                  <a:srgbClr val="FDCA7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Bhawna Gunwani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9B30AF-1631-4B7D-A1E0-E25C67D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866" y="1831264"/>
            <a:ext cx="9947564" cy="2008443"/>
          </a:xfrm>
        </p:spPr>
        <p:txBody>
          <a:bodyPr/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INTRODUCTION TO 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ACTION RESULT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92423B-7DCA-4240-8976-316B750057F2}"/>
              </a:ext>
            </a:extLst>
          </p:cNvPr>
          <p:cNvGrpSpPr/>
          <p:nvPr/>
        </p:nvGrpSpPr>
        <p:grpSpPr>
          <a:xfrm>
            <a:off x="887507" y="2653552"/>
            <a:ext cx="10228728" cy="2223248"/>
            <a:chOff x="833719" y="2590799"/>
            <a:chExt cx="10228728" cy="1999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FE4BB2-E15E-48DB-AF01-FAD981C0AAEF}"/>
                </a:ext>
              </a:extLst>
            </p:cNvPr>
            <p:cNvSpPr/>
            <p:nvPr/>
          </p:nvSpPr>
          <p:spPr>
            <a:xfrm>
              <a:off x="833719" y="3138237"/>
              <a:ext cx="2061882" cy="135367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Request or Response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3E10EE-FEED-44DC-8350-83F74B739FB6}"/>
                </a:ext>
              </a:extLst>
            </p:cNvPr>
            <p:cNvSpPr/>
            <p:nvPr/>
          </p:nvSpPr>
          <p:spPr>
            <a:xfrm>
              <a:off x="4294094" y="2590799"/>
              <a:ext cx="3272118" cy="1999129"/>
            </a:xfrm>
            <a:prstGeom prst="rect">
              <a:avLst/>
            </a:prstGeom>
            <a:solidFill>
              <a:srgbClr val="9DC3E6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BD5ACC-6650-4B56-8D3F-B0F46B078CCB}"/>
                </a:ext>
              </a:extLst>
            </p:cNvPr>
            <p:cNvSpPr/>
            <p:nvPr/>
          </p:nvSpPr>
          <p:spPr>
            <a:xfrm>
              <a:off x="5378824" y="3366247"/>
              <a:ext cx="1882588" cy="945776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Different types of Action Result</a:t>
              </a:r>
              <a:endParaRPr lang="en-IN" sz="16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B6958F-AB62-4518-9057-DFC48CE6EF57}"/>
                </a:ext>
              </a:extLst>
            </p:cNvPr>
            <p:cNvSpPr/>
            <p:nvPr/>
          </p:nvSpPr>
          <p:spPr>
            <a:xfrm>
              <a:off x="8946776" y="3366247"/>
              <a:ext cx="2115671" cy="862854"/>
            </a:xfrm>
            <a:prstGeom prst="rect">
              <a:avLst/>
            </a:prstGeom>
            <a:solidFill>
              <a:srgbClr val="4FA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</a:t>
              </a:r>
              <a:endParaRPr lang="en-IN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EF4F98-6EC4-41B6-928B-C94BA8C5C9C0}"/>
                </a:ext>
              </a:extLst>
            </p:cNvPr>
            <p:cNvSpPr txBox="1"/>
            <p:nvPr/>
          </p:nvSpPr>
          <p:spPr>
            <a:xfrm>
              <a:off x="4410635" y="2758297"/>
              <a:ext cx="1346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2060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</a:t>
              </a:r>
              <a:endParaRPr lang="en-IN" sz="2000" b="1" dirty="0">
                <a:solidFill>
                  <a:srgbClr val="00206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4F698F-2C0A-405E-99AE-066326580D5B}"/>
                </a:ext>
              </a:extLst>
            </p:cNvPr>
            <p:cNvCxnSpPr>
              <a:cxnSpLocks/>
            </p:cNvCxnSpPr>
            <p:nvPr/>
          </p:nvCxnSpPr>
          <p:spPr>
            <a:xfrm>
              <a:off x="4652682" y="3211603"/>
              <a:ext cx="0" cy="64546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6C2160-FE03-4116-B3A1-53FBD71CFA1C}"/>
                </a:ext>
              </a:extLst>
            </p:cNvPr>
            <p:cNvCxnSpPr>
              <a:cxnSpLocks/>
            </p:cNvCxnSpPr>
            <p:nvPr/>
          </p:nvCxnSpPr>
          <p:spPr>
            <a:xfrm>
              <a:off x="4652682" y="3857063"/>
              <a:ext cx="7261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9EAAD6-C51F-4F63-8A0C-566E940904FE}"/>
                </a:ext>
              </a:extLst>
            </p:cNvPr>
            <p:cNvCxnSpPr>
              <a:cxnSpLocks/>
            </p:cNvCxnSpPr>
            <p:nvPr/>
          </p:nvCxnSpPr>
          <p:spPr>
            <a:xfrm>
              <a:off x="7566212" y="3812240"/>
              <a:ext cx="1380564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84A3B1-5C82-4723-83CF-5BD475A2EA43}"/>
                </a:ext>
              </a:extLst>
            </p:cNvPr>
            <p:cNvCxnSpPr>
              <a:cxnSpLocks/>
            </p:cNvCxnSpPr>
            <p:nvPr/>
          </p:nvCxnSpPr>
          <p:spPr>
            <a:xfrm>
              <a:off x="2886635" y="3797674"/>
              <a:ext cx="1380564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b="1" dirty="0"/>
              <a:t>The following table lists all the result classes with their base controller methods: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9589"/>
            <a:ext cx="11360150" cy="62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ACTION RESULT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A768BB3-73BB-4225-9471-5DEFA1506821}"/>
              </a:ext>
            </a:extLst>
          </p:cNvPr>
          <p:cNvGraphicFramePr>
            <a:graphicFrameLocks noGrp="1"/>
          </p:cNvGraphicFramePr>
          <p:nvPr/>
        </p:nvGraphicFramePr>
        <p:xfrm>
          <a:off x="564776" y="2277412"/>
          <a:ext cx="10856259" cy="41216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32072">
                  <a:extLst>
                    <a:ext uri="{9D8B030D-6E8A-4147-A177-3AD203B41FA5}">
                      <a16:colId xmlns:a16="http://schemas.microsoft.com/office/drawing/2014/main" val="2107723414"/>
                    </a:ext>
                  </a:extLst>
                </a:gridCol>
                <a:gridCol w="4170505">
                  <a:extLst>
                    <a:ext uri="{9D8B030D-6E8A-4147-A177-3AD203B41FA5}">
                      <a16:colId xmlns:a16="http://schemas.microsoft.com/office/drawing/2014/main" val="1149083140"/>
                    </a:ext>
                  </a:extLst>
                </a:gridCol>
                <a:gridCol w="2853682">
                  <a:extLst>
                    <a:ext uri="{9D8B030D-6E8A-4147-A177-3AD203B41FA5}">
                      <a16:colId xmlns:a16="http://schemas.microsoft.com/office/drawing/2014/main" val="1840981300"/>
                    </a:ext>
                  </a:extLst>
                </a:gridCol>
              </a:tblGrid>
              <a:tr h="4121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Result Class  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Description</a:t>
                      </a:r>
                      <a:endParaRPr lang="en-IN" sz="1600" b="1" dirty="0">
                        <a:solidFill>
                          <a:schemeClr val="bg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Base Controller Method 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15272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ViewResult</a:t>
                      </a:r>
                      <a:endParaRPr lang="en-IN" sz="16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Represents HTML and markup.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View()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20975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EmptyResult</a:t>
                      </a:r>
                      <a:endParaRPr lang="en-IN" sz="16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Represents No response.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b="0" i="0" kern="1200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230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ContentResult </a:t>
                      </a:r>
                      <a:endParaRPr lang="en-IN" sz="1600" b="1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 Result string literal.</a:t>
                      </a: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Content()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val="2748141201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FileContentResult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Represents the content of a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File()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82974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RedirectResult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Represents a redirection to a new URL.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Redirect()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0950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JsonResult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 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Represent JSON that can be used in AJAX.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Json()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75899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PartialViewResult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Returns HTML from Partial view.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PartialView()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37271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JavaScriptResult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Represents a JavaScript script.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JavaScript()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20318"/>
                  </a:ext>
                </a:extLst>
              </a:tr>
              <a:tr h="41216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HttpUnauthorizedResult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Represents HTTP 403 response.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IN" sz="1600" b="0" i="0" kern="1200" dirty="0">
                        <a:solidFill>
                          <a:schemeClr val="tx1"/>
                        </a:solidFill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5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3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Razor View Engine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360149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responsible for producing HTML response when invoked by Controller Action method.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Controller Action methods returns some types of responses, which are called as Action Results.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 ViewResult is the ActionResult which produces the HTML Response.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ViewResults are produced by the View Engine.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the Controller Action method invokes the view() or PartivalView(),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invokes the View Engine, which produces the HTML Response.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RAZOR VIEW ENGINE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8848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Razor View Engine is the default View Engine for the ASP.NET Core apps.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looks for Razor markup in the View File and parses it and produces the HTML response.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used to generate views that are returned to the client's browser in response to a request.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a powerful and flexible templating engine.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With this, it is easier to create dynamic web pages in ASP.NET Core.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enables developers to write clean and maintainable code that can be easily understood.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RAZOR VIEW ENGINE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051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RAZOR VIEW ENGINE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9B18D2-5450-4800-AE9F-EF8974A6EA65}"/>
              </a:ext>
            </a:extLst>
          </p:cNvPr>
          <p:cNvGrpSpPr/>
          <p:nvPr/>
        </p:nvGrpSpPr>
        <p:grpSpPr>
          <a:xfrm>
            <a:off x="1730188" y="2429435"/>
            <a:ext cx="8511663" cy="3165722"/>
            <a:chOff x="1497106" y="2532529"/>
            <a:chExt cx="9242613" cy="30178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C0A328-5D56-4D7E-BE03-7C86B2FE5392}"/>
                </a:ext>
              </a:extLst>
            </p:cNvPr>
            <p:cNvSpPr/>
            <p:nvPr/>
          </p:nvSpPr>
          <p:spPr>
            <a:xfrm>
              <a:off x="1497106" y="2617695"/>
              <a:ext cx="2429435" cy="2465293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HTML + C# Code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9CF67D-4C58-4826-AE45-603769A3F0B6}"/>
                </a:ext>
              </a:extLst>
            </p:cNvPr>
            <p:cNvSpPr/>
            <p:nvPr/>
          </p:nvSpPr>
          <p:spPr>
            <a:xfrm>
              <a:off x="4957484" y="3426917"/>
              <a:ext cx="2429435" cy="724058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 Engine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4084FA-79F5-4154-AEE3-641B3AFB05F0}"/>
                </a:ext>
              </a:extLst>
            </p:cNvPr>
            <p:cNvSpPr/>
            <p:nvPr/>
          </p:nvSpPr>
          <p:spPr>
            <a:xfrm>
              <a:off x="8310284" y="2532529"/>
              <a:ext cx="2429435" cy="2599764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Pure HTML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7C7E8F-9094-42FB-8CE0-7322EC47C9C6}"/>
                </a:ext>
              </a:extLst>
            </p:cNvPr>
            <p:cNvCxnSpPr/>
            <p:nvPr/>
          </p:nvCxnSpPr>
          <p:spPr>
            <a:xfrm>
              <a:off x="4052047" y="3788946"/>
              <a:ext cx="797859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908FE8-073E-4C79-B0DA-2E016C36D9D0}"/>
                </a:ext>
              </a:extLst>
            </p:cNvPr>
            <p:cNvCxnSpPr/>
            <p:nvPr/>
          </p:nvCxnSpPr>
          <p:spPr>
            <a:xfrm>
              <a:off x="7449672" y="3775499"/>
              <a:ext cx="797859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F00953-1745-4C1F-A32A-17DE0884F312}"/>
                </a:ext>
              </a:extLst>
            </p:cNvPr>
            <p:cNvSpPr txBox="1"/>
            <p:nvPr/>
          </p:nvSpPr>
          <p:spPr>
            <a:xfrm>
              <a:off x="2012753" y="5150223"/>
              <a:ext cx="1426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RazorView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C8B0FE-5F05-4024-B135-5F0F78840C9F}"/>
                </a:ext>
              </a:extLst>
            </p:cNvPr>
            <p:cNvSpPr txBox="1"/>
            <p:nvPr/>
          </p:nvSpPr>
          <p:spPr>
            <a:xfrm>
              <a:off x="9032779" y="5150223"/>
              <a:ext cx="1146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Browser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Razor is a markup syntax for embedding .NET based code into webpages.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Razor syntax consists of Razor markup, C#, and HTML.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Files containing Razor generally have a .cshtml file extension. 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Razor syntax is similar to the templating engines of various JavaScript single-page application (SPA) frameworks, such as Angular, React etc.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Razor supports C# and uses the @ symbol to transition from HTML to C#. 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an </a:t>
            </a:r>
            <a:r>
              <a:rPr lang="en-US" alt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@</a:t>
            </a: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symbol is followed by a Razor reserved keyword,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transitions into Razor-specific markup. Otherwise, it transitions into plain HTML.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RAZOR SYNTAX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 escape an @ symbol in Razor markup, use a second @ symbol: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code is rendered in HTML with a single @ symbol: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RAZOR SYNTAX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74A495-D66D-4EC1-895D-4DD8E8F0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67422-F8D6-4F82-978F-2FE2309DD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5" b="3672"/>
          <a:stretch/>
        </p:blipFill>
        <p:spPr>
          <a:xfrm>
            <a:off x="988259" y="2422555"/>
            <a:ext cx="5044988" cy="571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CCF23-24DE-48A2-9D30-E6415B4A7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9" b="632"/>
          <a:stretch/>
        </p:blipFill>
        <p:spPr>
          <a:xfrm>
            <a:off x="988259" y="3786205"/>
            <a:ext cx="5044988" cy="642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36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604421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Layout View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LAYOUT VIEW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699B8B-9370-4821-8177-3273CDD5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layouts are like the master pages in Webforms applications.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 layout view defines the common layout or structure of multiple views in an application.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allows you to define a consistent layout or structure for your application,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such as a header, footer, and navigation menu, which can be reused across multiple views.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is used to define the structure of the HTML page and may contain placeholders for the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content that will be displayed by the views. </a:t>
            </a:r>
          </a:p>
        </p:txBody>
      </p:sp>
    </p:spTree>
    <p:extLst>
      <p:ext uri="{BB962C8B-B14F-4D97-AF65-F5344CB8AC3E}">
        <p14:creationId xmlns:p14="http://schemas.microsoft.com/office/powerpoint/2010/main" val="29684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978" y="2682922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0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USE OF LAYOUT VIEW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699B8B-9370-4821-8177-3273CDD5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 marL="76200" indent="0" fontAlgn="base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Nowadays, almost all web applications have the following sections.</a:t>
            </a:r>
          </a:p>
          <a:p>
            <a:pPr lvl="1" fontAlgn="base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Website Header</a:t>
            </a:r>
          </a:p>
          <a:p>
            <a:pPr lvl="1" fontAlgn="base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Website Footer</a:t>
            </a:r>
          </a:p>
          <a:p>
            <a:pPr lvl="1" fontAlgn="base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Navigation Menus</a:t>
            </a:r>
          </a:p>
          <a:p>
            <a:pPr lvl="1" fontAlgn="base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Main Content Area</a:t>
            </a:r>
          </a:p>
          <a:p>
            <a:pPr fontAlgn="base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Instead of putting all the sections (i.e. the HTML) in each and every view pages, </a:t>
            </a:r>
          </a:p>
          <a:p>
            <a:pPr fontAlgn="base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is always better and advisable to put them in a layout view </a:t>
            </a:r>
          </a:p>
          <a:p>
            <a:pPr fontAlgn="base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and then inherit that layout view in each and every view where you want that look and feel.</a:t>
            </a:r>
          </a:p>
          <a:p>
            <a:pPr fontAlgn="base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With layout views, now it is easier to maintain the consistent look and feel of your application.  </a:t>
            </a:r>
          </a:p>
          <a:p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87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USE OF LAYOUT VIEW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C8CCA1-2618-47DE-86DC-ADD35E005D05}"/>
              </a:ext>
            </a:extLst>
          </p:cNvPr>
          <p:cNvGrpSpPr/>
          <p:nvPr/>
        </p:nvGrpSpPr>
        <p:grpSpPr>
          <a:xfrm>
            <a:off x="2456329" y="1873623"/>
            <a:ext cx="7028330" cy="4329953"/>
            <a:chOff x="2456329" y="1873623"/>
            <a:chExt cx="7028330" cy="43299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77E5A4-EA3C-4239-B715-9A8B04C56BA5}"/>
                </a:ext>
              </a:extLst>
            </p:cNvPr>
            <p:cNvSpPr/>
            <p:nvPr/>
          </p:nvSpPr>
          <p:spPr>
            <a:xfrm>
              <a:off x="2456329" y="1873623"/>
              <a:ext cx="7028330" cy="43299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6B27BC-EA47-42F3-A2A3-AF3405C15BAC}"/>
                </a:ext>
              </a:extLst>
            </p:cNvPr>
            <p:cNvSpPr/>
            <p:nvPr/>
          </p:nvSpPr>
          <p:spPr>
            <a:xfrm>
              <a:off x="2644587" y="2079813"/>
              <a:ext cx="6633883" cy="724059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Website Header</a:t>
              </a:r>
              <a:endParaRPr lang="en-IN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26F6CC-4BE4-4B1D-A2D6-2C12F80C0371}"/>
                </a:ext>
              </a:extLst>
            </p:cNvPr>
            <p:cNvSpPr/>
            <p:nvPr/>
          </p:nvSpPr>
          <p:spPr>
            <a:xfrm>
              <a:off x="2644587" y="5299703"/>
              <a:ext cx="6633883" cy="724059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Website Footer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C2588-F59E-4BF3-95C0-565DCBA34742}"/>
                </a:ext>
              </a:extLst>
            </p:cNvPr>
            <p:cNvSpPr/>
            <p:nvPr/>
          </p:nvSpPr>
          <p:spPr>
            <a:xfrm>
              <a:off x="2644587" y="2957312"/>
              <a:ext cx="1918447" cy="2151529"/>
            </a:xfrm>
            <a:prstGeom prst="rect">
              <a:avLst/>
            </a:prstGeom>
            <a:solidFill>
              <a:srgbClr val="4FA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Left Navigation Menus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B311E6-47A9-44FE-BA90-A0EF82695633}"/>
                </a:ext>
              </a:extLst>
            </p:cNvPr>
            <p:cNvSpPr/>
            <p:nvPr/>
          </p:nvSpPr>
          <p:spPr>
            <a:xfrm>
              <a:off x="4697506" y="2983166"/>
              <a:ext cx="4580965" cy="2151529"/>
            </a:xfrm>
            <a:prstGeom prst="rect">
              <a:avLst/>
            </a:prstGeom>
            <a:solidFill>
              <a:srgbClr val="94CA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Main Content Area</a:t>
              </a:r>
              <a:endParaRPr lang="en-IN" sz="2000" b="1" dirty="0">
                <a:solidFill>
                  <a:schemeClr val="bg1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32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604421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Sections View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SECTIONS VIEW 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699B8B-9370-4821-8177-3273CDD5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Sections are a feature of layout views.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It defines and render blocks of content from the individual views that use the layout.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Sections provide a way for views to specify content that should be inserted into specific parts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of the layout view, such as a sidebar or a footer.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This can be useful when you want to reuse a common layout across multiple views.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 define a section, you can use the Razor syntax and the </a:t>
            </a: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@RenderSection()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directive.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Example, to define a section for a sidebar in a layout view, you could use the following code: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C7455-BFC3-494B-B290-23B521A1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79" y="5030909"/>
            <a:ext cx="5851662" cy="1142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44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604421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ViewStart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VIEWSTART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699B8B-9370-4821-8177-3273CDD5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ViewStart allows you to define default settings and configurations for all the views.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essentially a partial view that is executed before any other view is rendered,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can be used to set common properties such as the layout or master page, the view engine to use, or the default model type.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While creating ASP.NET MVC project, it includes a default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ViewStart.cshtml 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file in Views folder.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 example, to set a default layout for all views in your application,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you can use the following code in your ViewStart file: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8ACE4-2269-4BC6-B927-AC3818C9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7" y="5097610"/>
            <a:ext cx="5398940" cy="98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7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HTML Helpers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HtmlHelper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class renders HTML controls in the razor view.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binds model object to HTML controls to display value of model properties into those controls,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also assigns the value of the controls to the model properties while submitting a web form.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So always use the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HtmlHelper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class in razor view instead of writing HTML tags manually.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difference between calling the HtmlHelper methods and using an HTML tags is that </a:t>
            </a: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the HtmlHelper method is designed to make it easy to bind to view data or model data.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HTML HELPER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1249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79875"/>
            <a:ext cx="11360150" cy="4352680"/>
          </a:xfrm>
        </p:spPr>
        <p:txBody>
          <a:bodyPr/>
          <a:lstStyle/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following table lists the HtmlHelper methods and HTML control each method renders.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HTML HELPER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EC1F5-1E72-4BF8-BA82-5AA1A9DAD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184666"/>
            <a:ext cx="184731" cy="369332"/>
          </a:xfrm>
          <a:prstGeom prst="rect">
            <a:avLst/>
          </a:prstGeom>
          <a:solidFill>
            <a:srgbClr val="D9E5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4E590D6-DBC4-42A7-A1A6-AF770F964235}"/>
              </a:ext>
            </a:extLst>
          </p:cNvPr>
          <p:cNvGraphicFramePr>
            <a:graphicFrameLocks noGrp="1"/>
          </p:cNvGraphicFramePr>
          <p:nvPr/>
        </p:nvGraphicFramePr>
        <p:xfrm>
          <a:off x="975946" y="2390282"/>
          <a:ext cx="10239458" cy="3662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8047">
                  <a:extLst>
                    <a:ext uri="{9D8B030D-6E8A-4147-A177-3AD203B41FA5}">
                      <a16:colId xmlns:a16="http://schemas.microsoft.com/office/drawing/2014/main" val="13831772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61316096"/>
                    </a:ext>
                  </a:extLst>
                </a:gridCol>
                <a:gridCol w="4206211">
                  <a:extLst>
                    <a:ext uri="{9D8B030D-6E8A-4147-A177-3AD203B41FA5}">
                      <a16:colId xmlns:a16="http://schemas.microsoft.com/office/drawing/2014/main" val="3236052319"/>
                    </a:ext>
                  </a:extLst>
                </a:gridCol>
              </a:tblGrid>
              <a:tr h="439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Extension Method</a:t>
                      </a:r>
                      <a:endParaRPr lang="en-IN" sz="1800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Strongly typed Method</a:t>
                      </a:r>
                      <a:endParaRPr lang="en-IN" sz="1800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</a:rPr>
                        <a:t>HTML Control</a:t>
                      </a:r>
                      <a:endParaRPr lang="en-IN" sz="1800" dirty="0">
                        <a:latin typeface="Lato" panose="020B0604020202020204" charset="0"/>
                        <a:ea typeface="Lato" panose="020B0604020202020204" charset="0"/>
                        <a:cs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5645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Html.ActionLink()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&lt;a&gt;&lt;/a&gt;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6846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Html.TextBox()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Html.TextBoxFor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&lt;input type="textbox"&gt;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7838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Html.TextArea()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Html.TextAreaFor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&lt;input type="textarea"&gt;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2101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Html.CheckBox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Html.CheckBoxFor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&lt;input type="checkbox"&gt;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37188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Html.RadioButton()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Html.RadioButtonFor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&lt;input type="radio"&gt;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07762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Html.DropDownList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fontAlgn="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Html.DropDownListFor()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&lt;select&gt; &lt;option&gt; &lt;/select&gt;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59436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Html.ListBox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Html.ListBoxFor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multi-select list box: &lt;select&gt;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59312"/>
                  </a:ext>
                </a:extLst>
              </a:tr>
              <a:tr h="4028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Html.Hidden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Html.HiddenFor</a:t>
                      </a:r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Lato" panose="020B0604020202020204" charset="0"/>
                          <a:ea typeface="Lato" panose="020B0604020202020204" charset="0"/>
                          <a:cs typeface="Lato" panose="020B0604020202020204" charset="0"/>
                          <a:sym typeface="Arial"/>
                        </a:rPr>
                        <a:t>&lt;input type="hidden"&gt;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1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Tag Helpers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2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ASP.NET Core Fundamentals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Tag helper is a new feature in ASP.NET MVC.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enables server-side code to create and render HTML elements in Razor View.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a feature of Razor View engine.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They are the C# classes which participate in view generation by creating the HTML elements.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We can change the content of HTML element and add additional attributes to HTML element.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very similar to HTML helper in ASP.NET MVC.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TAG HELPER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4523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HTML HELPER: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EQUIVALENT WITH TAG HELPER: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EQUIVALENT HTML: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TAG HELPER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1B3D68-FCE0-4AA3-8F05-26EDFFDD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51" y="2227895"/>
            <a:ext cx="6805490" cy="894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7817D-9D80-4143-93C1-B91B3432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51" y="3726479"/>
            <a:ext cx="6805490" cy="81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F49B4-8ADB-4066-B798-5F40F9A3B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51" y="5175153"/>
            <a:ext cx="6805490" cy="788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8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360150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IN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 HTML-friendly development experience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IN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rich IntelliSense support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More robust, reliable, and maintainable code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also executes the metadata that sets using Data Annotation in the View Models/Models.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ADVANTAGES OF TAG HELPER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0235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943" y="2559891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Routing- Convention and Attribute Routing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used for defining routes based on conventions and defaults,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rather than explicitly defining each route.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Developers define a set of conventions that are used to generate routes for different types of controllers and actions.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provides a simple and flexible way to define routes in an ASP.NET Core application.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URL pattern is generated based on the names of the controller and action methods.  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CONVENTION ROUTING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03545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CONVENTION ROUTING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E6D62B-37BB-4C19-A40B-7B90FB29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19" y="2292879"/>
            <a:ext cx="6409109" cy="1845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7E7BD0-3B86-4AE6-BD95-14C5A7BB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5496"/>
            <a:ext cx="11426776" cy="4461892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 example, consider the following code: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lvl="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code sets up a default route that maps URLs in the format of /{controller}/{action}/{id}.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a request arrives, the routing middleware uses this route definition to match the incoming URL to the appropriate controller and action method.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a technique used for defining routes directly in the controller code using attributes.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Developers can specify the URL pattern for a particular action method using attributes,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instead of relying on conventions or explicit route definitions.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attribute routing, [Route] attribute is used to specify the URL pattern for an action method.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By specifying the route directly in the controller code, developers can have fine-grained control over the URL patterns for each action method.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ATTRIBUTE ROUTING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7264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ATTRIBUTE ROUTING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D7DA9-1D61-4905-B3C4-B0807E04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82" y="2327381"/>
            <a:ext cx="6083613" cy="1663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9FA555-63CE-455C-ABC9-018DA6F0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54758"/>
            <a:ext cx="11426776" cy="4277797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 example, consider the following code: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indent="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101600" lvl="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endParaRPr lang="en-US" alt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this example, the [Route] attribute specifies that the </a:t>
            </a:r>
            <a:r>
              <a:rPr lang="en-US" alt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GetProduct</a:t>
            </a: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method should be invoked for URLs in the format of /products/{id}. </a:t>
            </a:r>
          </a:p>
          <a:p>
            <a:pPr marL="444500" lvl="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{id} placeholder in the URL pattern is replaced with the value of the id parameter.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D20C3DA-A18D-42A0-AE35-FBC029283E69}"/>
              </a:ext>
            </a:extLst>
          </p:cNvPr>
          <p:cNvSpPr txBox="1">
            <a:spLocks/>
          </p:cNvSpPr>
          <p:nvPr/>
        </p:nvSpPr>
        <p:spPr>
          <a:xfrm>
            <a:off x="1490742" y="2939232"/>
            <a:ext cx="3368127" cy="20084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5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DEMO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95F307D-D134-4F14-A087-7AD567D01C73}"/>
              </a:ext>
            </a:extLst>
          </p:cNvPr>
          <p:cNvSpPr txBox="1">
            <a:spLocks/>
          </p:cNvSpPr>
          <p:nvPr/>
        </p:nvSpPr>
        <p:spPr>
          <a:xfrm>
            <a:off x="5607858" y="2617202"/>
            <a:ext cx="6386917" cy="21691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800" b="0" i="0" u="none" strike="noStrike" cap="non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chemeClr val="dk1"/>
              </a:buClr>
              <a:buSzPts val="3700"/>
            </a:pPr>
            <a:r>
              <a:rPr lang="en-US" sz="4000" dirty="0">
                <a:solidFill>
                  <a:srgbClr val="0066CC"/>
                </a:solidFill>
                <a:latin typeface="Lato Black"/>
                <a:ea typeface="Lato Black"/>
                <a:cs typeface="Lato Black"/>
              </a:rPr>
              <a:t>Configure Routing in ASP.NET Core</a:t>
            </a:r>
            <a:endParaRPr lang="en-IN" sz="4000" dirty="0">
              <a:solidFill>
                <a:srgbClr val="0066CC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958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604421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Data Passing Techniques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5;p19">
            <a:extLst>
              <a:ext uri="{FF2B5EF4-FFF2-40B4-BE49-F238E27FC236}">
                <a16:creationId xmlns:a16="http://schemas.microsoft.com/office/drawing/2014/main" id="{1DA0F844-76D8-4122-B016-E3DB59DBCAD9}"/>
              </a:ext>
            </a:extLst>
          </p:cNvPr>
          <p:cNvSpPr txBox="1"/>
          <p:nvPr/>
        </p:nvSpPr>
        <p:spPr>
          <a:xfrm>
            <a:off x="843491" y="866313"/>
            <a:ext cx="965825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340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" name="Google Shape;109;p19">
            <a:extLst>
              <a:ext uri="{FF2B5EF4-FFF2-40B4-BE49-F238E27FC236}">
                <a16:creationId xmlns:a16="http://schemas.microsoft.com/office/drawing/2014/main" id="{0FB838EE-3883-4907-B595-5E8A067F7BE6}"/>
              </a:ext>
            </a:extLst>
          </p:cNvPr>
          <p:cNvSpPr txBox="1"/>
          <p:nvPr/>
        </p:nvSpPr>
        <p:spPr>
          <a:xfrm>
            <a:off x="1342619" y="1712626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Action Methods and Result Types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97029BD7-0DAD-44B3-825D-1ECE8CF80583}"/>
              </a:ext>
            </a:extLst>
          </p:cNvPr>
          <p:cNvSpPr txBox="1"/>
          <p:nvPr/>
        </p:nvSpPr>
        <p:spPr>
          <a:xfrm>
            <a:off x="1604053" y="2266818"/>
            <a:ext cx="6036531" cy="3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Razor View Engine and Razor Syntax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09;p19">
            <a:extLst>
              <a:ext uri="{FF2B5EF4-FFF2-40B4-BE49-F238E27FC236}">
                <a16:creationId xmlns:a16="http://schemas.microsoft.com/office/drawing/2014/main" id="{79433DB2-CDC8-4B39-82AE-2F97BC7F851A}"/>
              </a:ext>
            </a:extLst>
          </p:cNvPr>
          <p:cNvSpPr txBox="1"/>
          <p:nvPr/>
        </p:nvSpPr>
        <p:spPr>
          <a:xfrm>
            <a:off x="1892890" y="2751082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Layout, Sections and View Start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00BC49A3-DA41-445D-8815-DA5DA62DFDAD}"/>
              </a:ext>
            </a:extLst>
          </p:cNvPr>
          <p:cNvSpPr txBox="1"/>
          <p:nvPr/>
        </p:nvSpPr>
        <p:spPr>
          <a:xfrm>
            <a:off x="2202308" y="3275135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HTML Helpers and Tag Helpers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09;p19">
            <a:extLst>
              <a:ext uri="{FF2B5EF4-FFF2-40B4-BE49-F238E27FC236}">
                <a16:creationId xmlns:a16="http://schemas.microsoft.com/office/drawing/2014/main" id="{D27E8C24-249D-4585-B657-5029D437433A}"/>
              </a:ext>
            </a:extLst>
          </p:cNvPr>
          <p:cNvSpPr txBox="1"/>
          <p:nvPr/>
        </p:nvSpPr>
        <p:spPr>
          <a:xfrm>
            <a:off x="2474782" y="3827186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Convention Routing and Attribute Routing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9;p19">
            <a:extLst>
              <a:ext uri="{FF2B5EF4-FFF2-40B4-BE49-F238E27FC236}">
                <a16:creationId xmlns:a16="http://schemas.microsoft.com/office/drawing/2014/main" id="{93AC8480-54B9-487B-9C11-3D600E826EA6}"/>
              </a:ext>
            </a:extLst>
          </p:cNvPr>
          <p:cNvSpPr txBox="1"/>
          <p:nvPr/>
        </p:nvSpPr>
        <p:spPr>
          <a:xfrm>
            <a:off x="2987400" y="4826267"/>
            <a:ext cx="8114708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Data Passing Techniques </a:t>
            </a: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09;p19">
            <a:extLst>
              <a:ext uri="{FF2B5EF4-FFF2-40B4-BE49-F238E27FC236}">
                <a16:creationId xmlns:a16="http://schemas.microsoft.com/office/drawing/2014/main" id="{F4D4629D-1D1F-4226-98BD-55A3ABFD05BB}"/>
              </a:ext>
            </a:extLst>
          </p:cNvPr>
          <p:cNvSpPr txBox="1"/>
          <p:nvPr/>
        </p:nvSpPr>
        <p:spPr>
          <a:xfrm>
            <a:off x="2747255" y="4331779"/>
            <a:ext cx="6036531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</a:rPr>
              <a:t>Demo: Configure Routing in ASP.NET Core </a:t>
            </a:r>
            <a:endParaRPr sz="20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09;p19">
            <a:extLst>
              <a:ext uri="{FF2B5EF4-FFF2-40B4-BE49-F238E27FC236}">
                <a16:creationId xmlns:a16="http://schemas.microsoft.com/office/drawing/2014/main" id="{75DBC4B0-E3EC-430C-A215-0C825E507B28}"/>
              </a:ext>
            </a:extLst>
          </p:cNvPr>
          <p:cNvSpPr txBox="1"/>
          <p:nvPr/>
        </p:nvSpPr>
        <p:spPr>
          <a:xfrm>
            <a:off x="3294088" y="5330860"/>
            <a:ext cx="8114708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ViewData, ViewBag, TempData, </a:t>
            </a: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9;p19">
            <a:extLst>
              <a:ext uri="{FF2B5EF4-FFF2-40B4-BE49-F238E27FC236}">
                <a16:creationId xmlns:a16="http://schemas.microsoft.com/office/drawing/2014/main" id="{6CF4409C-C2FE-40D8-8194-D7BDB134A58F}"/>
              </a:ext>
            </a:extLst>
          </p:cNvPr>
          <p:cNvSpPr txBox="1"/>
          <p:nvPr/>
        </p:nvSpPr>
        <p:spPr>
          <a:xfrm>
            <a:off x="3492670" y="5835453"/>
            <a:ext cx="8114708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rPr>
              <a:t>Sessions, Cookies and QueryString</a:t>
            </a: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49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best and popular method to pass the data to the view from the controller is through the help of model classes which are normally known as view class. 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Since in the interface, we normally use the strongly type views,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so it is very much easy to access the object or model which need to pass the controller.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we can perform this operation with the help of the different type of data passing techniques. 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DATA PASSING TECHNIQUES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509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38518" cy="4352680"/>
          </a:xfrm>
        </p:spPr>
        <p:txBody>
          <a:bodyPr/>
          <a:lstStyle/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following are the object which store value and transfer it from one place to other place:</a:t>
            </a:r>
            <a:br>
              <a:rPr lang="en-US" dirty="0"/>
            </a:b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DATA PASSING TECHNIQUES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714BEB-C068-4324-99CC-036A007B1673}"/>
              </a:ext>
            </a:extLst>
          </p:cNvPr>
          <p:cNvGrpSpPr/>
          <p:nvPr/>
        </p:nvGrpSpPr>
        <p:grpSpPr>
          <a:xfrm>
            <a:off x="622522" y="2716305"/>
            <a:ext cx="10946305" cy="2554944"/>
            <a:chOff x="650285" y="2545976"/>
            <a:chExt cx="10946305" cy="22883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C737DC8-4AEA-49D7-8D28-A7F4D192AB27}"/>
                </a:ext>
              </a:extLst>
            </p:cNvPr>
            <p:cNvSpPr/>
            <p:nvPr/>
          </p:nvSpPr>
          <p:spPr>
            <a:xfrm>
              <a:off x="4470659" y="2545976"/>
              <a:ext cx="3250032" cy="591671"/>
            </a:xfrm>
            <a:prstGeom prst="rect">
              <a:avLst/>
            </a:prstGeom>
            <a:solidFill>
              <a:srgbClr val="317A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Data Passing Techniques</a:t>
              </a:r>
              <a:endParaRPr lang="en-IN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A91946-81F9-46E0-A7E5-3B2C904BAFC4}"/>
                </a:ext>
              </a:extLst>
            </p:cNvPr>
            <p:cNvSpPr/>
            <p:nvPr/>
          </p:nvSpPr>
          <p:spPr>
            <a:xfrm>
              <a:off x="650285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ViewData</a:t>
              </a:r>
              <a:endParaRPr lang="en-IN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A493D9-7313-4705-99B4-46691CE69AE2}"/>
                </a:ext>
              </a:extLst>
            </p:cNvPr>
            <p:cNvSpPr/>
            <p:nvPr/>
          </p:nvSpPr>
          <p:spPr>
            <a:xfrm>
              <a:off x="2508901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ViewBag</a:t>
              </a:r>
              <a:endParaRPr lang="en-IN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1FFB44-5A8A-4362-B1F2-693E2FD8C38E}"/>
                </a:ext>
              </a:extLst>
            </p:cNvPr>
            <p:cNvSpPr/>
            <p:nvPr/>
          </p:nvSpPr>
          <p:spPr>
            <a:xfrm>
              <a:off x="4395115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TempData</a:t>
              </a:r>
              <a:endParaRPr lang="en-IN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930D54-0930-42F4-9214-0CAB81ECCFB5}"/>
                </a:ext>
              </a:extLst>
            </p:cNvPr>
            <p:cNvSpPr/>
            <p:nvPr/>
          </p:nvSpPr>
          <p:spPr>
            <a:xfrm>
              <a:off x="9917461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QuerySring</a:t>
              </a:r>
              <a:endParaRPr lang="en-IN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DCE3BF-A559-455D-814F-BA22FDA0D1EE}"/>
                </a:ext>
              </a:extLst>
            </p:cNvPr>
            <p:cNvSpPr/>
            <p:nvPr/>
          </p:nvSpPr>
          <p:spPr>
            <a:xfrm>
              <a:off x="6235897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Session</a:t>
              </a:r>
              <a:endParaRPr lang="en-IN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3F3FB6-4E66-4F6E-B826-0AEDAC1AABA8}"/>
                </a:ext>
              </a:extLst>
            </p:cNvPr>
            <p:cNvSpPr/>
            <p:nvPr/>
          </p:nvSpPr>
          <p:spPr>
            <a:xfrm>
              <a:off x="8076679" y="4242701"/>
              <a:ext cx="1679129" cy="591671"/>
            </a:xfrm>
            <a:prstGeom prst="rect">
              <a:avLst/>
            </a:prstGeom>
            <a:solidFill>
              <a:srgbClr val="70A8DA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Cookies</a:t>
              </a:r>
              <a:endParaRPr lang="en-IN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45BE2F-680D-4451-A01F-4FAD25DEC824}"/>
                </a:ext>
              </a:extLst>
            </p:cNvPr>
            <p:cNvCxnSpPr>
              <a:cxnSpLocks/>
            </p:cNvCxnSpPr>
            <p:nvPr/>
          </p:nvCxnSpPr>
          <p:spPr>
            <a:xfrm>
              <a:off x="1400201" y="3603812"/>
              <a:ext cx="924987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80C8CB-A2B7-4247-BC54-09CE2033AE79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6095675" y="3137647"/>
              <a:ext cx="0" cy="49306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2BF792-8622-4D3C-874C-ACEE8D4C5FA1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5234679" y="3603812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77E67E-7B22-4A77-A20D-387CDBB0A498}"/>
                </a:ext>
              </a:extLst>
            </p:cNvPr>
            <p:cNvCxnSpPr/>
            <p:nvPr/>
          </p:nvCxnSpPr>
          <p:spPr>
            <a:xfrm>
              <a:off x="3330116" y="3630710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AFE9D24-4E0A-478B-A506-672F73C95AEB}"/>
                </a:ext>
              </a:extLst>
            </p:cNvPr>
            <p:cNvCxnSpPr/>
            <p:nvPr/>
          </p:nvCxnSpPr>
          <p:spPr>
            <a:xfrm>
              <a:off x="1425553" y="3615166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952629-85CC-4B3C-BE0F-0445BB7712D4}"/>
                </a:ext>
              </a:extLst>
            </p:cNvPr>
            <p:cNvCxnSpPr/>
            <p:nvPr/>
          </p:nvCxnSpPr>
          <p:spPr>
            <a:xfrm>
              <a:off x="10650070" y="3615166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5D128E-B880-4DFE-A913-861BF76AF10A}"/>
                </a:ext>
              </a:extLst>
            </p:cNvPr>
            <p:cNvCxnSpPr/>
            <p:nvPr/>
          </p:nvCxnSpPr>
          <p:spPr>
            <a:xfrm>
              <a:off x="7120472" y="3615165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D922EF-CD52-4037-83E9-89CC5E275CC7}"/>
                </a:ext>
              </a:extLst>
            </p:cNvPr>
            <p:cNvCxnSpPr/>
            <p:nvPr/>
          </p:nvCxnSpPr>
          <p:spPr>
            <a:xfrm>
              <a:off x="8885271" y="3585884"/>
              <a:ext cx="1" cy="63888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57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769" y="2488173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ViewBag vs. ViewData vs. TempData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47482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ViewBag is used to transfer temporary data,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which is not included in the model from the controller to the view.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Internally, it is a dynamic type property of the </a:t>
            </a:r>
            <a:r>
              <a:rPr 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ControllerBase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class which is the base class of the Controller class.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often used for simple scenarios where a strongly typed model is not required.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VIEWBAG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F4FCB0-D860-4294-B263-70C2DEF34A86}"/>
              </a:ext>
            </a:extLst>
          </p:cNvPr>
          <p:cNvGrpSpPr/>
          <p:nvPr/>
        </p:nvGrpSpPr>
        <p:grpSpPr>
          <a:xfrm>
            <a:off x="1754211" y="4518213"/>
            <a:ext cx="8570259" cy="1115636"/>
            <a:chOff x="1739154" y="5047129"/>
            <a:chExt cx="8561293" cy="10618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1FDDBB-572F-4592-8B3A-955272CED38E}"/>
                </a:ext>
              </a:extLst>
            </p:cNvPr>
            <p:cNvSpPr/>
            <p:nvPr/>
          </p:nvSpPr>
          <p:spPr>
            <a:xfrm>
              <a:off x="1739154" y="5047129"/>
              <a:ext cx="2465294" cy="618564"/>
            </a:xfrm>
            <a:prstGeom prst="rect">
              <a:avLst/>
            </a:prstGeom>
            <a:solidFill>
              <a:srgbClr val="9DC3E6"/>
            </a:solidFill>
            <a:ln w="19050"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@ViewBag.Name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668B9E-26D4-4BE1-AAC3-0FA3572C59E6}"/>
                </a:ext>
              </a:extLst>
            </p:cNvPr>
            <p:cNvSpPr/>
            <p:nvPr/>
          </p:nvSpPr>
          <p:spPr>
            <a:xfrm>
              <a:off x="6956613" y="5047129"/>
              <a:ext cx="3343834" cy="618564"/>
            </a:xfrm>
            <a:prstGeom prst="rect">
              <a:avLst/>
            </a:prstGeom>
            <a:solidFill>
              <a:srgbClr val="9DC3E6"/>
            </a:solidFill>
            <a:ln w="19050"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@ViewBag.Name =“John”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04DFFE-939C-4EB4-9EC3-617A482C520E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4204448" y="5356411"/>
              <a:ext cx="275216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D65CAD-74DF-46CB-95D1-C4F4D2AC2F3A}"/>
                </a:ext>
              </a:extLst>
            </p:cNvPr>
            <p:cNvSpPr txBox="1"/>
            <p:nvPr/>
          </p:nvSpPr>
          <p:spPr>
            <a:xfrm>
              <a:off x="4923460" y="5356411"/>
              <a:ext cx="1201315" cy="380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ViewBag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7C5B89-E93D-4BFB-919D-5144A6A84D36}"/>
                </a:ext>
              </a:extLst>
            </p:cNvPr>
            <p:cNvSpPr txBox="1"/>
            <p:nvPr/>
          </p:nvSpPr>
          <p:spPr>
            <a:xfrm>
              <a:off x="2586919" y="5708866"/>
              <a:ext cx="769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54FAA3-0A20-4EF2-849C-BE872CDC7CA0}"/>
                </a:ext>
              </a:extLst>
            </p:cNvPr>
            <p:cNvSpPr txBox="1"/>
            <p:nvPr/>
          </p:nvSpPr>
          <p:spPr>
            <a:xfrm>
              <a:off x="8243648" y="5676190"/>
              <a:ext cx="1346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86751"/>
            <a:ext cx="11247482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ViewData is used to pass the data from the controller action method to a view and we can display this data on the view.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ViewData is work on the principle of Key-value pairs. 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This type of binding is known as loosely binding.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We can pass any type of data like normal integer, string, even though you can pass objects.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ViewData only transfers data from controller to view, not vice-versa. It is valid only during the current request.</a:t>
            </a:r>
          </a:p>
          <a:p>
            <a:pPr marL="444500" indent="-342900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VIEWDATA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99ADB1-076A-4359-963D-EE0B9336D0C0}"/>
              </a:ext>
            </a:extLst>
          </p:cNvPr>
          <p:cNvGrpSpPr/>
          <p:nvPr/>
        </p:nvGrpSpPr>
        <p:grpSpPr>
          <a:xfrm>
            <a:off x="1810870" y="5020236"/>
            <a:ext cx="8570259" cy="1115636"/>
            <a:chOff x="1739154" y="5047129"/>
            <a:chExt cx="8561293" cy="10618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627236-3289-437E-ABE2-47C088E22F8C}"/>
                </a:ext>
              </a:extLst>
            </p:cNvPr>
            <p:cNvSpPr/>
            <p:nvPr/>
          </p:nvSpPr>
          <p:spPr>
            <a:xfrm>
              <a:off x="1739154" y="5047129"/>
              <a:ext cx="2465294" cy="618564"/>
            </a:xfrm>
            <a:prstGeom prst="rect">
              <a:avLst/>
            </a:prstGeom>
            <a:solidFill>
              <a:srgbClr val="9DC3E6"/>
            </a:solidFill>
            <a:ln w="19050"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@ViewData[“Name”]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C92216-4D70-4A55-BBE1-8E55406CE50B}"/>
                </a:ext>
              </a:extLst>
            </p:cNvPr>
            <p:cNvSpPr/>
            <p:nvPr/>
          </p:nvSpPr>
          <p:spPr>
            <a:xfrm>
              <a:off x="6956613" y="5047129"/>
              <a:ext cx="3343834" cy="618564"/>
            </a:xfrm>
            <a:prstGeom prst="rect">
              <a:avLst/>
            </a:prstGeom>
            <a:solidFill>
              <a:srgbClr val="9DC3E6"/>
            </a:solidFill>
            <a:ln w="19050"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@ViewData[“Name”]=“John”</a:t>
              </a:r>
              <a:endParaRPr lang="en-IN" sz="18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0F0ADD-0C0A-40F6-97E1-D8EEC1D54E1F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4204448" y="5356411"/>
              <a:ext cx="275216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BCE0D-508A-407B-8BCD-F4BA4C66CC79}"/>
                </a:ext>
              </a:extLst>
            </p:cNvPr>
            <p:cNvSpPr txBox="1"/>
            <p:nvPr/>
          </p:nvSpPr>
          <p:spPr>
            <a:xfrm>
              <a:off x="4923460" y="5356411"/>
              <a:ext cx="1321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ViewData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59AAB-9BC0-4061-BEFD-72BDD2D069DD}"/>
                </a:ext>
              </a:extLst>
            </p:cNvPr>
            <p:cNvSpPr txBox="1"/>
            <p:nvPr/>
          </p:nvSpPr>
          <p:spPr>
            <a:xfrm>
              <a:off x="2586919" y="5708866"/>
              <a:ext cx="769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24697B-1662-4C17-BAE1-B05D86E9808C}"/>
                </a:ext>
              </a:extLst>
            </p:cNvPr>
            <p:cNvSpPr txBox="1"/>
            <p:nvPr/>
          </p:nvSpPr>
          <p:spPr>
            <a:xfrm>
              <a:off x="8243648" y="5676190"/>
              <a:ext cx="1346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71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769" y="2488173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Working with TempData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435741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TempData is used to transfer data from the view to the controller, the controller to the view,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 from an action method to another action method of the same or a different controller.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TempData temporarily saves data and deletes it automatically after a value is recovered.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Unlike ViewBag and ViewData TempData can hold the value for several successive queries. 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TempData can be used in a couple of scenarios like: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Passing Data from Controller to View.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Transmit data from one activity to another.</a:t>
            </a:r>
            <a:b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</a:b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TEMPDATA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92603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TEMPDATA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EF53AA-66D4-4269-853B-3BA2F36B8203}"/>
              </a:ext>
            </a:extLst>
          </p:cNvPr>
          <p:cNvGrpSpPr/>
          <p:nvPr/>
        </p:nvGrpSpPr>
        <p:grpSpPr>
          <a:xfrm>
            <a:off x="2492190" y="2274204"/>
            <a:ext cx="6875928" cy="3364596"/>
            <a:chOff x="2707342" y="2175592"/>
            <a:chExt cx="6983505" cy="30956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E36451-E015-481A-A31B-C3A65C98483A}"/>
                </a:ext>
              </a:extLst>
            </p:cNvPr>
            <p:cNvSpPr/>
            <p:nvPr/>
          </p:nvSpPr>
          <p:spPr>
            <a:xfrm>
              <a:off x="2707342" y="2375647"/>
              <a:ext cx="2133599" cy="564777"/>
            </a:xfrm>
            <a:prstGeom prst="rect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</a:t>
              </a:r>
              <a:endParaRPr lang="en-IN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5DF0B3-D6F2-46F8-8E5C-B14DD756E4F0}"/>
                </a:ext>
              </a:extLst>
            </p:cNvPr>
            <p:cNvSpPr/>
            <p:nvPr/>
          </p:nvSpPr>
          <p:spPr>
            <a:xfrm>
              <a:off x="7557248" y="2375647"/>
              <a:ext cx="2133599" cy="564777"/>
            </a:xfrm>
            <a:prstGeom prst="rect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Controller</a:t>
              </a:r>
              <a:endParaRPr lang="en-IN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D025F1-23E6-46A6-82B1-2EAFF21F7200}"/>
                </a:ext>
              </a:extLst>
            </p:cNvPr>
            <p:cNvSpPr/>
            <p:nvPr/>
          </p:nvSpPr>
          <p:spPr>
            <a:xfrm>
              <a:off x="5177118" y="4706471"/>
              <a:ext cx="2133599" cy="564777"/>
            </a:xfrm>
            <a:prstGeom prst="rect">
              <a:avLst/>
            </a:prstGeom>
            <a:solidFill>
              <a:srgbClr val="9DC3E6"/>
            </a:solidFill>
            <a:ln>
              <a:solidFill>
                <a:srgbClr val="317A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</a:t>
              </a:r>
              <a:endParaRPr lang="en-IN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AD6241-30B1-4F8A-8DC7-CDD3B30089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4494" y="3083859"/>
              <a:ext cx="1129553" cy="1828800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EA657B-C4B1-4772-A95A-4EB3DC282BEF}"/>
                </a:ext>
              </a:extLst>
            </p:cNvPr>
            <p:cNvCxnSpPr>
              <a:cxnSpLocks/>
            </p:cNvCxnSpPr>
            <p:nvPr/>
          </p:nvCxnSpPr>
          <p:spPr>
            <a:xfrm>
              <a:off x="3496235" y="3083859"/>
              <a:ext cx="1434352" cy="1748117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5DF8613-5CCF-42B9-B268-8124933FE4A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587" y="2658035"/>
              <a:ext cx="247426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0235E4-DC6F-46FA-BF94-9DAA3CDC323D}"/>
                </a:ext>
              </a:extLst>
            </p:cNvPr>
            <p:cNvSpPr txBox="1"/>
            <p:nvPr/>
          </p:nvSpPr>
          <p:spPr>
            <a:xfrm>
              <a:off x="8114365" y="3957917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TempData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76ED2-0630-4060-B6EA-E03BEDDB0A85}"/>
                </a:ext>
              </a:extLst>
            </p:cNvPr>
            <p:cNvSpPr txBox="1"/>
            <p:nvPr/>
          </p:nvSpPr>
          <p:spPr>
            <a:xfrm>
              <a:off x="5505635" y="2175592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TempData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3E497-1CA7-42B2-8996-9E244E293C54}"/>
                </a:ext>
              </a:extLst>
            </p:cNvPr>
            <p:cNvSpPr txBox="1"/>
            <p:nvPr/>
          </p:nvSpPr>
          <p:spPr>
            <a:xfrm>
              <a:off x="2707342" y="3798204"/>
              <a:ext cx="1506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3F3F3F"/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ViewData/ViewBag</a:t>
              </a:r>
              <a:endParaRPr lang="en-IN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72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435741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used for storing data between two sequential queries.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similar to a session, which is brief, and uses an internal session to store data.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We can use the loop to access each key and its value sent to the server.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 prevent execution time errors, check the NULL values.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Temporary data is mainly used in messages like error messages or validation messages which store a time message.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To supply all values of the template in a third request, we can use Call </a:t>
            </a:r>
            <a:r>
              <a:rPr lang="en-US" sz="2000" i="1" dirty="0" err="1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TempData.Keep</a:t>
            </a:r>
            <a:r>
              <a:rPr lang="en-US" sz="2000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().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USES OF TEMPDATA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26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769" y="2488173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Session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Action Methods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435741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Sessions provide a way to store user-specific data across requests.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session is a way to persist data between requests for the same user,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even if they close their browser or leave the application.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user visits a website, server creates a unique session ID, and sends it to client in cookie.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client then includes this session ID in subsequent requests,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allowing the server to associate the requests with a specific session.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ASP.NET Core provides a built-in </a:t>
            </a:r>
            <a:r>
              <a:rPr lang="en-US" altLang="en-US" sz="2000" b="1" i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ISession</a:t>
            </a:r>
            <a:r>
              <a:rPr lang="en-US" alt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interface that represents a session object.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SESSION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94376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597107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 the below example, we are setting a string value "</a:t>
            </a: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John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" in the session with key "</a:t>
            </a: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UserName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".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SESSION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E37E4-91F8-426D-B7A6-90312CF9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62" y="2391491"/>
            <a:ext cx="7210955" cy="1763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769" y="2488173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Cookies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435741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cookie is a piece of data from a website that is stored within a web browser that the website can retrieve at a later time.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Cookies are used to tell the server that users have returned to a particular website.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Specific cookies known as HTTP cookies are used to identify specific users,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and improve your web browsing experience.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ASP.NET Core uses cookies to maintain the session state;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 cookie that contains the session ID is sent to the client with each request.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COOKIES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3016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435741" cy="4352680"/>
          </a:xfrm>
        </p:spPr>
        <p:txBody>
          <a:bodyPr/>
          <a:lstStyle/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There are basically two types of cookies: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Session Cookies: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you visit a website, these cookies are stored on computer only for duration 	   	   of your visit. 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This is destroyed when you leave your browser or move away from a web page.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Persistent Cookies: 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</a:t>
            </a: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Persistent cookies can store information accessible across multiple sessions.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- Generally, these cookies store login information or preferences.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COOKIES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2617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435741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WRITE COOKIE: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b="1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READ COOKIE:</a:t>
            </a:r>
          </a:p>
          <a:p>
            <a:pPr marL="101600" indent="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buNone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COOKIES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49A554-113F-4C10-A5E6-FA6AF6EF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13" y="2406636"/>
            <a:ext cx="5834450" cy="596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1F1893-BFDD-40B5-8483-FE23AA22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3" y="3760309"/>
            <a:ext cx="5834450" cy="5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769" y="2488173"/>
            <a:ext cx="10330231" cy="1492155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QueryString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86751"/>
            <a:ext cx="11435741" cy="4352680"/>
          </a:xfrm>
        </p:spPr>
        <p:txBody>
          <a:bodyPr/>
          <a:lstStyle/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query string is a collection of characters input to a computer or web browser.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Query String is helpful when we want to transfer a value from one page to another.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When we need to pass content between the HTML pages or aspx Web Forms,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 Query String is very easy to use and the Query String follows a separating character, usually a Question Mark (?).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It is basically used for identifying data appearing after this separating symbol.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r>
              <a:rPr lang="en-US" sz="2000" b="1" dirty="0">
                <a:solidFill>
                  <a:srgbClr val="3F3F3F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Syntax: </a:t>
            </a:r>
          </a:p>
          <a:p>
            <a:pPr marL="444500" indent="-342900" fontAlgn="base">
              <a:lnSpc>
                <a:spcPts val="2800"/>
              </a:lnSpc>
              <a:spcBef>
                <a:spcPts val="1000"/>
              </a:spcBef>
              <a:buClr>
                <a:srgbClr val="3F3F3F"/>
              </a:buClr>
              <a:buSzPct val="85000"/>
              <a:defRPr/>
            </a:pPr>
            <a:endParaRPr lang="en-US" sz="2000" dirty="0">
              <a:solidFill>
                <a:srgbClr val="3F3F3F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925445"/>
            <a:ext cx="11360150" cy="72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lvl="0"/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QUERYSTRING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D5B61-31D9-4F9E-BADA-9CF4019C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58" y="5085962"/>
            <a:ext cx="6080266" cy="622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16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;p34">
            <a:extLst>
              <a:ext uri="{FF2B5EF4-FFF2-40B4-BE49-F238E27FC236}">
                <a16:creationId xmlns:a16="http://schemas.microsoft.com/office/drawing/2014/main" id="{2B8EE55D-E7BC-346B-DA2B-9247FAC54F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5"/>
          <a:stretch/>
        </p:blipFill>
        <p:spPr>
          <a:xfrm>
            <a:off x="7203233" y="2169268"/>
            <a:ext cx="4781817" cy="4688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;p34">
            <a:extLst>
              <a:ext uri="{FF2B5EF4-FFF2-40B4-BE49-F238E27FC236}">
                <a16:creationId xmlns:a16="http://schemas.microsoft.com/office/drawing/2014/main" id="{52723FD2-2D8B-4D14-F30F-28E3F3340F91}"/>
              </a:ext>
            </a:extLst>
          </p:cNvPr>
          <p:cNvSpPr txBox="1"/>
          <p:nvPr/>
        </p:nvSpPr>
        <p:spPr>
          <a:xfrm>
            <a:off x="1008457" y="2821069"/>
            <a:ext cx="58226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0070C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  <a:sym typeface="Calibri"/>
              </a:rPr>
              <a:t>Thank You</a:t>
            </a:r>
            <a:endParaRPr b="0" i="0" u="none" strike="noStrike" cap="none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 action is a method that responds to user action/activity.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Any method in a controller which has public access modifier acts as an action method.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They are like any other normal methods with the following restrictions:</a:t>
            </a:r>
          </a:p>
          <a:p>
            <a:pPr marL="76200" lvl="2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- Action method must be public. It cannot be private or protected.</a:t>
            </a:r>
          </a:p>
          <a:p>
            <a:pPr marL="76200" lvl="2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- Action method cannot be overloaded.</a:t>
            </a:r>
          </a:p>
          <a:p>
            <a:pPr marL="76200" lvl="2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	- Action method cannot be a static method.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3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ACTION METHODS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38469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360150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Every controller can have default action method as per configured route in the </a:t>
            </a: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RouteConfig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By default, the Index() method is a default action method for any controller.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Also, you can change the default action name as per your requirement in the </a:t>
            </a:r>
            <a:r>
              <a:rPr lang="en-US" sz="2000" b="1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RouteConfig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class.</a:t>
            </a: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80623"/>
            <a:ext cx="11360150" cy="61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DEFAULT ACTION METHODS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F921D-3E77-E2F4-1089-407C9059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16" y="3481055"/>
            <a:ext cx="4715533" cy="2619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6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551CE2-E4C9-4FD9-B806-63BBFAE24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331" y="2496843"/>
            <a:ext cx="10264877" cy="1649157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z="4400" b="1" dirty="0">
                <a:solidFill>
                  <a:schemeClr val="bg1"/>
                </a:solidFill>
              </a:rPr>
              <a:t>Result Types 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8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F709-B566-4E7F-8023-DC80BCF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2611"/>
            <a:ext cx="11426776" cy="4352680"/>
          </a:xfrm>
        </p:spPr>
        <p:txBody>
          <a:bodyPr/>
          <a:lstStyle/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MVC Framework includes various Result classes, which can be returned from an action method.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Result classes represents different types of responses, such as HTML, file, string, JSON etc.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ActionResult class is a base class of all the above result classes, 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 it can be the return type of action method that returns any result.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However, you can specify the appropriate result class as a return type of action method.</a:t>
            </a:r>
          </a:p>
          <a:p>
            <a:pPr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The base controller class includes the View() method along with other methods that return</a:t>
            </a:r>
          </a:p>
          <a:p>
            <a:pPr marL="7620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113000"/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a particular types of result.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500"/>
              </a:lnSpc>
              <a:spcBef>
                <a:spcPts val="1000"/>
              </a:spcBef>
              <a:spcAft>
                <a:spcPts val="1200"/>
              </a:spcAft>
              <a:buSzPct val="88000"/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Google Shape;130;p20">
            <a:extLst>
              <a:ext uri="{FF2B5EF4-FFF2-40B4-BE49-F238E27FC236}">
                <a16:creationId xmlns:a16="http://schemas.microsoft.com/office/drawing/2014/main" id="{9481C18F-6270-4AF4-8CDF-93E02BAE4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50" y="871659"/>
            <a:ext cx="11360150" cy="67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0066CC"/>
                </a:solidFill>
                <a:latin typeface="Lato Black"/>
                <a:ea typeface="Lato Black"/>
                <a:cs typeface="Lato Black"/>
                <a:sym typeface="Lato Black"/>
              </a:rPr>
              <a:t>ACTION RESULT</a:t>
            </a:r>
            <a:endParaRPr sz="3400" b="0" dirty="0">
              <a:solidFill>
                <a:srgbClr val="0066CC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92773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CB21AB-1B17-4D7F-8631-F94519B4BF0B}" vid="{3DE2DD11-3490-48C2-86D1-83AD55FD42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4499</TotalTime>
  <Words>2723</Words>
  <Application>Microsoft Office PowerPoint</Application>
  <PresentationFormat>Widescreen</PresentationFormat>
  <Paragraphs>348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Lato</vt:lpstr>
      <vt:lpstr>Calibri</vt:lpstr>
      <vt:lpstr>Arial</vt:lpstr>
      <vt:lpstr>Lato Black</vt:lpstr>
      <vt:lpstr>Trebuchet MS</vt:lpstr>
      <vt:lpstr>Theme1</vt:lpstr>
      <vt:lpstr>INTRODUCTION TO ASP.NET CORE</vt:lpstr>
      <vt:lpstr>PowerPoint Presentation</vt:lpstr>
      <vt:lpstr>PowerPoint Presentation</vt:lpstr>
      <vt:lpstr>PowerPoint Presentation</vt:lpstr>
      <vt:lpstr>PowerPoint Presentation</vt:lpstr>
      <vt:lpstr>ACTION METHODS</vt:lpstr>
      <vt:lpstr>DEFAULT ACTION METHODS</vt:lpstr>
      <vt:lpstr>PowerPoint Presentation</vt:lpstr>
      <vt:lpstr>ACTION RESULT</vt:lpstr>
      <vt:lpstr>ACTION RESULT</vt:lpstr>
      <vt:lpstr>ACTION RESULT</vt:lpstr>
      <vt:lpstr>PowerPoint Presentation</vt:lpstr>
      <vt:lpstr>RAZOR VIEW ENGINE </vt:lpstr>
      <vt:lpstr>RAZOR VIEW ENGINE </vt:lpstr>
      <vt:lpstr>RAZOR VIEW ENGINE </vt:lpstr>
      <vt:lpstr>RAZOR SYNTAX</vt:lpstr>
      <vt:lpstr>RAZOR SYNTAX</vt:lpstr>
      <vt:lpstr>PowerPoint Presentation</vt:lpstr>
      <vt:lpstr>LAYOUT VIEW </vt:lpstr>
      <vt:lpstr>USE OF LAYOUT VIEW</vt:lpstr>
      <vt:lpstr>USE OF LAYOUT VIEW</vt:lpstr>
      <vt:lpstr>PowerPoint Presentation</vt:lpstr>
      <vt:lpstr>SECTIONS VIEW </vt:lpstr>
      <vt:lpstr>PowerPoint Presentation</vt:lpstr>
      <vt:lpstr>VIEWSTART</vt:lpstr>
      <vt:lpstr>PowerPoint Presentation</vt:lpstr>
      <vt:lpstr>HTML HELPER</vt:lpstr>
      <vt:lpstr>HTML HELPER</vt:lpstr>
      <vt:lpstr>PowerPoint Presentation</vt:lpstr>
      <vt:lpstr>TAG HELPER</vt:lpstr>
      <vt:lpstr>TAG HELPER</vt:lpstr>
      <vt:lpstr>ADVANTAGES OF TAG HELPER</vt:lpstr>
      <vt:lpstr>PowerPoint Presentation</vt:lpstr>
      <vt:lpstr>CONVENTION ROUTING</vt:lpstr>
      <vt:lpstr>CONVENTION ROUTING</vt:lpstr>
      <vt:lpstr>ATTRIBUTE ROUTING</vt:lpstr>
      <vt:lpstr>ATTRIBUTE ROUTING</vt:lpstr>
      <vt:lpstr>PowerPoint Presentation</vt:lpstr>
      <vt:lpstr>PowerPoint Presentation</vt:lpstr>
      <vt:lpstr>DATA PASSING TECHNIQUES</vt:lpstr>
      <vt:lpstr>DATA PASSING TECHNIQUES</vt:lpstr>
      <vt:lpstr>PowerPoint Presentation</vt:lpstr>
      <vt:lpstr>VIEWBAG</vt:lpstr>
      <vt:lpstr>VIEWDATA</vt:lpstr>
      <vt:lpstr>PowerPoint Presentation</vt:lpstr>
      <vt:lpstr>TEMPDATA</vt:lpstr>
      <vt:lpstr>TEMPDATA</vt:lpstr>
      <vt:lpstr>USES OF TEMPDATA</vt:lpstr>
      <vt:lpstr>PowerPoint Presentation</vt:lpstr>
      <vt:lpstr>SESSION</vt:lpstr>
      <vt:lpstr>SESSION</vt:lpstr>
      <vt:lpstr>PowerPoint Presentation</vt:lpstr>
      <vt:lpstr>COOKIES</vt:lpstr>
      <vt:lpstr>COOKIES</vt:lpstr>
      <vt:lpstr>COOKIES</vt:lpstr>
      <vt:lpstr>PowerPoint Presentation</vt:lpstr>
      <vt:lpstr>QUERYSTRING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Dhameja</dc:creator>
  <cp:lastModifiedBy>Bhawna Gunwani</cp:lastModifiedBy>
  <cp:revision>353</cp:revision>
  <dcterms:created xsi:type="dcterms:W3CDTF">2023-04-12T08:52:19Z</dcterms:created>
  <dcterms:modified xsi:type="dcterms:W3CDTF">2023-07-27T03:52:04Z</dcterms:modified>
</cp:coreProperties>
</file>