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sldIdLst>
    <p:sldId id="266" r:id="rId2"/>
    <p:sldId id="257" r:id="rId3"/>
    <p:sldId id="279" r:id="rId4"/>
    <p:sldId id="258" r:id="rId5"/>
    <p:sldId id="336" r:id="rId6"/>
    <p:sldId id="344" r:id="rId7"/>
    <p:sldId id="345" r:id="rId8"/>
    <p:sldId id="346" r:id="rId9"/>
    <p:sldId id="347" r:id="rId10"/>
    <p:sldId id="280" r:id="rId11"/>
    <p:sldId id="348" r:id="rId12"/>
    <p:sldId id="343" r:id="rId13"/>
    <p:sldId id="316" r:id="rId14"/>
    <p:sldId id="259" r:id="rId15"/>
    <p:sldId id="349" r:id="rId16"/>
    <p:sldId id="337" r:id="rId17"/>
    <p:sldId id="338" r:id="rId18"/>
    <p:sldId id="339" r:id="rId19"/>
    <p:sldId id="340" r:id="rId20"/>
    <p:sldId id="341" r:id="rId21"/>
    <p:sldId id="342" r:id="rId22"/>
    <p:sldId id="298" r:id="rId23"/>
    <p:sldId id="299" r:id="rId24"/>
    <p:sldId id="311" r:id="rId25"/>
  </p:sldIdLst>
  <p:sldSz cx="12192000" cy="6858000"/>
  <p:notesSz cx="12192000" cy="6858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Lato Black" panose="020F0502020204030203" pitchFamily="34" charset="0"/>
      <p:bold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AF0"/>
    <a:srgbClr val="DAE3F3"/>
    <a:srgbClr val="317ABD"/>
    <a:srgbClr val="002060"/>
    <a:srgbClr val="9DC3E6"/>
    <a:srgbClr val="5B9BD5"/>
    <a:srgbClr val="70A8DA"/>
    <a:srgbClr val="D3D3D3"/>
    <a:srgbClr val="EB856E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7AB83-C9AC-426B-9FCB-33B323813171}" v="46" dt="2023-05-08T16:53:37.942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8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wna Gunwani" userId="6a8f5cafce9d9ecc" providerId="LiveId" clId="{F867AB83-C9AC-426B-9FCB-33B323813171}"/>
    <pc:docChg chg="addSld modSld sldOrd">
      <pc:chgData name="Bhawna Gunwani" userId="6a8f5cafce9d9ecc" providerId="LiveId" clId="{F867AB83-C9AC-426B-9FCB-33B323813171}" dt="2023-05-08T17:02:36.495" v="73"/>
      <pc:docMkLst>
        <pc:docMk/>
      </pc:docMkLst>
      <pc:sldChg chg="modSp ord">
        <pc:chgData name="Bhawna Gunwani" userId="6a8f5cafce9d9ecc" providerId="LiveId" clId="{F867AB83-C9AC-426B-9FCB-33B323813171}" dt="2023-05-08T15:58:45.814" v="29" actId="20577"/>
        <pc:sldMkLst>
          <pc:docMk/>
          <pc:sldMk cId="3851682308" sldId="280"/>
        </pc:sldMkLst>
        <pc:spChg chg="mod">
          <ac:chgData name="Bhawna Gunwani" userId="6a8f5cafce9d9ecc" providerId="LiveId" clId="{F867AB83-C9AC-426B-9FCB-33B323813171}" dt="2023-05-08T15:58:45.814" v="29" actId="20577"/>
          <ac:spMkLst>
            <pc:docMk/>
            <pc:sldMk cId="3851682308" sldId="280"/>
            <ac:spMk id="5" creationId="{295F307D-D134-4F14-A087-7AD567D01C73}"/>
          </ac:spMkLst>
        </pc:spChg>
      </pc:sldChg>
      <pc:sldChg chg="ord">
        <pc:chgData name="Bhawna Gunwani" userId="6a8f5cafce9d9ecc" providerId="LiveId" clId="{F867AB83-C9AC-426B-9FCB-33B323813171}" dt="2023-05-08T17:02:36.495" v="73"/>
        <pc:sldMkLst>
          <pc:docMk/>
          <pc:sldMk cId="2623539371" sldId="298"/>
        </pc:sldMkLst>
      </pc:sldChg>
      <pc:sldChg chg="mod modShow">
        <pc:chgData name="Bhawna Gunwani" userId="6a8f5cafce9d9ecc" providerId="LiveId" clId="{F867AB83-C9AC-426B-9FCB-33B323813171}" dt="2023-05-08T17:02:24.676" v="67" actId="729"/>
        <pc:sldMkLst>
          <pc:docMk/>
          <pc:sldMk cId="2680900034" sldId="339"/>
        </pc:sldMkLst>
      </pc:sldChg>
      <pc:sldChg chg="mod modShow">
        <pc:chgData name="Bhawna Gunwani" userId="6a8f5cafce9d9ecc" providerId="LiveId" clId="{F867AB83-C9AC-426B-9FCB-33B323813171}" dt="2023-05-08T17:02:24.676" v="67" actId="729"/>
        <pc:sldMkLst>
          <pc:docMk/>
          <pc:sldMk cId="1395678155" sldId="340"/>
        </pc:sldMkLst>
      </pc:sldChg>
      <pc:sldChg chg="mod modShow">
        <pc:chgData name="Bhawna Gunwani" userId="6a8f5cafce9d9ecc" providerId="LiveId" clId="{F867AB83-C9AC-426B-9FCB-33B323813171}" dt="2023-05-08T17:02:24.676" v="67" actId="729"/>
        <pc:sldMkLst>
          <pc:docMk/>
          <pc:sldMk cId="2016984762" sldId="341"/>
        </pc:sldMkLst>
      </pc:sldChg>
      <pc:sldChg chg="modSp mod">
        <pc:chgData name="Bhawna Gunwani" userId="6a8f5cafce9d9ecc" providerId="LiveId" clId="{F867AB83-C9AC-426B-9FCB-33B323813171}" dt="2023-05-08T17:00:24.445" v="66" actId="20577"/>
        <pc:sldMkLst>
          <pc:docMk/>
          <pc:sldMk cId="2779935719" sldId="342"/>
        </pc:sldMkLst>
        <pc:spChg chg="mod">
          <ac:chgData name="Bhawna Gunwani" userId="6a8f5cafce9d9ecc" providerId="LiveId" clId="{F867AB83-C9AC-426B-9FCB-33B323813171}" dt="2023-05-08T17:00:24.445" v="66" actId="20577"/>
          <ac:spMkLst>
            <pc:docMk/>
            <pc:sldMk cId="2779935719" sldId="342"/>
            <ac:spMk id="4" creationId="{9481C18F-6270-4AF4-8CDF-93E02BAE4BDE}"/>
          </ac:spMkLst>
        </pc:spChg>
      </pc:sldChg>
      <pc:sldChg chg="modSp add">
        <pc:chgData name="Bhawna Gunwani" userId="6a8f5cafce9d9ecc" providerId="LiveId" clId="{F867AB83-C9AC-426B-9FCB-33B323813171}" dt="2023-05-08T16:15:09.479" v="38" actId="20577"/>
        <pc:sldMkLst>
          <pc:docMk/>
          <pc:sldMk cId="1544048822" sldId="348"/>
        </pc:sldMkLst>
        <pc:spChg chg="mod">
          <ac:chgData name="Bhawna Gunwani" userId="6a8f5cafce9d9ecc" providerId="LiveId" clId="{F867AB83-C9AC-426B-9FCB-33B323813171}" dt="2023-05-08T16:15:09.479" v="38" actId="20577"/>
          <ac:spMkLst>
            <pc:docMk/>
            <pc:sldMk cId="1544048822" sldId="348"/>
            <ac:spMk id="5" creationId="{295F307D-D134-4F14-A087-7AD567D01C73}"/>
          </ac:spMkLst>
        </pc:spChg>
      </pc:sldChg>
      <pc:sldChg chg="modSp add ord">
        <pc:chgData name="Bhawna Gunwani" userId="6a8f5cafce9d9ecc" providerId="LiveId" clId="{F867AB83-C9AC-426B-9FCB-33B323813171}" dt="2023-05-08T16:58:47.143" v="65"/>
        <pc:sldMkLst>
          <pc:docMk/>
          <pc:sldMk cId="317087775" sldId="349"/>
        </pc:sldMkLst>
        <pc:spChg chg="mod">
          <ac:chgData name="Bhawna Gunwani" userId="6a8f5cafce9d9ecc" providerId="LiveId" clId="{F867AB83-C9AC-426B-9FCB-33B323813171}" dt="2023-05-08T16:53:37.942" v="63" actId="20577"/>
          <ac:spMkLst>
            <pc:docMk/>
            <pc:sldMk cId="317087775" sldId="349"/>
            <ac:spMk id="5" creationId="{295F307D-D134-4F14-A087-7AD567D01C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3B65AF20-716B-FB15-5B4D-697B092FDC57}"/>
              </a:ext>
            </a:extLst>
          </p:cNvPr>
          <p:cNvSpPr/>
          <p:nvPr/>
        </p:nvSpPr>
        <p:spPr>
          <a:xfrm>
            <a:off x="1755300" y="961724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858295" y="3778833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858296" y="99276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09600" y="6477000"/>
            <a:ext cx="10974705" cy="0"/>
          </a:xfrm>
          <a:custGeom>
            <a:avLst/>
            <a:gdLst/>
            <a:ahLst/>
            <a:cxnLst/>
            <a:rect l="l" t="t" r="r" b="b"/>
            <a:pathLst>
              <a:path w="10974705" h="120000" extrusionOk="0">
                <a:moveTo>
                  <a:pt x="0" y="0"/>
                </a:moveTo>
                <a:lnTo>
                  <a:pt x="10974578" y="0"/>
                </a:lnTo>
              </a:path>
            </a:pathLst>
          </a:custGeom>
          <a:noFill/>
          <a:ln w="9525" cap="flat" cmpd="sng">
            <a:solidFill>
              <a:srgbClr val="D15A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15847" y="1822830"/>
            <a:ext cx="10560300" cy="3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09600" y="320040"/>
            <a:ext cx="965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" y="1609416"/>
            <a:ext cx="96519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039" algn="l">
              <a:spcBef>
                <a:spcPts val="600"/>
              </a:spcBef>
              <a:spcAft>
                <a:spcPts val="0"/>
              </a:spcAft>
              <a:buSzPts val="1314"/>
              <a:buChar char="●"/>
              <a:defRPr/>
            </a:lvl1pPr>
            <a:lvl2pPr marL="914400" lvl="1" indent="-320040" algn="l"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297180" algn="l">
              <a:spcBef>
                <a:spcPts val="2100"/>
              </a:spcBef>
              <a:spcAft>
                <a:spcPts val="0"/>
              </a:spcAft>
              <a:buSzPts val="1080"/>
              <a:buChar char="■"/>
              <a:defRPr/>
            </a:lvl3pPr>
            <a:lvl4pPr marL="1828800" lvl="3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08610" algn="l">
              <a:spcBef>
                <a:spcPts val="21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20039" algn="l">
              <a:spcBef>
                <a:spcPts val="21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42900" algn="l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5661248" y="6557946"/>
            <a:ext cx="26700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335264" y="6556248"/>
            <a:ext cx="78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35A95127-1827-4A1B-B0E1-42C43A48394D}"/>
              </a:ext>
            </a:extLst>
          </p:cNvPr>
          <p:cNvSpPr/>
          <p:nvPr/>
        </p:nvSpPr>
        <p:spPr>
          <a:xfrm rot="10800000" flipH="1">
            <a:off x="0" y="0"/>
            <a:ext cx="5498400" cy="6896400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77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D94E991A-9EFF-4B65-BCC3-F9383B0FD1C2}"/>
              </a:ext>
            </a:extLst>
          </p:cNvPr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677071" y="-3701643"/>
            <a:ext cx="12192000" cy="813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E4662EFA-9AD5-466E-92CF-15C8F262B99C}"/>
              </a:ext>
            </a:extLst>
          </p:cNvPr>
          <p:cNvSpPr/>
          <p:nvPr userDrawn="1"/>
        </p:nvSpPr>
        <p:spPr>
          <a:xfrm>
            <a:off x="1772383" y="1088281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6BE0C581-BCF5-4DD1-AA50-6EAF940B26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58294" y="115665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D3049E27-3662-49B5-A3E6-67022085BD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000" y="3996912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9">
            <a:extLst>
              <a:ext uri="{FF2B5EF4-FFF2-40B4-BE49-F238E27FC236}">
                <a16:creationId xmlns:a16="http://schemas.microsoft.com/office/drawing/2014/main" id="{C11553E2-BCCD-F3CC-5988-04C42B803CEE}"/>
              </a:ext>
            </a:extLst>
          </p:cNvPr>
          <p:cNvSpPr/>
          <p:nvPr/>
        </p:nvSpPr>
        <p:spPr>
          <a:xfrm rot="-2573517">
            <a:off x="10659016" y="-3385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15;p19">
            <a:extLst>
              <a:ext uri="{FF2B5EF4-FFF2-40B4-BE49-F238E27FC236}">
                <a16:creationId xmlns:a16="http://schemas.microsoft.com/office/drawing/2014/main" id="{5F20BD3F-69AE-577C-5F8E-4451741DA67D}"/>
              </a:ext>
            </a:extLst>
          </p:cNvPr>
          <p:cNvSpPr/>
          <p:nvPr/>
        </p:nvSpPr>
        <p:spPr>
          <a:xfrm flipH="1">
            <a:off x="11208850" y="1502615"/>
            <a:ext cx="350700" cy="350700"/>
          </a:xfrm>
          <a:prstGeom prst="ellipse">
            <a:avLst/>
          </a:prstGeom>
          <a:solidFill>
            <a:srgbClr val="FCA1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4D7C8D56-EC84-3363-9AAB-1104FEB0F017}"/>
              </a:ext>
            </a:extLst>
          </p:cNvPr>
          <p:cNvSpPr/>
          <p:nvPr/>
        </p:nvSpPr>
        <p:spPr>
          <a:xfrm flipH="1">
            <a:off x="10569025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106;p19">
            <a:extLst>
              <a:ext uri="{FF2B5EF4-FFF2-40B4-BE49-F238E27FC236}">
                <a16:creationId xmlns:a16="http://schemas.microsoft.com/office/drawing/2014/main" id="{D59AB6AD-A2AB-49D9-A5D2-3183F4DC62EC}"/>
              </a:ext>
            </a:extLst>
          </p:cNvPr>
          <p:cNvCxnSpPr>
            <a:cxnSpLocks/>
          </p:cNvCxnSpPr>
          <p:nvPr/>
        </p:nvCxnSpPr>
        <p:spPr>
          <a:xfrm>
            <a:off x="795786" y="1421954"/>
            <a:ext cx="2578350" cy="0"/>
          </a:xfrm>
          <a:prstGeom prst="straightConnector1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20EB50BF-4407-4A93-8C68-D85C9398F612}"/>
              </a:ext>
            </a:extLst>
          </p:cNvPr>
          <p:cNvSpPr/>
          <p:nvPr/>
        </p:nvSpPr>
        <p:spPr>
          <a:xfrm rot="3710394">
            <a:off x="-3789042" y="2528568"/>
            <a:ext cx="8251739" cy="3598327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111;p19">
            <a:extLst>
              <a:ext uri="{FF2B5EF4-FFF2-40B4-BE49-F238E27FC236}">
                <a16:creationId xmlns:a16="http://schemas.microsoft.com/office/drawing/2014/main" id="{4C1E3F15-6FF3-4CA7-9D35-9B63B6604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3110" y="2030270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3;p19">
            <a:extLst>
              <a:ext uri="{FF2B5EF4-FFF2-40B4-BE49-F238E27FC236}">
                <a16:creationId xmlns:a16="http://schemas.microsoft.com/office/drawing/2014/main" id="{2401D89F-174F-4632-A216-94C9D1AB0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8261" y="2637796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9">
            <a:extLst>
              <a:ext uri="{FF2B5EF4-FFF2-40B4-BE49-F238E27FC236}">
                <a16:creationId xmlns:a16="http://schemas.microsoft.com/office/drawing/2014/main" id="{03D74B2B-1B86-4BA2-BB07-43C2CE1F35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1959" y="3214973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9;p19">
            <a:extLst>
              <a:ext uri="{FF2B5EF4-FFF2-40B4-BE49-F238E27FC236}">
                <a16:creationId xmlns:a16="http://schemas.microsoft.com/office/drawing/2014/main" id="{7DD02F1D-67F8-470E-8049-5325546B0AC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4671" y="3848528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9">
            <a:extLst>
              <a:ext uri="{FF2B5EF4-FFF2-40B4-BE49-F238E27FC236}">
                <a16:creationId xmlns:a16="http://schemas.microsoft.com/office/drawing/2014/main" id="{175A39CC-BAE4-4925-A090-8EDC57CBB7B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5266" y="449122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p19">
            <a:extLst>
              <a:ext uri="{FF2B5EF4-FFF2-40B4-BE49-F238E27FC236}">
                <a16:creationId xmlns:a16="http://schemas.microsoft.com/office/drawing/2014/main" id="{B8E88EF1-A480-4FF0-8215-BC252FF750F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8834" y="5161358"/>
            <a:ext cx="428076" cy="4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7223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9" name="Google Shape;131;p20">
            <a:extLst>
              <a:ext uri="{FF2B5EF4-FFF2-40B4-BE49-F238E27FC236}">
                <a16:creationId xmlns:a16="http://schemas.microsoft.com/office/drawing/2014/main" id="{DD1EE105-D957-4456-9C50-A22431472A02}"/>
              </a:ext>
            </a:extLst>
          </p:cNvPr>
          <p:cNvCxnSpPr/>
          <p:nvPr/>
        </p:nvCxnSpPr>
        <p:spPr>
          <a:xfrm>
            <a:off x="415600" y="1536633"/>
            <a:ext cx="4810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32;p20">
            <a:extLst>
              <a:ext uri="{FF2B5EF4-FFF2-40B4-BE49-F238E27FC236}">
                <a16:creationId xmlns:a16="http://schemas.microsoft.com/office/drawing/2014/main" id="{BD3A11E4-1A2A-497B-B3D0-6AB7853B87FE}"/>
              </a:ext>
            </a:extLst>
          </p:cNvPr>
          <p:cNvSpPr/>
          <p:nvPr/>
        </p:nvSpPr>
        <p:spPr>
          <a:xfrm rot="-2573517">
            <a:off x="10909766" y="-1099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33;p20">
            <a:extLst>
              <a:ext uri="{FF2B5EF4-FFF2-40B4-BE49-F238E27FC236}">
                <a16:creationId xmlns:a16="http://schemas.microsoft.com/office/drawing/2014/main" id="{78A1EC21-A2C0-4E03-BB3E-387BB10C18ED}"/>
              </a:ext>
            </a:extLst>
          </p:cNvPr>
          <p:cNvSpPr/>
          <p:nvPr/>
        </p:nvSpPr>
        <p:spPr>
          <a:xfrm flipH="1">
            <a:off x="11208850" y="1731215"/>
            <a:ext cx="350700" cy="350700"/>
          </a:xfrm>
          <a:prstGeom prst="ellipse">
            <a:avLst/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34;p20">
            <a:extLst>
              <a:ext uri="{FF2B5EF4-FFF2-40B4-BE49-F238E27FC236}">
                <a16:creationId xmlns:a16="http://schemas.microsoft.com/office/drawing/2014/main" id="{55D6CACD-57EF-4A2D-ABEE-DA3EE7D19064}"/>
              </a:ext>
            </a:extLst>
          </p:cNvPr>
          <p:cNvSpPr/>
          <p:nvPr/>
        </p:nvSpPr>
        <p:spPr>
          <a:xfrm flipH="1">
            <a:off x="10870900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1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50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5" r:id="rId1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E175D-C307-4D57-9949-7F125A79EEF2}"/>
              </a:ext>
            </a:extLst>
          </p:cNvPr>
          <p:cNvSpPr/>
          <p:nvPr/>
        </p:nvSpPr>
        <p:spPr>
          <a:xfrm>
            <a:off x="2296595" y="3728870"/>
            <a:ext cx="493058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By: </a:t>
            </a:r>
            <a:r>
              <a:rPr lang="en-US" sz="3400" b="1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Bhawna Gunwani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9B30AF-1631-4B7D-A1E0-E25C67D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866" y="1831264"/>
            <a:ext cx="9947564" cy="2008443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INTRODUCTION TO 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399354" y="2938389"/>
            <a:ext cx="6526305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Weekly-Typed Forms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85168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399354" y="2938389"/>
            <a:ext cx="6526305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Strongly-Typed Forms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5440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Model Binding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9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is a mechanism that extracts the data from an HTTP request and provides them to the controller action method parameters.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action method parameters may be simple types: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like integers, strings, etc., or complex types such as Student, Order, Product, etc.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a client makes a request to a controller action method,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ASP.NET Core automatically maps the data in the request to the action method's parameters using model binding.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Model binding is a powerful feature that can simplify your code and reduce boilerplate. 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MODEL BINDING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8848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 example, let's say you have an action method that takes a 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Person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object as a parameter: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the client submits a form that includes data for a Person object,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ASP.NET Core automatically maps the form data to the person parameter using model binding.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HOW MODEL BINDING WORKS?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D744-8468-436C-935F-613C296F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46" y="2405709"/>
            <a:ext cx="6355468" cy="16732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399354" y="2938389"/>
            <a:ext cx="6526305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Handling Form Post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1708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Form Validations- Server Side and Client Side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Form validation is the process of ensuring that user input data submitted through a web form is valid, and meets certain criteria or rules.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helps to ensure that user input is accurate and consistent with the expected format.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There are different types of form validations: 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Server-side Form Validation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Client-side Form Validation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Custom Form Validation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FORM VALIDATIONS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Server-side form validation is the process of validating user input data on the server-side,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after it has been submitted by the user through a web form.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is important to ensure that the data is valid,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meets certain criteria or rules, before it is processed or stored in the server-side application.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can be performed using combination of model binding, data annotations, and the 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ModelState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dictionary.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prevent malicious users from submitting invalid or harmful data to the server. </a:t>
            </a: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SERVER-SIDE FORM VALIDATIONS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is the process of validating user input data on the client-side, using JavaScript, before it is submitted to the server.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is important to provide immediate feedback to the user,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reduce the load on the server by preventing unnecessary requests for invalid data.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ASP.NET Core provides built-in support for client-side form validation using the jQuery Validation plugin.</a:t>
            </a: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CLIENT-SIDE FORM VALIDATIONS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7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978" y="2682922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can improve the user experience by providing immediate feedback to the user,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reducing the number of round trips to the server.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important to note that this validation can be bypassed or manipulated by malicious users,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So, server-side validation should always be used as a fallback to ensure the security and integrity of the data.</a:t>
            </a: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CLIENT-SIDE FORM VALIDATIONS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FORM VALIDATIONS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B25607-DA2D-40DA-A01A-8EE6CDAABC21}"/>
              </a:ext>
            </a:extLst>
          </p:cNvPr>
          <p:cNvGrpSpPr/>
          <p:nvPr/>
        </p:nvGrpSpPr>
        <p:grpSpPr>
          <a:xfrm>
            <a:off x="1397939" y="2339788"/>
            <a:ext cx="9395472" cy="3388659"/>
            <a:chOff x="1138058" y="2465294"/>
            <a:chExt cx="9180318" cy="32021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F866FF-3FF0-45F2-BAA9-407A5AFAF51A}"/>
                </a:ext>
              </a:extLst>
            </p:cNvPr>
            <p:cNvSpPr/>
            <p:nvPr/>
          </p:nvSpPr>
          <p:spPr>
            <a:xfrm>
              <a:off x="1138058" y="2868706"/>
              <a:ext cx="3370720" cy="231289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EA9210-D822-4F54-A94B-E64EECFA0245}"/>
                </a:ext>
              </a:extLst>
            </p:cNvPr>
            <p:cNvSpPr/>
            <p:nvPr/>
          </p:nvSpPr>
          <p:spPr>
            <a:xfrm>
              <a:off x="1470211" y="3065930"/>
              <a:ext cx="1972236" cy="573741"/>
            </a:xfrm>
            <a:prstGeom prst="rect">
              <a:avLst/>
            </a:prstGeom>
            <a:solidFill>
              <a:srgbClr val="DAE3F3"/>
            </a:solidFill>
            <a:ln>
              <a:solidFill>
                <a:srgbClr val="C2DA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HTML Form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824D88-05CF-469D-A1A5-7D530BC09933}"/>
                </a:ext>
              </a:extLst>
            </p:cNvPr>
            <p:cNvSpPr/>
            <p:nvPr/>
          </p:nvSpPr>
          <p:spPr>
            <a:xfrm>
              <a:off x="2151529" y="4410636"/>
              <a:ext cx="1479174" cy="573741"/>
            </a:xfrm>
            <a:prstGeom prst="rect">
              <a:avLst/>
            </a:prstGeom>
            <a:solidFill>
              <a:srgbClr val="DAE3F3"/>
            </a:solidFill>
            <a:ln>
              <a:solidFill>
                <a:srgbClr val="C2DA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JavaScript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FB314C-A636-4428-9EF5-7309F21721B9}"/>
                </a:ext>
              </a:extLst>
            </p:cNvPr>
            <p:cNvSpPr/>
            <p:nvPr/>
          </p:nvSpPr>
          <p:spPr>
            <a:xfrm>
              <a:off x="7270376" y="2868706"/>
              <a:ext cx="3048000" cy="231289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27AFE-7153-448F-8D6A-07F85BE55484}"/>
                </a:ext>
              </a:extLst>
            </p:cNvPr>
            <p:cNvSpPr/>
            <p:nvPr/>
          </p:nvSpPr>
          <p:spPr>
            <a:xfrm>
              <a:off x="7808258" y="3366247"/>
              <a:ext cx="2043954" cy="1331259"/>
            </a:xfrm>
            <a:prstGeom prst="rect">
              <a:avLst/>
            </a:prstGeom>
            <a:solidFill>
              <a:srgbClr val="DAE3F3"/>
            </a:solidFill>
            <a:ln>
              <a:solidFill>
                <a:srgbClr val="C2DA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Controller Code, etc.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F1944B-A49F-4D8E-B33A-E2062315F6EB}"/>
                </a:ext>
              </a:extLst>
            </p:cNvPr>
            <p:cNvCxnSpPr>
              <a:cxnSpLocks/>
              <a:stCxn id="11" idx="1"/>
              <a:endCxn id="7" idx="3"/>
            </p:cNvCxnSpPr>
            <p:nvPr/>
          </p:nvCxnSpPr>
          <p:spPr>
            <a:xfrm flipH="1" flipV="1">
              <a:off x="4508778" y="4025153"/>
              <a:ext cx="3299480" cy="6724"/>
            </a:xfrm>
            <a:prstGeom prst="straightConnector1">
              <a:avLst/>
            </a:prstGeom>
            <a:ln w="57150">
              <a:solidFill>
                <a:srgbClr val="317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F1DD74-A368-464A-9F06-21653B3E2541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2456329" y="2474259"/>
              <a:ext cx="0" cy="591671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12742E-748B-42AA-8EE4-656BFE97FC36}"/>
                </a:ext>
              </a:extLst>
            </p:cNvPr>
            <p:cNvCxnSpPr/>
            <p:nvPr/>
          </p:nvCxnSpPr>
          <p:spPr>
            <a:xfrm>
              <a:off x="2456329" y="2474259"/>
              <a:ext cx="6230471" cy="0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4E390E-4FC3-4C65-9A65-6A410D90BB07}"/>
                </a:ext>
              </a:extLst>
            </p:cNvPr>
            <p:cNvCxnSpPr>
              <a:cxnSpLocks/>
            </p:cNvCxnSpPr>
            <p:nvPr/>
          </p:nvCxnSpPr>
          <p:spPr>
            <a:xfrm>
              <a:off x="8677835" y="2465294"/>
              <a:ext cx="0" cy="394447"/>
            </a:xfrm>
            <a:prstGeom prst="straightConnector1">
              <a:avLst/>
            </a:prstGeom>
            <a:ln w="57150">
              <a:solidFill>
                <a:srgbClr val="317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0DBC6C-4C22-4F23-B0C8-1740F3C2FE7F}"/>
                </a:ext>
              </a:extLst>
            </p:cNvPr>
            <p:cNvSpPr txBox="1"/>
            <p:nvPr/>
          </p:nvSpPr>
          <p:spPr>
            <a:xfrm>
              <a:off x="5441576" y="4070670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Results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165301-ED19-47D8-8642-00544BFC818C}"/>
                </a:ext>
              </a:extLst>
            </p:cNvPr>
            <p:cNvSpPr txBox="1"/>
            <p:nvPr/>
          </p:nvSpPr>
          <p:spPr>
            <a:xfrm>
              <a:off x="2181213" y="5298141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Client-Side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DD2530-8798-421B-AD0B-3EB74ADC09D8}"/>
                </a:ext>
              </a:extLst>
            </p:cNvPr>
            <p:cNvSpPr txBox="1"/>
            <p:nvPr/>
          </p:nvSpPr>
          <p:spPr>
            <a:xfrm>
              <a:off x="8133778" y="5238981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Server-Side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BBA3A9-2058-4FB6-8EB0-1B8BCFE1F777}"/>
                </a:ext>
              </a:extLst>
            </p:cNvPr>
            <p:cNvSpPr txBox="1"/>
            <p:nvPr/>
          </p:nvSpPr>
          <p:spPr>
            <a:xfrm>
              <a:off x="4508778" y="2504745"/>
              <a:ext cx="2488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Server-Side Validation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193CD8-F59E-4C3B-AE75-16F1B3FA2E00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1873625" y="4697507"/>
              <a:ext cx="277904" cy="0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F9B859-C70D-4726-BDDF-9BCEF576E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624" y="4255336"/>
              <a:ext cx="0" cy="460101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2EF96D-6C22-458B-A171-E6A21622C5B6}"/>
                </a:ext>
              </a:extLst>
            </p:cNvPr>
            <p:cNvCxnSpPr/>
            <p:nvPr/>
          </p:nvCxnSpPr>
          <p:spPr>
            <a:xfrm>
              <a:off x="1873624" y="4255336"/>
              <a:ext cx="582705" cy="0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BF2D3FB-63DD-4152-9DDF-D4A29BFC02D2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2456329" y="3639671"/>
              <a:ext cx="0" cy="615665"/>
            </a:xfrm>
            <a:prstGeom prst="straightConnector1">
              <a:avLst/>
            </a:prstGeom>
            <a:ln w="57150">
              <a:solidFill>
                <a:srgbClr val="317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33838E-143A-47F4-AB88-F9FB616BA466}"/>
                </a:ext>
              </a:extLst>
            </p:cNvPr>
            <p:cNvSpPr txBox="1"/>
            <p:nvPr/>
          </p:nvSpPr>
          <p:spPr>
            <a:xfrm>
              <a:off x="1513625" y="3873447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Results</a:t>
              </a:r>
              <a:endParaRPr lang="en-IN" sz="18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DAD408-1825-4423-9FDC-BD447E82E8A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442447" y="3352801"/>
              <a:ext cx="519953" cy="0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D4383A-51DC-4D12-B01B-1D916EAA572A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3325906"/>
              <a:ext cx="0" cy="1371600"/>
            </a:xfrm>
            <a:prstGeom prst="line">
              <a:avLst/>
            </a:prstGeom>
            <a:ln w="57150">
              <a:solidFill>
                <a:srgbClr val="317A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32B212-3546-4398-A088-981A7817E732}"/>
                </a:ext>
              </a:extLst>
            </p:cNvPr>
            <p:cNvCxnSpPr>
              <a:endCxn id="9" idx="3"/>
            </p:cNvCxnSpPr>
            <p:nvPr/>
          </p:nvCxnSpPr>
          <p:spPr>
            <a:xfrm flipH="1">
              <a:off x="3630703" y="4697506"/>
              <a:ext cx="340662" cy="1"/>
            </a:xfrm>
            <a:prstGeom prst="straightConnector1">
              <a:avLst/>
            </a:prstGeom>
            <a:ln w="57150">
              <a:solidFill>
                <a:srgbClr val="317A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90353B-1D20-4A18-95BC-FA969DB7EAF7}"/>
                </a:ext>
              </a:extLst>
            </p:cNvPr>
            <p:cNvSpPr txBox="1"/>
            <p:nvPr/>
          </p:nvSpPr>
          <p:spPr>
            <a:xfrm>
              <a:off x="2831783" y="3747248"/>
              <a:ext cx="1321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Client-Side Validation</a:t>
              </a:r>
              <a:endParaRPr lang="en-IN" sz="16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;p34">
            <a:extLst>
              <a:ext uri="{FF2B5EF4-FFF2-40B4-BE49-F238E27FC236}">
                <a16:creationId xmlns:a16="http://schemas.microsoft.com/office/drawing/2014/main" id="{2B8EE55D-E7BC-346B-DA2B-9247FAC54F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5"/>
          <a:stretch/>
        </p:blipFill>
        <p:spPr>
          <a:xfrm>
            <a:off x="7203233" y="2169268"/>
            <a:ext cx="4781817" cy="468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;p34">
            <a:extLst>
              <a:ext uri="{FF2B5EF4-FFF2-40B4-BE49-F238E27FC236}">
                <a16:creationId xmlns:a16="http://schemas.microsoft.com/office/drawing/2014/main" id="{52723FD2-2D8B-4D14-F30F-28E3F3340F91}"/>
              </a:ext>
            </a:extLst>
          </p:cNvPr>
          <p:cNvSpPr txBox="1"/>
          <p:nvPr/>
        </p:nvSpPr>
        <p:spPr>
          <a:xfrm>
            <a:off x="1008457" y="2821069"/>
            <a:ext cx="58226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  <a:sym typeface="Calibri"/>
              </a:rPr>
              <a:t>Thank You</a:t>
            </a:r>
            <a:endParaRPr b="0" i="0" u="none" strike="noStrike" cap="none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Custom Validations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is the process of implementing custom validation logic that is not supported by the built-in validation techniques,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such as data annotations and client-side validation.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Developers may need to implement custom form validation to perform cross-field validation, or validate data against external sources, such as a database or a web service.</a:t>
            </a: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CUSTOM VALIDATION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 Forms and Validation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19">
            <a:extLst>
              <a:ext uri="{FF2B5EF4-FFF2-40B4-BE49-F238E27FC236}">
                <a16:creationId xmlns:a16="http://schemas.microsoft.com/office/drawing/2014/main" id="{1DA0F844-76D8-4122-B016-E3DB59DBCAD9}"/>
              </a:ext>
            </a:extLst>
          </p:cNvPr>
          <p:cNvSpPr txBox="1"/>
          <p:nvPr/>
        </p:nvSpPr>
        <p:spPr>
          <a:xfrm>
            <a:off x="843491" y="866313"/>
            <a:ext cx="965825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340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Google Shape;109;p19">
            <a:extLst>
              <a:ext uri="{FF2B5EF4-FFF2-40B4-BE49-F238E27FC236}">
                <a16:creationId xmlns:a16="http://schemas.microsoft.com/office/drawing/2014/main" id="{0FB838EE-3883-4907-B595-5E8A067F7BE6}"/>
              </a:ext>
            </a:extLst>
          </p:cNvPr>
          <p:cNvSpPr txBox="1"/>
          <p:nvPr/>
        </p:nvSpPr>
        <p:spPr>
          <a:xfrm>
            <a:off x="1425746" y="1974048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ASP.NET Core Forms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97029BD7-0DAD-44B3-825D-1ECE8CF80583}"/>
              </a:ext>
            </a:extLst>
          </p:cNvPr>
          <p:cNvSpPr txBox="1"/>
          <p:nvPr/>
        </p:nvSpPr>
        <p:spPr>
          <a:xfrm>
            <a:off x="1816490" y="2586079"/>
            <a:ext cx="6036531" cy="32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Weakly Typed and Strongly Typed Forms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79433DB2-CDC8-4B39-82AE-2F97BC7F851A}"/>
              </a:ext>
            </a:extLst>
          </p:cNvPr>
          <p:cNvSpPr txBox="1"/>
          <p:nvPr/>
        </p:nvSpPr>
        <p:spPr>
          <a:xfrm>
            <a:off x="2160744" y="3171875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Model Binding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00BC49A3-DA41-445D-8815-DA5DA62DFDAD}"/>
              </a:ext>
            </a:extLst>
          </p:cNvPr>
          <p:cNvSpPr txBox="1"/>
          <p:nvPr/>
        </p:nvSpPr>
        <p:spPr>
          <a:xfrm>
            <a:off x="2516345" y="3827315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Handling Forms Post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09;p19">
            <a:extLst>
              <a:ext uri="{FF2B5EF4-FFF2-40B4-BE49-F238E27FC236}">
                <a16:creationId xmlns:a16="http://schemas.microsoft.com/office/drawing/2014/main" id="{D27E8C24-249D-4585-B657-5029D437433A}"/>
              </a:ext>
            </a:extLst>
          </p:cNvPr>
          <p:cNvSpPr txBox="1"/>
          <p:nvPr/>
        </p:nvSpPr>
        <p:spPr>
          <a:xfrm>
            <a:off x="2853473" y="4485267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Forms Validations – Server Side and Client Side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9;p19">
            <a:extLst>
              <a:ext uri="{FF2B5EF4-FFF2-40B4-BE49-F238E27FC236}">
                <a16:creationId xmlns:a16="http://schemas.microsoft.com/office/drawing/2014/main" id="{93AC8480-54B9-487B-9C11-3D600E826EA6}"/>
              </a:ext>
            </a:extLst>
          </p:cNvPr>
          <p:cNvSpPr txBox="1"/>
          <p:nvPr/>
        </p:nvSpPr>
        <p:spPr>
          <a:xfrm>
            <a:off x="3199837" y="5143219"/>
            <a:ext cx="6729254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Custom Validations 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49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 Forms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4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Forms are a key part of building web applications using the ASP.NET Core framework.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Forms allow users to submit data to a server,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which can then be used to create, update, or delete records, or to perform some other action.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They can be created using HTML helpers, which are methods that generate HTML code that can be used to display and interact with forms.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a user submits a form, the data is typically sent to the server using a POST request.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server then receives the data and can use it to perform the desired action, such as updating a database record.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ASP.NET CORE FORMS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14211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Weakly Typed and Strongly Typed Forms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498495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refers to a way of handling form data where data is not explicitly bound to specific data model.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Instead, the form data is accessed as a collection of key-value pairs,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where the keys represent the names of the form fields and the values represent the user input.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developer can access using the Request object, which provides access to the form collection.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allows the developer to read and manipulate the form data directly, without the need to create a specific data model.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WEAKLY-TYPED FORMS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73183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498495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refers to a way of handling form data where data is explicitly bound to specific data model.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allows developers to define a data model that corresponds to the structure of the form data,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to use model binding to automatically map the form data to the data model.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developer can create a data model using a class or a structure that defines the properties and data types of the form fields.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form data is then automatically mapped to properties of the data model using model binding,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which provides compile-time validation and reduces the risk of runtime errors.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STRONGLY</a:t>
            </a:r>
            <a:r>
              <a:rPr lang="en-US" sz="3400" b="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-TYPED FORMS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555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CB21AB-1B17-4D7F-8631-F94519B4BF0B}" vid="{3DE2DD11-3490-48C2-86D1-83AD55FD42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3728</TotalTime>
  <Words>935</Words>
  <Application>Microsoft Office PowerPoint</Application>
  <PresentationFormat>Widescreen</PresentationFormat>
  <Paragraphs>107</Paragraphs>
  <Slides>24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Lato</vt:lpstr>
      <vt:lpstr>Calibri</vt:lpstr>
      <vt:lpstr>Arial</vt:lpstr>
      <vt:lpstr>Lato Black</vt:lpstr>
      <vt:lpstr>Trebuchet MS</vt:lpstr>
      <vt:lpstr>Theme1</vt:lpstr>
      <vt:lpstr>INTRODUCTION TO ASP.NET CORE</vt:lpstr>
      <vt:lpstr>PowerPoint Presentation</vt:lpstr>
      <vt:lpstr>PowerPoint Presentation</vt:lpstr>
      <vt:lpstr>PowerPoint Presentation</vt:lpstr>
      <vt:lpstr>PowerPoint Presentation</vt:lpstr>
      <vt:lpstr>ASP.NET CORE FORMS</vt:lpstr>
      <vt:lpstr>PowerPoint Presentation</vt:lpstr>
      <vt:lpstr>WEAKLY-TYPED FORMS</vt:lpstr>
      <vt:lpstr>STRONGLY-TYPED FORMS</vt:lpstr>
      <vt:lpstr>PowerPoint Presentation</vt:lpstr>
      <vt:lpstr>PowerPoint Presentation</vt:lpstr>
      <vt:lpstr>PowerPoint Presentation</vt:lpstr>
      <vt:lpstr>MODEL BINDING</vt:lpstr>
      <vt:lpstr>HOW MODEL BINDING WORKS?</vt:lpstr>
      <vt:lpstr>PowerPoint Presentation</vt:lpstr>
      <vt:lpstr>PowerPoint Presentation</vt:lpstr>
      <vt:lpstr>FORM VALIDATIONS</vt:lpstr>
      <vt:lpstr>SERVER-SIDE FORM VALIDATIONS</vt:lpstr>
      <vt:lpstr>CLIENT-SIDE FORM VALIDATIONS</vt:lpstr>
      <vt:lpstr>CLIENT-SIDE FORM VALIDATIONS</vt:lpstr>
      <vt:lpstr>FORM VALIDATIONS</vt:lpstr>
      <vt:lpstr>PowerPoint Presentation</vt:lpstr>
      <vt:lpstr>PowerPoint Presentation</vt:lpstr>
      <vt:lpstr>CUSTOM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Dhameja</dc:creator>
  <cp:lastModifiedBy>Bhawna Gunwani</cp:lastModifiedBy>
  <cp:revision>362</cp:revision>
  <dcterms:created xsi:type="dcterms:W3CDTF">2023-04-12T08:52:19Z</dcterms:created>
  <dcterms:modified xsi:type="dcterms:W3CDTF">2023-07-27T03:51:46Z</dcterms:modified>
</cp:coreProperties>
</file>