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58" r:id="rId6"/>
    <p:sldId id="351" r:id="rId7"/>
    <p:sldId id="361" r:id="rId8"/>
    <p:sldId id="352" r:id="rId9"/>
    <p:sldId id="353" r:id="rId10"/>
    <p:sldId id="355" r:id="rId11"/>
    <p:sldId id="359" r:id="rId12"/>
    <p:sldId id="356" r:id="rId13"/>
    <p:sldId id="360" r:id="rId14"/>
    <p:sldId id="357" r:id="rId15"/>
    <p:sldId id="349" r:id="rId16"/>
    <p:sldId id="365" r:id="rId17"/>
    <p:sldId id="369" r:id="rId18"/>
    <p:sldId id="366" r:id="rId19"/>
    <p:sldId id="367" r:id="rId20"/>
    <p:sldId id="370" r:id="rId21"/>
    <p:sldId id="368" r:id="rId22"/>
    <p:sldId id="298" r:id="rId23"/>
    <p:sldId id="364" r:id="rId24"/>
    <p:sldId id="344" r:id="rId25"/>
    <p:sldId id="345" r:id="rId26"/>
    <p:sldId id="318" r:id="rId27"/>
    <p:sldId id="346" r:id="rId28"/>
    <p:sldId id="320" r:id="rId29"/>
    <p:sldId id="347" r:id="rId30"/>
    <p:sldId id="324" r:id="rId31"/>
    <p:sldId id="280" r:id="rId32"/>
    <p:sldId id="348" r:id="rId33"/>
    <p:sldId id="317" r:id="rId34"/>
    <p:sldId id="350" r:id="rId35"/>
    <p:sldId id="342" r:id="rId36"/>
    <p:sldId id="343" r:id="rId37"/>
    <p:sldId id="299" r:id="rId38"/>
    <p:sldId id="362" r:id="rId39"/>
    <p:sldId id="325" r:id="rId40"/>
    <p:sldId id="363" r:id="rId41"/>
    <p:sldId id="326" r:id="rId42"/>
  </p:sldIdLst>
  <p:sldSz cx="12192000" cy="6858000"/>
  <p:notesSz cx="12192000" cy="6858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Lato Black" panose="020F0502020204030203" pitchFamily="34" charset="0"/>
      <p:bold r:id="rId51"/>
      <p:boldItalic r:id="rId52"/>
    </p:embeddedFont>
    <p:embeddedFont>
      <p:font typeface="Trebuchet MS" panose="020B0603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9DC3E6"/>
    <a:srgbClr val="317ABD"/>
    <a:srgbClr val="DAE3F3"/>
    <a:srgbClr val="5B9BD5"/>
    <a:srgbClr val="70A8DA"/>
    <a:srgbClr val="C2DAF0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746D1-2AF0-409F-81F9-45C69BB972FC}" v="42" dt="2023-05-12T04:16:49.447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Dhameja" userId="545ba83ff8f5d24a" providerId="Windows Live" clId="Web-{877746D1-2AF0-409F-81F9-45C69BB972FC}"/>
    <pc:docChg chg="addSld modSld">
      <pc:chgData name="Sakshi Dhameja" userId="545ba83ff8f5d24a" providerId="Windows Live" clId="Web-{877746D1-2AF0-409F-81F9-45C69BB972FC}" dt="2023-05-12T04:16:49.447" v="38" actId="1076"/>
      <pc:docMkLst>
        <pc:docMk/>
      </pc:docMkLst>
      <pc:sldChg chg="addSp delSp modSp add replId delAnim">
        <pc:chgData name="Sakshi Dhameja" userId="545ba83ff8f5d24a" providerId="Windows Live" clId="Web-{877746D1-2AF0-409F-81F9-45C69BB972FC}" dt="2023-05-12T04:15:24.632" v="18" actId="1076"/>
        <pc:sldMkLst>
          <pc:docMk/>
          <pc:sldMk cId="2187530195" sldId="369"/>
        </pc:sldMkLst>
        <pc:spChg chg="del">
          <ac:chgData name="Sakshi Dhameja" userId="545ba83ff8f5d24a" providerId="Windows Live" clId="Web-{877746D1-2AF0-409F-81F9-45C69BB972FC}" dt="2023-05-12T04:11:33.077" v="1"/>
          <ac:spMkLst>
            <pc:docMk/>
            <pc:sldMk cId="2187530195" sldId="369"/>
            <ac:spMk id="3" creationId="{94D7F709-B566-4E7F-8023-DC80BCF80C22}"/>
          </ac:spMkLst>
        </pc:spChg>
        <pc:spChg chg="mod">
          <ac:chgData name="Sakshi Dhameja" userId="545ba83ff8f5d24a" providerId="Windows Live" clId="Web-{877746D1-2AF0-409F-81F9-45C69BB972FC}" dt="2023-05-12T04:14:51.646" v="11" actId="20577"/>
          <ac:spMkLst>
            <pc:docMk/>
            <pc:sldMk cId="2187530195" sldId="369"/>
            <ac:spMk id="4" creationId="{9481C18F-6270-4AF4-8CDF-93E02BAE4BDE}"/>
          </ac:spMkLst>
        </pc:spChg>
        <pc:spChg chg="add del mod">
          <ac:chgData name="Sakshi Dhameja" userId="545ba83ff8f5d24a" providerId="Windows Live" clId="Web-{877746D1-2AF0-409F-81F9-45C69BB972FC}" dt="2023-05-12T04:12:35.189" v="2"/>
          <ac:spMkLst>
            <pc:docMk/>
            <pc:sldMk cId="2187530195" sldId="369"/>
            <ac:spMk id="5" creationId="{AF18CFDD-9FAE-48CB-E7A2-5C6A835BFAE6}"/>
          </ac:spMkLst>
        </pc:spChg>
        <pc:picChg chg="add del mod">
          <ac:chgData name="Sakshi Dhameja" userId="545ba83ff8f5d24a" providerId="Windows Live" clId="Web-{877746D1-2AF0-409F-81F9-45C69BB972FC}" dt="2023-05-12T04:14:55.209" v="12"/>
          <ac:picMkLst>
            <pc:docMk/>
            <pc:sldMk cId="2187530195" sldId="369"/>
            <ac:picMk id="6" creationId="{6E696466-7B44-BACA-1DBC-AB195352415B}"/>
          </ac:picMkLst>
        </pc:picChg>
        <pc:picChg chg="add mod">
          <ac:chgData name="Sakshi Dhameja" userId="545ba83ff8f5d24a" providerId="Windows Live" clId="Web-{877746D1-2AF0-409F-81F9-45C69BB972FC}" dt="2023-05-12T04:15:24.632" v="18" actId="1076"/>
          <ac:picMkLst>
            <pc:docMk/>
            <pc:sldMk cId="2187530195" sldId="369"/>
            <ac:picMk id="7" creationId="{BC65819D-31DF-DB8A-9E84-6D95FB0918C0}"/>
          </ac:picMkLst>
        </pc:picChg>
      </pc:sldChg>
      <pc:sldChg chg="addSp delSp modSp add replId delAnim">
        <pc:chgData name="Sakshi Dhameja" userId="545ba83ff8f5d24a" providerId="Windows Live" clId="Web-{877746D1-2AF0-409F-81F9-45C69BB972FC}" dt="2023-05-12T04:16:49.447" v="38" actId="1076"/>
        <pc:sldMkLst>
          <pc:docMk/>
          <pc:sldMk cId="3945789393" sldId="370"/>
        </pc:sldMkLst>
        <pc:spChg chg="del">
          <ac:chgData name="Sakshi Dhameja" userId="545ba83ff8f5d24a" providerId="Windows Live" clId="Web-{877746D1-2AF0-409F-81F9-45C69BB972FC}" dt="2023-05-12T04:16:17.338" v="28"/>
          <ac:spMkLst>
            <pc:docMk/>
            <pc:sldMk cId="3945789393" sldId="370"/>
            <ac:spMk id="3" creationId="{94D7F709-B566-4E7F-8023-DC80BCF80C22}"/>
          </ac:spMkLst>
        </pc:spChg>
        <pc:spChg chg="mod">
          <ac:chgData name="Sakshi Dhameja" userId="545ba83ff8f5d24a" providerId="Windows Live" clId="Web-{877746D1-2AF0-409F-81F9-45C69BB972FC}" dt="2023-05-12T04:16:49.244" v="36" actId="20577"/>
          <ac:spMkLst>
            <pc:docMk/>
            <pc:sldMk cId="3945789393" sldId="370"/>
            <ac:spMk id="4" creationId="{9481C18F-6270-4AF4-8CDF-93E02BAE4BDE}"/>
          </ac:spMkLst>
        </pc:spChg>
        <pc:spChg chg="add del mod">
          <ac:chgData name="Sakshi Dhameja" userId="545ba83ff8f5d24a" providerId="Windows Live" clId="Web-{877746D1-2AF0-409F-81F9-45C69BB972FC}" dt="2023-05-12T04:16:49.353" v="37"/>
          <ac:spMkLst>
            <pc:docMk/>
            <pc:sldMk cId="3945789393" sldId="370"/>
            <ac:spMk id="5" creationId="{5A8720FE-7EEA-FB6C-2480-2647A04BCB3C}"/>
          </ac:spMkLst>
        </pc:spChg>
        <pc:picChg chg="add mod">
          <ac:chgData name="Sakshi Dhameja" userId="545ba83ff8f5d24a" providerId="Windows Live" clId="Web-{877746D1-2AF0-409F-81F9-45C69BB972FC}" dt="2023-05-12T04:16:49.447" v="38" actId="1076"/>
          <ac:picMkLst>
            <pc:docMk/>
            <pc:sldMk cId="3945789393" sldId="370"/>
            <ac:picMk id="6" creationId="{2A3CCE5A-7B3D-2E9F-67CF-5EF9C8C42998}"/>
          </ac:picMkLst>
        </pc:picChg>
      </pc:sldChg>
    </pc:docChg>
  </pc:docChgLst>
  <pc:docChgLst>
    <pc:chgData name="Bhawna Gunwani" userId="6a8f5cafce9d9ecc" providerId="LiveId" clId="{C0BE2640-D756-48B2-9FF2-6BF853E4311E}"/>
    <pc:docChg chg="modSld sldOrd">
      <pc:chgData name="Bhawna Gunwani" userId="6a8f5cafce9d9ecc" providerId="LiveId" clId="{C0BE2640-D756-48B2-9FF2-6BF853E4311E}" dt="2023-05-12T06:12:17.137" v="13"/>
      <pc:docMkLst>
        <pc:docMk/>
      </pc:docMkLst>
      <pc:sldChg chg="ord">
        <pc:chgData name="Bhawna Gunwani" userId="6a8f5cafce9d9ecc" providerId="LiveId" clId="{C0BE2640-D756-48B2-9FF2-6BF853E4311E}" dt="2023-05-12T06:12:17.137" v="13"/>
        <pc:sldMkLst>
          <pc:docMk/>
          <pc:sldMk cId="2623539371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0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786" y="174855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223" y="2237100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815" y="272564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8293" y="3271672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3219" y="3778920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8E88EF1-A480-4FF0-8215-BC252FF750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6212" y="4301808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19">
            <a:extLst>
              <a:ext uri="{FF2B5EF4-FFF2-40B4-BE49-F238E27FC236}">
                <a16:creationId xmlns:a16="http://schemas.microsoft.com/office/drawing/2014/main" id="{ADC12548-CBA0-479B-A112-8B7D4BF8284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5396" y="4875708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9;p19">
            <a:extLst>
              <a:ext uri="{FF2B5EF4-FFF2-40B4-BE49-F238E27FC236}">
                <a16:creationId xmlns:a16="http://schemas.microsoft.com/office/drawing/2014/main" id="{88F30932-45E4-4911-85B3-3EC54BDDD9D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4298" y="5426902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9;p19">
            <a:extLst>
              <a:ext uri="{FF2B5EF4-FFF2-40B4-BE49-F238E27FC236}">
                <a16:creationId xmlns:a16="http://schemas.microsoft.com/office/drawing/2014/main" id="{5DBC9ACC-B526-48B6-BAE1-8EB317029F8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7480" y="5938367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WORKING WITH MIDDLEWARES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F4A68B-EED3-4275-ABFD-73984FDA8A14}"/>
              </a:ext>
            </a:extLst>
          </p:cNvPr>
          <p:cNvGrpSpPr/>
          <p:nvPr/>
        </p:nvGrpSpPr>
        <p:grpSpPr>
          <a:xfrm>
            <a:off x="1240872" y="1900517"/>
            <a:ext cx="9400233" cy="4159624"/>
            <a:chOff x="1438096" y="1685364"/>
            <a:chExt cx="9452674" cy="4121864"/>
          </a:xfrm>
        </p:grpSpPr>
        <p:sp>
          <p:nvSpPr>
            <p:cNvPr id="7" name="AutoShape 2" descr="https://www.tutorialsteacher.com/Content/images/core/wwwroot.png">
              <a:extLst>
                <a:ext uri="{FF2B5EF4-FFF2-40B4-BE49-F238E27FC236}">
                  <a16:creationId xmlns:a16="http://schemas.microsoft.com/office/drawing/2014/main" id="{ADB73256-2B1C-4CFA-930F-2F1737534D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B5B097-78BE-4048-A866-28D480960AF2}"/>
                </a:ext>
              </a:extLst>
            </p:cNvPr>
            <p:cNvSpPr/>
            <p:nvPr/>
          </p:nvSpPr>
          <p:spPr>
            <a:xfrm>
              <a:off x="380103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DD0ABE-0B68-4A2B-BAED-A43A2ED72714}"/>
                </a:ext>
              </a:extLst>
            </p:cNvPr>
            <p:cNvSpPr/>
            <p:nvPr/>
          </p:nvSpPr>
          <p:spPr>
            <a:xfrm>
              <a:off x="1438096" y="2232211"/>
              <a:ext cx="1532964" cy="457200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0565D3-DDF2-48A1-B93C-E8380395FA4A}"/>
                </a:ext>
              </a:extLst>
            </p:cNvPr>
            <p:cNvSpPr/>
            <p:nvPr/>
          </p:nvSpPr>
          <p:spPr>
            <a:xfrm>
              <a:off x="1572378" y="5350028"/>
              <a:ext cx="1532964" cy="457200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33D68B-449F-4A3D-9B90-41848721A040}"/>
                </a:ext>
              </a:extLst>
            </p:cNvPr>
            <p:cNvSpPr txBox="1"/>
            <p:nvPr/>
          </p:nvSpPr>
          <p:spPr>
            <a:xfrm>
              <a:off x="4055587" y="1955439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1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73C569-9AF5-43CE-889F-FA46BC7FAE72}"/>
                </a:ext>
              </a:extLst>
            </p:cNvPr>
            <p:cNvSpPr txBox="1"/>
            <p:nvPr/>
          </p:nvSpPr>
          <p:spPr>
            <a:xfrm>
              <a:off x="4105216" y="2460811"/>
              <a:ext cx="1320506" cy="2531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3A56B78-085E-43C5-A008-C36FF033CF86}"/>
                </a:ext>
              </a:extLst>
            </p:cNvPr>
            <p:cNvSpPr/>
            <p:nvPr/>
          </p:nvSpPr>
          <p:spPr>
            <a:xfrm>
              <a:off x="633940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B1ABD6-DBFA-4B9A-84C5-F89BDC26EAE1}"/>
                </a:ext>
              </a:extLst>
            </p:cNvPr>
            <p:cNvSpPr/>
            <p:nvPr/>
          </p:nvSpPr>
          <p:spPr>
            <a:xfrm>
              <a:off x="887777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59DD57-E386-4EF2-BDE8-3A1407A3EC01}"/>
                </a:ext>
              </a:extLst>
            </p:cNvPr>
            <p:cNvSpPr txBox="1"/>
            <p:nvPr/>
          </p:nvSpPr>
          <p:spPr>
            <a:xfrm>
              <a:off x="9084787" y="1955439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3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6774A-BC1A-4FC3-8946-0AE48134B989}"/>
                </a:ext>
              </a:extLst>
            </p:cNvPr>
            <p:cNvSpPr txBox="1"/>
            <p:nvPr/>
          </p:nvSpPr>
          <p:spPr>
            <a:xfrm>
              <a:off x="6610528" y="1958351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2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66DF36-FF51-49B3-A208-57A61C2E8B44}"/>
                </a:ext>
              </a:extLst>
            </p:cNvPr>
            <p:cNvSpPr txBox="1"/>
            <p:nvPr/>
          </p:nvSpPr>
          <p:spPr>
            <a:xfrm>
              <a:off x="6717176" y="2427238"/>
              <a:ext cx="1320506" cy="228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1AD62-76F1-400F-9448-BDCD77193A6F}"/>
                </a:ext>
              </a:extLst>
            </p:cNvPr>
            <p:cNvSpPr txBox="1"/>
            <p:nvPr/>
          </p:nvSpPr>
          <p:spPr>
            <a:xfrm>
              <a:off x="9161486" y="2398056"/>
              <a:ext cx="1320506" cy="179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AEB5BE-2EA7-4756-97B8-61B3D87B1710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2971060" y="2460811"/>
              <a:ext cx="829975" cy="0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5C261E-E470-4C92-859E-FFF162B450D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048" y="2931458"/>
              <a:ext cx="1369338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78241E-69C9-4E8D-A4AC-857AF4F449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8282" y="3093797"/>
              <a:ext cx="1349495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4605E3-AF3C-4E2E-A641-5338C75F7E52}"/>
                </a:ext>
              </a:extLst>
            </p:cNvPr>
            <p:cNvCxnSpPr>
              <a:cxnSpLocks/>
            </p:cNvCxnSpPr>
            <p:nvPr/>
          </p:nvCxnSpPr>
          <p:spPr>
            <a:xfrm>
              <a:off x="9852212" y="4161266"/>
              <a:ext cx="0" cy="401689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D16FDC-920E-440F-A825-FA5560301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401" y="4554071"/>
              <a:ext cx="1499811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5C7483-5FF6-4120-9052-1736C8638058}"/>
                </a:ext>
              </a:extLst>
            </p:cNvPr>
            <p:cNvCxnSpPr>
              <a:cxnSpLocks/>
            </p:cNvCxnSpPr>
            <p:nvPr/>
          </p:nvCxnSpPr>
          <p:spPr>
            <a:xfrm>
              <a:off x="7189695" y="4735562"/>
              <a:ext cx="0" cy="401689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FC6C92-4796-4A01-9106-E8536114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030" y="5137251"/>
              <a:ext cx="1379205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B527E2-36E3-464A-BFE2-0D1DA988C52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1" y="5289176"/>
              <a:ext cx="0" cy="287346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4357AB-4B34-4DDD-89A3-E2FAA8FDE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1433" y="5576522"/>
              <a:ext cx="1460568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Built-In Middleware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Microsoft introduced many inbuilt middleware with ASP.NET Components.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BUILT-IN MIDDLEWARE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B653282-160F-4631-9847-C5F19A1044CC}"/>
              </a:ext>
            </a:extLst>
          </p:cNvPr>
          <p:cNvGraphicFramePr>
            <a:graphicFrameLocks noGrp="1"/>
          </p:cNvGraphicFramePr>
          <p:nvPr/>
        </p:nvGraphicFramePr>
        <p:xfrm>
          <a:off x="641675" y="2239300"/>
          <a:ext cx="10908000" cy="40774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06371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7801629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</a:tblGrid>
              <a:tr h="372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Middleware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Description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45288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Provide the authentication support for the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418044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CORS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Used for configures Cross-Origin Resource Sharing.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416867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Diagnostics</a:t>
                      </a:r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It is used to configures diagnostics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HTTPS 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It is used to redirect all HTTP request to the HTTPs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Request 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It provides the localization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372377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This middleware provides the definition of the request routes.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HTTP Method Override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Provides us for the incoming POST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MVC</a:t>
                      </a:r>
                      <a:endParaRPr lang="en-IN" sz="1600" b="1" i="0" kern="1200" dirty="0">
                        <a:solidFill>
                          <a:schemeClr val="tx1"/>
                        </a:solidFill>
                        <a:effectLst/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Handles all the requests send or receive from the MVC or Razor pages.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6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Custom Middleware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custom middleware component is like any other .NET class with Invoke() method.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However, in order to execute next middleware in a sequence, it should have RequestDelegate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type parameter in the constructor.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Custom middleware in.NET Core allows developers to execute code before or after request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response cycle. 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CUSTOM MIDDLEWARES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008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Filters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Filters allow us to run custom code before or after executing the action method.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They provide ways to do common repetitive tasks on our action method.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filters are invoked on certain stages in the request processing pipeline.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Filters help us to remove duplicate codes in our application.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There are many built-in filters available with ASP.NET Core MVC, and we can create custom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filters as well. 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FILTERS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5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-US" sz="340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FILTERS WORK?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C65819D-31DF-DB8A-9E84-6D95FB09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3" y="1718183"/>
            <a:ext cx="3484033" cy="49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 action filter is an attribute that you can apply to a controller action or an entire controller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that modifies the way in which the action is executed.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ASP.NET MVC framework includes several action filters −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OutputCache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Caches the output of a controller action for a specified amount of time.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HandleError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Handles errors raised when a controller action is executed.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Authorize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Enables you to restrict access to a particular user or role.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ACTION FILTERS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0449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ASP.NET MVC framework supports four different types of filters −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Authorization Filters − 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Implements the </a:t>
            </a:r>
            <a:r>
              <a:rPr lang="en-IN" sz="20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IAuthorizationFilter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attribute.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Action Filters − 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Implements the </a:t>
            </a:r>
            <a:r>
              <a:rPr lang="en-IN" sz="20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IActionFilter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attribute.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Result Filters − 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Implements the </a:t>
            </a:r>
            <a:r>
              <a:rPr lang="en-IN" sz="20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IResultFilter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attribute.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Exception Filters − 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Implements the </a:t>
            </a:r>
            <a:r>
              <a:rPr lang="en-IN" sz="20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IExceptionFilter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attribute.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FILTERS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361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-US" sz="340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INTERACTION OF FILTER TYPES IN FILTER PIPELINE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A3CCE5A-7B3D-2E9F-67CF-5EF9C8C4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67" y="1649654"/>
            <a:ext cx="6860116" cy="50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8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84779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9232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8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Creating Custom Filters </a:t>
            </a:r>
            <a:endParaRPr lang="en-IN" sz="38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44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Dependency Injection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62635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 is used to achieve loosely coupling between objects,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 that applications can be maintained in an easy manner.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Here, DOT NET runtime engine automatically injects objects of dependency classes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injects mainly through the constructor of the Controllers.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Thus, making the job of the developer much easier.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concept of DI arises from a principle software design called Dependency Inversion Principle.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DEPENDENCY INJECTION IN ASP.NET CORE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6217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DEPENDENCY INJECTION IN ASP.NET CORE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1F70CD-A279-4806-9549-A25D863CAC6B}"/>
              </a:ext>
            </a:extLst>
          </p:cNvPr>
          <p:cNvGrpSpPr/>
          <p:nvPr/>
        </p:nvGrpSpPr>
        <p:grpSpPr>
          <a:xfrm>
            <a:off x="1443314" y="2078613"/>
            <a:ext cx="8910921" cy="3784304"/>
            <a:chOff x="1120585" y="1980002"/>
            <a:chExt cx="8825762" cy="37394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410DE-D1E7-4DB5-9B6F-8B1BA02602AC}"/>
                </a:ext>
              </a:extLst>
            </p:cNvPr>
            <p:cNvSpPr/>
            <p:nvPr/>
          </p:nvSpPr>
          <p:spPr>
            <a:xfrm>
              <a:off x="4258234" y="3939986"/>
              <a:ext cx="2250141" cy="779929"/>
            </a:xfrm>
            <a:prstGeom prst="rect">
              <a:avLst/>
            </a:prstGeom>
            <a:solidFill>
              <a:srgbClr val="CE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Interface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237C52-603C-4BB1-BB09-4A80D3626116}"/>
                </a:ext>
              </a:extLst>
            </p:cNvPr>
            <p:cNvSpPr/>
            <p:nvPr/>
          </p:nvSpPr>
          <p:spPr>
            <a:xfrm>
              <a:off x="7696206" y="3552265"/>
              <a:ext cx="2250141" cy="1559858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Dependency Injection (DI)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BA3122-F915-4BBA-8771-79FFEAF9E94E}"/>
                </a:ext>
              </a:extLst>
            </p:cNvPr>
            <p:cNvSpPr/>
            <p:nvPr/>
          </p:nvSpPr>
          <p:spPr>
            <a:xfrm>
              <a:off x="1120586" y="3216087"/>
              <a:ext cx="2250139" cy="1080248"/>
            </a:xfrm>
            <a:prstGeom prst="ellipse">
              <a:avLst/>
            </a:prstGeom>
            <a:solidFill>
              <a:srgbClr val="63A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Component 1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11E113-D9A7-438B-95B2-53DC511298F5}"/>
                </a:ext>
              </a:extLst>
            </p:cNvPr>
            <p:cNvSpPr/>
            <p:nvPr/>
          </p:nvSpPr>
          <p:spPr>
            <a:xfrm>
              <a:off x="1120585" y="4639233"/>
              <a:ext cx="2250139" cy="1080248"/>
            </a:xfrm>
            <a:prstGeom prst="ellipse">
              <a:avLst/>
            </a:prstGeom>
            <a:solidFill>
              <a:srgbClr val="63A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Component 2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5853B-CAFD-4246-8B73-BB7DCB23CCBD}"/>
                </a:ext>
              </a:extLst>
            </p:cNvPr>
            <p:cNvSpPr/>
            <p:nvPr/>
          </p:nvSpPr>
          <p:spPr>
            <a:xfrm>
              <a:off x="3756213" y="1980002"/>
              <a:ext cx="3227295" cy="779929"/>
            </a:xfrm>
            <a:prstGeom prst="rect">
              <a:avLst/>
            </a:prstGeom>
            <a:solidFill>
              <a:srgbClr val="FEE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Configuration in Startup Class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6505CB-20D7-4B7C-AA19-5C334C5071B8}"/>
                </a:ext>
              </a:extLst>
            </p:cNvPr>
            <p:cNvCxnSpPr>
              <a:stCxn id="8" idx="6"/>
              <a:endCxn id="6" idx="1"/>
            </p:cNvCxnSpPr>
            <p:nvPr/>
          </p:nvCxnSpPr>
          <p:spPr>
            <a:xfrm>
              <a:off x="3370725" y="3756211"/>
              <a:ext cx="887509" cy="5737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73CDCB-919B-430A-9A73-78E4E9F4503C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3370724" y="4464424"/>
              <a:ext cx="887510" cy="71493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D7F4EE-8B54-4417-BBC6-90ACE98A033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508375" y="4329951"/>
              <a:ext cx="1187831" cy="22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8F0C76C-28E8-4D5F-B173-B04B8C7321BD}"/>
                </a:ext>
              </a:extLst>
            </p:cNvPr>
            <p:cNvCxnSpPr>
              <a:stCxn id="10" idx="2"/>
              <a:endCxn id="6" idx="0"/>
            </p:cNvCxnSpPr>
            <p:nvPr/>
          </p:nvCxnSpPr>
          <p:spPr>
            <a:xfrm>
              <a:off x="5369861" y="2759931"/>
              <a:ext cx="13444" cy="11800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5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this, components or modules within a system have minimal dependencies on each other.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means that each component can be easily upgraded without affecting other components.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Often used in distributed systems, where components are spread across different servers.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By decoupling the components, it becomes easier to scale the system.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also makes the system more resilient to failures, as a failure in one component does not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necessarily cause the entire system to fail.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LOOSELY COUPLED ARCHITECTURE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824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62635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an architectural style where a number of application components are interdependent.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means that a change in one component will likely impact other components.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For instance, a bank ATM relies on the hardware, built-in firmware and applications, and the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main banking app to enable a consumer to withdraw cash or use ATM-specific services.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ATM will not function if any of these components fail.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generally easier to implement than more loosely coupled architectural styles, but can leave a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system more vulnerable to cascading failures.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TIGHTLY COUPLED ARCHITECTURE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910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TIGHTLY AND LOOSELY COUPLED ARCHITECTURE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9829D2-C3CB-4FE3-A355-F37C2263E602}"/>
              </a:ext>
            </a:extLst>
          </p:cNvPr>
          <p:cNvGrpSpPr/>
          <p:nvPr/>
        </p:nvGrpSpPr>
        <p:grpSpPr>
          <a:xfrm>
            <a:off x="1169896" y="2151856"/>
            <a:ext cx="3832410" cy="3796540"/>
            <a:chOff x="1169896" y="2151856"/>
            <a:chExt cx="3832410" cy="37965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F993F0-5AAF-43E7-A083-9B2EFBA6945C}"/>
                </a:ext>
              </a:extLst>
            </p:cNvPr>
            <p:cNvGrpSpPr/>
            <p:nvPr/>
          </p:nvGrpSpPr>
          <p:grpSpPr>
            <a:xfrm>
              <a:off x="1420908" y="2151856"/>
              <a:ext cx="3092824" cy="2772795"/>
              <a:chOff x="1196790" y="2115671"/>
              <a:chExt cx="3092824" cy="27727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751ED81-5487-4249-A3FF-A28127A63F42}"/>
                  </a:ext>
                </a:extLst>
              </p:cNvPr>
              <p:cNvSpPr/>
              <p:nvPr/>
            </p:nvSpPr>
            <p:spPr>
              <a:xfrm>
                <a:off x="3303497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2D9D97-29C8-4EA7-8E45-9642EE3F42EC}"/>
                  </a:ext>
                </a:extLst>
              </p:cNvPr>
              <p:cNvSpPr/>
              <p:nvPr/>
            </p:nvSpPr>
            <p:spPr>
              <a:xfrm>
                <a:off x="1196790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E5DA89A-3806-44D5-8BE5-592D942B9487}"/>
                  </a:ext>
                </a:extLst>
              </p:cNvPr>
              <p:cNvSpPr/>
              <p:nvPr/>
            </p:nvSpPr>
            <p:spPr>
              <a:xfrm>
                <a:off x="3303497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3FB6B41-CC37-44DC-B313-A2B6AC0C2BE4}"/>
                  </a:ext>
                </a:extLst>
              </p:cNvPr>
              <p:cNvSpPr/>
              <p:nvPr/>
            </p:nvSpPr>
            <p:spPr>
              <a:xfrm>
                <a:off x="1196790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B5722B-9C89-4EC0-AE38-B4B58CC4CB05}"/>
                  </a:ext>
                </a:extLst>
              </p:cNvPr>
              <p:cNvCxnSpPr>
                <a:cxnSpLocks/>
                <a:stCxn id="7" idx="6"/>
                <a:endCxn id="6" idx="2"/>
              </p:cNvCxnSpPr>
              <p:nvPr/>
            </p:nvCxnSpPr>
            <p:spPr>
              <a:xfrm>
                <a:off x="2182907" y="2577353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1A08381-F502-46E5-ABFD-913FB7492611}"/>
                  </a:ext>
                </a:extLst>
              </p:cNvPr>
              <p:cNvCxnSpPr>
                <a:cxnSpLocks/>
                <a:stCxn id="8" idx="2"/>
                <a:endCxn id="9" idx="6"/>
              </p:cNvCxnSpPr>
              <p:nvPr/>
            </p:nvCxnSpPr>
            <p:spPr>
              <a:xfrm flipH="1">
                <a:off x="2182907" y="4426784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864EB4B-5A72-4D76-A4EF-7D6823157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9498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6CFB453-D0EE-4DB5-84D4-3BCE88D18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1028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D41B3D8-9336-4302-9A4A-6331123C68EB}"/>
                  </a:ext>
                </a:extLst>
              </p:cNvPr>
              <p:cNvCxnSpPr/>
              <p:nvPr/>
            </p:nvCxnSpPr>
            <p:spPr>
              <a:xfrm>
                <a:off x="3747250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470AB22-BEFE-4E75-B29E-CED289B7DC46}"/>
                  </a:ext>
                </a:extLst>
              </p:cNvPr>
              <p:cNvCxnSpPr/>
              <p:nvPr/>
            </p:nvCxnSpPr>
            <p:spPr>
              <a:xfrm>
                <a:off x="1595721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D5B39B-D163-4427-A0C6-EE25AF4B8F2D}"/>
                </a:ext>
              </a:extLst>
            </p:cNvPr>
            <p:cNvSpPr txBox="1"/>
            <p:nvPr/>
          </p:nvSpPr>
          <p:spPr>
            <a:xfrm>
              <a:off x="1169896" y="5240510"/>
              <a:ext cx="3832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Loosely Coupled: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Less Interdependency</a:t>
              </a:r>
              <a:endParaRPr lang="en-IN" sz="20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8D0711-DD93-47BB-94F7-BC9431BF6E3A}"/>
              </a:ext>
            </a:extLst>
          </p:cNvPr>
          <p:cNvGrpSpPr/>
          <p:nvPr/>
        </p:nvGrpSpPr>
        <p:grpSpPr>
          <a:xfrm>
            <a:off x="6568886" y="2147373"/>
            <a:ext cx="3832410" cy="3740657"/>
            <a:chOff x="6568886" y="2147373"/>
            <a:chExt cx="3832410" cy="37406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41D13F-9330-441C-8ADA-AEF801EE9E40}"/>
                </a:ext>
              </a:extLst>
            </p:cNvPr>
            <p:cNvGrpSpPr/>
            <p:nvPr/>
          </p:nvGrpSpPr>
          <p:grpSpPr>
            <a:xfrm>
              <a:off x="6938679" y="2147373"/>
              <a:ext cx="3092824" cy="2772795"/>
              <a:chOff x="1196790" y="2115671"/>
              <a:chExt cx="3092824" cy="277279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2C0E4B-F246-4769-A723-F2B8148EC124}"/>
                  </a:ext>
                </a:extLst>
              </p:cNvPr>
              <p:cNvSpPr/>
              <p:nvPr/>
            </p:nvSpPr>
            <p:spPr>
              <a:xfrm>
                <a:off x="3303497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1D3CBF-98A1-4EC4-8702-1FFAC2E96305}"/>
                  </a:ext>
                </a:extLst>
              </p:cNvPr>
              <p:cNvSpPr/>
              <p:nvPr/>
            </p:nvSpPr>
            <p:spPr>
              <a:xfrm>
                <a:off x="1196790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EC6EE72-4311-49CC-A586-30F72A1F9DED}"/>
                  </a:ext>
                </a:extLst>
              </p:cNvPr>
              <p:cNvSpPr/>
              <p:nvPr/>
            </p:nvSpPr>
            <p:spPr>
              <a:xfrm>
                <a:off x="3303497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2577AD-3AF7-4C84-80D8-31FFD9E43E14}"/>
                  </a:ext>
                </a:extLst>
              </p:cNvPr>
              <p:cNvSpPr/>
              <p:nvPr/>
            </p:nvSpPr>
            <p:spPr>
              <a:xfrm>
                <a:off x="1196790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DF0A916-8BE1-481D-929C-D8F9487A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767" y="2622177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F66292D-C4A5-40FF-8BC2-F7E2F7D92B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2907" y="4507468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624B52E-884A-4E9F-9990-42AD2839F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2953" y="3030070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BBAFA1E-010F-4159-8299-E7DE18462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8273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BEB74E5-53F1-4ADB-A9E9-8BEE6D77A09A}"/>
                  </a:ext>
                </a:extLst>
              </p:cNvPr>
              <p:cNvCxnSpPr/>
              <p:nvPr/>
            </p:nvCxnSpPr>
            <p:spPr>
              <a:xfrm>
                <a:off x="3747250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16818F0-A8F6-4781-A611-C3A669919E8A}"/>
                  </a:ext>
                </a:extLst>
              </p:cNvPr>
              <p:cNvCxnSpPr/>
              <p:nvPr/>
            </p:nvCxnSpPr>
            <p:spPr>
              <a:xfrm>
                <a:off x="1541931" y="305248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107A95-74E6-4917-BE6C-DD2DDD38D797}"/>
                </a:ext>
              </a:extLst>
            </p:cNvPr>
            <p:cNvCxnSpPr/>
            <p:nvPr/>
          </p:nvCxnSpPr>
          <p:spPr>
            <a:xfrm flipV="1">
              <a:off x="7741021" y="2885609"/>
              <a:ext cx="1407459" cy="1172596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D90FD4-9681-4CDE-9564-BF40FAD71E5A}"/>
                </a:ext>
              </a:extLst>
            </p:cNvPr>
            <p:cNvCxnSpPr/>
            <p:nvPr/>
          </p:nvCxnSpPr>
          <p:spPr>
            <a:xfrm flipH="1">
              <a:off x="7835147" y="3012776"/>
              <a:ext cx="1425390" cy="1183034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B616B2-7EA3-4DC9-94B9-6C534C1327B5}"/>
                </a:ext>
              </a:extLst>
            </p:cNvPr>
            <p:cNvCxnSpPr/>
            <p:nvPr/>
          </p:nvCxnSpPr>
          <p:spPr>
            <a:xfrm flipH="1">
              <a:off x="7915831" y="2483550"/>
              <a:ext cx="1120590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A307F83-2552-4D2B-8D3E-3CE2AB2CB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277" y="3070735"/>
              <a:ext cx="0" cy="926067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D800AA-BF20-43B9-9032-59845784E9BD}"/>
                </a:ext>
              </a:extLst>
            </p:cNvPr>
            <p:cNvCxnSpPr>
              <a:cxnSpLocks/>
            </p:cNvCxnSpPr>
            <p:nvPr/>
          </p:nvCxnSpPr>
          <p:spPr>
            <a:xfrm>
              <a:off x="7924796" y="4413661"/>
              <a:ext cx="1120590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853B21F-10B1-4858-A022-D1898755569C}"/>
                </a:ext>
              </a:extLst>
            </p:cNvPr>
            <p:cNvCxnSpPr>
              <a:cxnSpLocks/>
            </p:cNvCxnSpPr>
            <p:nvPr/>
          </p:nvCxnSpPr>
          <p:spPr>
            <a:xfrm>
              <a:off x="7911350" y="4673638"/>
              <a:ext cx="1134036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264C20B-D9D4-4F20-9A35-5C421D9559D8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53" y="3088665"/>
              <a:ext cx="0" cy="921587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719986-114E-4C3A-8225-463A37D94EFF}"/>
                </a:ext>
              </a:extLst>
            </p:cNvPr>
            <p:cNvSpPr txBox="1"/>
            <p:nvPr/>
          </p:nvSpPr>
          <p:spPr>
            <a:xfrm>
              <a:off x="6568886" y="5180144"/>
              <a:ext cx="3832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Tightly Coupled: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More Interdependency</a:t>
              </a:r>
              <a:endParaRPr lang="en-IN" sz="20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0">
            <a:extLst>
              <a:ext uri="{FF2B5EF4-FFF2-40B4-BE49-F238E27FC236}">
                <a16:creationId xmlns:a16="http://schemas.microsoft.com/office/drawing/2014/main" id="{9F6D7086-90A3-4667-8FEE-C177D10F8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499" y="1277157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 algn="ctr"/>
            <a:r>
              <a:rPr lang="en-US" sz="35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WHY IS TIGHTLY COUPLED CODE BAD?</a:t>
            </a:r>
            <a:endParaRPr sz="35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7C545-00A8-43AD-BD11-BD99A1EAF764}"/>
              </a:ext>
            </a:extLst>
          </p:cNvPr>
          <p:cNvSpPr/>
          <p:nvPr/>
        </p:nvSpPr>
        <p:spPr>
          <a:xfrm>
            <a:off x="887505" y="2106707"/>
            <a:ext cx="10703859" cy="3854824"/>
          </a:xfrm>
          <a:prstGeom prst="rect">
            <a:avLst/>
          </a:prstGeom>
          <a:solidFill>
            <a:srgbClr val="CE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gives problems during the maintenance phase of the project. If one component changes then it will affect the other components also.</a:t>
            </a:r>
          </a:p>
          <a:p>
            <a:pPr algn="ctr"/>
            <a:r>
              <a:rPr lang="en-US" sz="2600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There will be lots of problems when performing the Unit Testing of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30724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Advanced Concepts 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640541"/>
            <a:ext cx="11360150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Services created by Dependency Injection have a lifetime which defines 2 things: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When they will be created.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How long they will remain in the memory before they are removed by the Garbage Collector.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Services can have 3 lifetimes: 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Transient –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created each time they’re requested.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Scoped –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created once per client request (connection).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Singleton –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only the first time they are requested.</a:t>
            </a:r>
          </a:p>
          <a:p>
            <a:pPr marL="533400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+mj-lt"/>
              <a:buAutoNum type="arabicPeriod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DEPENDENCY INJECTION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0640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858898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8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Implementing Dependency Injection in ASP.NET Core</a:t>
            </a:r>
            <a:endParaRPr lang="en-IN" sz="38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8516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Built-In Container Service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Core framework includes built-in IoC container for automatic dependency injection.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built-in IoC container is a simple yet effective container.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responsible for instantiating and injecting dependencies into objects at runtime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does this by examining the constructors of classes and creating instances of any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required dependencies as needed.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BUILT-IN IOC CONTAINER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99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Environment Variables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Core Environment Variables uses the variable called </a:t>
            </a:r>
            <a:r>
              <a:rPr lang="en-IN" sz="20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ASPNETCORE-ENVIRONMENT</a:t>
            </a: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points towards the runtime environment.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value of variable can be anything but usually be a Production, Staging, and Development.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value is case insensitive in Windows and Mac OS but it is case sensitive on Linux.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Environment variable defines the runtime environment for which the application runs.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They are mainly used to specify Environment application executing, enabling the application to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configure it.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ENVIRONMENT VARIABLES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787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622611"/>
            <a:ext cx="11381953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Environment Variables can be set to any of the values: Development, Production, or Staging.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Development: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-This process will be used during the application development;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-While using Visual Studio, the setting will be denoted in project’s debug, like IIS Express.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Staging: 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It is Pre-Production Environment used for testing after the application before deployment.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Production: 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The Production Environment is used while the application executes during the live process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   where the end-user works on it.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916483"/>
            <a:ext cx="11360150" cy="6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ENVIRONMENT VARIABLES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36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Exception Handling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Exception Handling is one of the important tasks in the application development cycle.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Below are the effective ways to handle the exceptions in .NET Core:</a:t>
            </a:r>
          </a:p>
          <a:p>
            <a:pPr marL="990600" lvl="1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94000"/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Exception Handling with Try-Catch Block</a:t>
            </a:r>
          </a:p>
          <a:p>
            <a:pPr marL="990600" lvl="1" indent="-45720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94000"/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Global Exception Handling with Custom Middleware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EXCEPTION HANDLING IN .NET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345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13646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try block contains the code that may throw an exception,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the catch block catches the exception and provides a way to handle it.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finally block is optional and contains code that will be executed regardless of whether an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exception is thrown or not.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EXCEPTION HANDLING WITH TRY-CATCH BLOCK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CFA5C-6BF1-4762-9C7D-EFFA4447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5" y="3651357"/>
            <a:ext cx="4944053" cy="2785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298654" y="172186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ASP.NET Core Request Pipeline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551314" y="2206782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Built-In Middleware and Custom Middleware</a:t>
            </a:r>
            <a:endParaRPr lang="en-US"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1868136" y="269050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ASP.NET Core Filters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150585" y="320025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Creating Custom Filters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460281" y="371294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Dependency Injection (DI)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2749661" y="4234772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Implementing DI in ASP.NET Core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09;p19">
            <a:extLst>
              <a:ext uri="{FF2B5EF4-FFF2-40B4-BE49-F238E27FC236}">
                <a16:creationId xmlns:a16="http://schemas.microsoft.com/office/drawing/2014/main" id="{D3311CF7-A3CC-48D5-98DC-0BBC858A2BFF}"/>
              </a:ext>
            </a:extLst>
          </p:cNvPr>
          <p:cNvSpPr txBox="1"/>
          <p:nvPr/>
        </p:nvSpPr>
        <p:spPr>
          <a:xfrm>
            <a:off x="3084941" y="4823702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Built-In Container Service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09;p19">
            <a:extLst>
              <a:ext uri="{FF2B5EF4-FFF2-40B4-BE49-F238E27FC236}">
                <a16:creationId xmlns:a16="http://schemas.microsoft.com/office/drawing/2014/main" id="{B52E9D0D-F9BA-4A11-866A-EBDF1584032A}"/>
              </a:ext>
            </a:extLst>
          </p:cNvPr>
          <p:cNvSpPr txBox="1"/>
          <p:nvPr/>
        </p:nvSpPr>
        <p:spPr>
          <a:xfrm>
            <a:off x="3365357" y="5375129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ASP.NET Core Environment Variables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09;p19">
            <a:extLst>
              <a:ext uri="{FF2B5EF4-FFF2-40B4-BE49-F238E27FC236}">
                <a16:creationId xmlns:a16="http://schemas.microsoft.com/office/drawing/2014/main" id="{58509925-49C9-461A-BD5B-2DC9F369A7B4}"/>
              </a:ext>
            </a:extLst>
          </p:cNvPr>
          <p:cNvSpPr txBox="1"/>
          <p:nvPr/>
        </p:nvSpPr>
        <p:spPr>
          <a:xfrm>
            <a:off x="3600053" y="5926556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Exception Handling and Logging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7C545-00A8-43AD-BD11-BD99A1EAF764}"/>
              </a:ext>
            </a:extLst>
          </p:cNvPr>
          <p:cNvSpPr/>
          <p:nvPr/>
        </p:nvSpPr>
        <p:spPr>
          <a:xfrm>
            <a:off x="744070" y="1299884"/>
            <a:ext cx="10703859" cy="2949388"/>
          </a:xfrm>
          <a:prstGeom prst="rect">
            <a:avLst/>
          </a:prstGeom>
          <a:solidFill>
            <a:srgbClr val="CE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Imagine that you have many controllers and actions in your project and then you need to use try-catch for every action in controllers. </a:t>
            </a:r>
          </a:p>
          <a:p>
            <a:pPr algn="ctr">
              <a:lnSpc>
                <a:spcPts val="3000"/>
              </a:lnSpc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some times you have to use try-catch in the services. In that case, it increases the lines of code your project and it is not good.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3A44-85DB-4231-A2E3-7B88053083B2}"/>
              </a:ext>
            </a:extLst>
          </p:cNvPr>
          <p:cNvSpPr txBox="1"/>
          <p:nvPr/>
        </p:nvSpPr>
        <p:spPr>
          <a:xfrm>
            <a:off x="744070" y="4480898"/>
            <a:ext cx="10623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66CC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Problem can be handled by </a:t>
            </a:r>
          </a:p>
          <a:p>
            <a:pPr algn="ctr"/>
            <a:r>
              <a:rPr lang="en-US" sz="3200" i="1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Global Exception Handling with Custom Middleware</a:t>
            </a:r>
            <a:endParaRPr lang="en-IN" sz="3200" i="1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85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13646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is a good and effective approach to handling the exception global level.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 could be caught all unhandled exceptions using this exception handler.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benefit of using this approach is we could be caught all exceptions in one place,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don’t need to use try-catch in every action to catch errors.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that case, we need to create custom middleware to handle the exceptions.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89167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EXCEPTION HANDLING WITH CUSTOM MIDDLEWARE</a:t>
            </a:r>
            <a:endParaRPr sz="32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12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Middleware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this, requests are processed beginning with request and ending with response.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pipeline specifies how the application should respond to the HTTP request.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Request arriving from the browser goes through the pipeline and back.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individual components that make up the pipeline are called Middleware.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MIDDLEWARE REQUEST PIPELINE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9511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Request Pipeline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09604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MIDDLEWARE REQUEST PIPELINE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E7D797-F4F2-4FFA-8E2D-25D6265DD629}"/>
              </a:ext>
            </a:extLst>
          </p:cNvPr>
          <p:cNvGrpSpPr/>
          <p:nvPr/>
        </p:nvGrpSpPr>
        <p:grpSpPr>
          <a:xfrm>
            <a:off x="995082" y="1945339"/>
            <a:ext cx="9511553" cy="4236140"/>
            <a:chOff x="2124176" y="1676398"/>
            <a:chExt cx="8983094" cy="3917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32430B-EE30-4694-8F4F-96E32D32D640}"/>
                </a:ext>
              </a:extLst>
            </p:cNvPr>
            <p:cNvSpPr/>
            <p:nvPr/>
          </p:nvSpPr>
          <p:spPr>
            <a:xfrm>
              <a:off x="4536141" y="1676398"/>
              <a:ext cx="6571129" cy="3917577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76CB1C-C9CF-41F5-9E31-710036573D96}"/>
                </a:ext>
              </a:extLst>
            </p:cNvPr>
            <p:cNvSpPr/>
            <p:nvPr/>
          </p:nvSpPr>
          <p:spPr>
            <a:xfrm>
              <a:off x="6391835" y="2451847"/>
              <a:ext cx="4267200" cy="2698376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88417C-DDAF-419D-B884-B6A185424AB4}"/>
                </a:ext>
              </a:extLst>
            </p:cNvPr>
            <p:cNvSpPr/>
            <p:nvPr/>
          </p:nvSpPr>
          <p:spPr>
            <a:xfrm rot="5400000">
              <a:off x="6231030" y="3547220"/>
              <a:ext cx="1987922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1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1EB5DB-5E4E-4D63-88DE-AADCB92EBC37}"/>
                </a:ext>
              </a:extLst>
            </p:cNvPr>
            <p:cNvSpPr/>
            <p:nvPr/>
          </p:nvSpPr>
          <p:spPr>
            <a:xfrm rot="5400000">
              <a:off x="8962464" y="3533768"/>
              <a:ext cx="1987923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</a:t>
              </a:r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3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33A7E-C495-49D4-BD0C-F0079AB712DA}"/>
                </a:ext>
              </a:extLst>
            </p:cNvPr>
            <p:cNvSpPr/>
            <p:nvPr/>
          </p:nvSpPr>
          <p:spPr>
            <a:xfrm rot="5400000">
              <a:off x="7583581" y="3547219"/>
              <a:ext cx="1987923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2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2D58EB-1BC4-478E-90A0-130FF59F5818}"/>
                </a:ext>
              </a:extLst>
            </p:cNvPr>
            <p:cNvSpPr/>
            <p:nvPr/>
          </p:nvSpPr>
          <p:spPr>
            <a:xfrm rot="5400000">
              <a:off x="3776101" y="3434043"/>
              <a:ext cx="2698375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Kestrel 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F8DE6B-FA1E-479F-BF79-F69B1D3B3F3C}"/>
                </a:ext>
              </a:extLst>
            </p:cNvPr>
            <p:cNvSpPr txBox="1"/>
            <p:nvPr/>
          </p:nvSpPr>
          <p:spPr>
            <a:xfrm>
              <a:off x="7535111" y="2451847"/>
              <a:ext cx="2259106" cy="313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 Pipeline</a:t>
              </a:r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6365FC-D616-4E97-A7B0-F454199E62AE}"/>
                </a:ext>
              </a:extLst>
            </p:cNvPr>
            <p:cNvSpPr txBox="1"/>
            <p:nvPr/>
          </p:nvSpPr>
          <p:spPr>
            <a:xfrm>
              <a:off x="6656293" y="1798800"/>
              <a:ext cx="2584076" cy="313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ASP.NET Application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662159-0B9F-4875-9BC7-8365BD9A126E}"/>
                </a:ext>
              </a:extLst>
            </p:cNvPr>
            <p:cNvCxnSpPr>
              <a:cxnSpLocks/>
            </p:cNvCxnSpPr>
            <p:nvPr/>
          </p:nvCxnSpPr>
          <p:spPr>
            <a:xfrm>
              <a:off x="5647765" y="3346070"/>
              <a:ext cx="1129551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B07793-AC0A-4AC8-B856-856EE394E21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667" y="3339340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85E299-E4D7-42D1-9517-2B061AA196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8322" y="3321410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BEF5F0-0E2D-4911-9480-55687935D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8322" y="4320988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494249-83BA-498A-A99F-CC9B0CBED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6807" y="4329953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EC2795-1811-4E2F-89E3-4231196DE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765" y="4338918"/>
              <a:ext cx="1129552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F1F687-3ABA-4BED-81BE-19037AFFCDF4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59" y="3404327"/>
              <a:ext cx="977150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8D54B3-45D5-4FF8-81F2-535AAFF03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459" y="4356847"/>
              <a:ext cx="977150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A5AF6-0A5D-4A50-9A6C-9A7B7D906688}"/>
                </a:ext>
              </a:extLst>
            </p:cNvPr>
            <p:cNvSpPr/>
            <p:nvPr/>
          </p:nvSpPr>
          <p:spPr>
            <a:xfrm>
              <a:off x="2124176" y="3173798"/>
              <a:ext cx="1524460" cy="461388"/>
            </a:xfrm>
            <a:prstGeom prst="rect">
              <a:avLst/>
            </a:prstGeom>
            <a:noFill/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FDA55F-A8FB-473A-A19F-F94D74866724}"/>
                </a:ext>
              </a:extLst>
            </p:cNvPr>
            <p:cNvSpPr/>
            <p:nvPr/>
          </p:nvSpPr>
          <p:spPr>
            <a:xfrm>
              <a:off x="2124176" y="4126153"/>
              <a:ext cx="1524460" cy="461388"/>
            </a:xfrm>
            <a:prstGeom prst="rect">
              <a:avLst/>
            </a:prstGeom>
            <a:noFill/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622610"/>
            <a:ext cx="11381953" cy="4625789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First, the Http Request arrives (directly or via External web server) at the Application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Kestrel Web Server picks up the Request,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creates the httpContext and passes it to the First Middleware in the request pipeline.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First Middleware then takes over, process request and passes it to the next Middleware.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goes on until it reaches the last middleware.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last one returns the request back to previous middleware, terminating the request pipeline.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Finally, the response reaches kestrel, which returns the response back to the client.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Any of the middleware in the request pipeline can terminate the request pipeline by simply not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passing the request to the next middleware.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916483"/>
            <a:ext cx="11360150" cy="68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MIDDLEWARE REQUEST PIPELINE WORKS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42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3357</TotalTime>
  <Words>1651</Words>
  <Application>Microsoft Office PowerPoint</Application>
  <PresentationFormat>Widescreen</PresentationFormat>
  <Paragraphs>238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Lato Black</vt:lpstr>
      <vt:lpstr>Calibri</vt:lpstr>
      <vt:lpstr>Lato</vt:lpstr>
      <vt:lpstr>Arial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MIDDLEWARE REQUEST PIPELINE</vt:lpstr>
      <vt:lpstr>PowerPoint Presentation</vt:lpstr>
      <vt:lpstr>MIDDLEWARE REQUEST PIPELINE</vt:lpstr>
      <vt:lpstr>HOW MIDDLEWARE REQUEST PIPELINE WORKS</vt:lpstr>
      <vt:lpstr>WORKING WITH MIDDLEWARES </vt:lpstr>
      <vt:lpstr>PowerPoint Presentation</vt:lpstr>
      <vt:lpstr>BUILT-IN MIDDLEWARE</vt:lpstr>
      <vt:lpstr>PowerPoint Presentation</vt:lpstr>
      <vt:lpstr>CUSTOM MIDDLEWARES </vt:lpstr>
      <vt:lpstr>PowerPoint Presentation</vt:lpstr>
      <vt:lpstr>ASP.NET CORE FILTERS </vt:lpstr>
      <vt:lpstr>HOW FILTERS WORK?</vt:lpstr>
      <vt:lpstr>ACTION FILTERS </vt:lpstr>
      <vt:lpstr>TYPES OF FILTERS </vt:lpstr>
      <vt:lpstr>INTERACTION OF FILTER TYPES IN FILTER PIPELINE</vt:lpstr>
      <vt:lpstr>PowerPoint Presentation</vt:lpstr>
      <vt:lpstr>PowerPoint Presentation</vt:lpstr>
      <vt:lpstr>PowerPoint Presentation</vt:lpstr>
      <vt:lpstr>DEPENDENCY INJECTION IN ASP.NET CORE </vt:lpstr>
      <vt:lpstr>DEPENDENCY INJECTION IN ASP.NET CORE </vt:lpstr>
      <vt:lpstr>LOOSELY COUPLED ARCHITECTURE</vt:lpstr>
      <vt:lpstr>TIGHTLY COUPLED ARCHITECTURE</vt:lpstr>
      <vt:lpstr>TIGHTLY AND LOOSELY COUPLED ARCHITECTURE</vt:lpstr>
      <vt:lpstr>WHY IS TIGHTLY COUPLED CODE BAD?</vt:lpstr>
      <vt:lpstr>TYPES OF DEPENDENCY INJECTION </vt:lpstr>
      <vt:lpstr>PowerPoint Presentation</vt:lpstr>
      <vt:lpstr>PowerPoint Presentation</vt:lpstr>
      <vt:lpstr>BUILT-IN IOC CONTAINER</vt:lpstr>
      <vt:lpstr>PowerPoint Presentation</vt:lpstr>
      <vt:lpstr>ASP.NET CORE ENVIRONMENT VARIABLES </vt:lpstr>
      <vt:lpstr>ASP.NET CORE ENVIRONMENT VARIABLES </vt:lpstr>
      <vt:lpstr>PowerPoint Presentation</vt:lpstr>
      <vt:lpstr>EXCEPTION HANDLING IN .NET CORE</vt:lpstr>
      <vt:lpstr>EXCEPTION HANDLING WITH TRY-CATCH BLOCK</vt:lpstr>
      <vt:lpstr>PowerPoint Presentation</vt:lpstr>
      <vt:lpstr>EXCEPTION HANDLING WITH CUSTOM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378</cp:revision>
  <dcterms:created xsi:type="dcterms:W3CDTF">2023-04-12T08:52:19Z</dcterms:created>
  <dcterms:modified xsi:type="dcterms:W3CDTF">2023-07-27T03:51:22Z</dcterms:modified>
</cp:coreProperties>
</file>