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55" r:id="rId6"/>
    <p:sldId id="316" r:id="rId7"/>
    <p:sldId id="336" r:id="rId8"/>
    <p:sldId id="259" r:id="rId9"/>
    <p:sldId id="299" r:id="rId10"/>
    <p:sldId id="311" r:id="rId11"/>
    <p:sldId id="337" r:id="rId12"/>
    <p:sldId id="338" r:id="rId13"/>
    <p:sldId id="339" r:id="rId14"/>
    <p:sldId id="340" r:id="rId15"/>
    <p:sldId id="344" r:id="rId16"/>
    <p:sldId id="358" r:id="rId17"/>
    <p:sldId id="356" r:id="rId18"/>
    <p:sldId id="357" r:id="rId19"/>
    <p:sldId id="359" r:id="rId20"/>
    <p:sldId id="342" r:id="rId21"/>
    <p:sldId id="343" r:id="rId22"/>
    <p:sldId id="345" r:id="rId23"/>
    <p:sldId id="346" r:id="rId24"/>
    <p:sldId id="347" r:id="rId25"/>
    <p:sldId id="300" r:id="rId26"/>
    <p:sldId id="312" r:id="rId27"/>
    <p:sldId id="341" r:id="rId28"/>
    <p:sldId id="319" r:id="rId29"/>
    <p:sldId id="348" r:id="rId30"/>
    <p:sldId id="298" r:id="rId31"/>
    <p:sldId id="349" r:id="rId32"/>
    <p:sldId id="350" r:id="rId33"/>
    <p:sldId id="351" r:id="rId34"/>
    <p:sldId id="354" r:id="rId35"/>
    <p:sldId id="352" r:id="rId36"/>
    <p:sldId id="353" r:id="rId37"/>
  </p:sldIdLst>
  <p:sldSz cx="12192000" cy="6858000"/>
  <p:notesSz cx="12192000" cy="6858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Lato Black" panose="020F0502020204030203" pitchFamily="34" charset="0"/>
      <p:bold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Trebuchet MS" panose="020B0603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70A8DA"/>
    <a:srgbClr val="002060"/>
    <a:srgbClr val="317ABD"/>
    <a:srgbClr val="DAE3F3"/>
    <a:srgbClr val="5B9BD5"/>
    <a:srgbClr val="C2DAF0"/>
    <a:srgbClr val="D3D3D3"/>
    <a:srgbClr val="EB856E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C0404-57EF-47D0-A880-9CAE7796FBB8}" v="143" dt="2023-05-09T02:28:52.044"/>
    <p1510:client id="{B7AE3E75-7427-4A8E-9451-64D27F26ED1C}" v="2" dt="2023-05-08T12:20:37.155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na Gunwani" userId="6a8f5cafce9d9ecc" providerId="LiveId" clId="{714C0404-57EF-47D0-A880-9CAE7796FBB8}"/>
    <pc:docChg chg="custSel addSld modSld sldOrd">
      <pc:chgData name="Bhawna Gunwani" userId="6a8f5cafce9d9ecc" providerId="LiveId" clId="{714C0404-57EF-47D0-A880-9CAE7796FBB8}" dt="2023-05-09T02:52:25.435" v="227"/>
      <pc:docMkLst>
        <pc:docMk/>
      </pc:docMkLst>
      <pc:sldChg chg="modSp mod">
        <pc:chgData name="Bhawna Gunwani" userId="6a8f5cafce9d9ecc" providerId="LiveId" clId="{714C0404-57EF-47D0-A880-9CAE7796FBB8}" dt="2023-05-09T01:21:11.843" v="0" actId="20577"/>
        <pc:sldMkLst>
          <pc:docMk/>
          <pc:sldMk cId="410511101" sldId="259"/>
        </pc:sldMkLst>
        <pc:spChg chg="mod">
          <ac:chgData name="Bhawna Gunwani" userId="6a8f5cafce9d9ecc" providerId="LiveId" clId="{714C0404-57EF-47D0-A880-9CAE7796FBB8}" dt="2023-05-09T01:21:11.843" v="0" actId="20577"/>
          <ac:spMkLst>
            <pc:docMk/>
            <pc:sldMk cId="410511101" sldId="259"/>
            <ac:spMk id="2" creationId="{CB1E7BC8-B041-4BF4-B118-079E8B4C0BD8}"/>
          </ac:spMkLst>
        </pc:spChg>
      </pc:sldChg>
      <pc:sldChg chg="ord">
        <pc:chgData name="Bhawna Gunwani" userId="6a8f5cafce9d9ecc" providerId="LiveId" clId="{714C0404-57EF-47D0-A880-9CAE7796FBB8}" dt="2023-05-09T02:52:25.435" v="227"/>
        <pc:sldMkLst>
          <pc:docMk/>
          <pc:sldMk cId="2623539371" sldId="298"/>
        </pc:sldMkLst>
      </pc:sldChg>
      <pc:sldChg chg="addSp delSp modSp mod delAnim modAnim">
        <pc:chgData name="Bhawna Gunwani" userId="6a8f5cafce9d9ecc" providerId="LiveId" clId="{714C0404-57EF-47D0-A880-9CAE7796FBB8}" dt="2023-05-09T01:40:06.254" v="50" actId="1076"/>
        <pc:sldMkLst>
          <pc:docMk/>
          <pc:sldMk cId="233733860" sldId="339"/>
        </pc:sldMkLst>
        <pc:spChg chg="mod">
          <ac:chgData name="Bhawna Gunwani" userId="6a8f5cafce9d9ecc" providerId="LiveId" clId="{714C0404-57EF-47D0-A880-9CAE7796FBB8}" dt="2023-05-09T01:39:59.609" v="49"/>
          <ac:spMkLst>
            <pc:docMk/>
            <pc:sldMk cId="233733860" sldId="339"/>
            <ac:spMk id="16" creationId="{E43C37E8-A438-977C-EAA5-B4A2BB14439E}"/>
          </ac:spMkLst>
        </pc:spChg>
        <pc:spChg chg="mod">
          <ac:chgData name="Bhawna Gunwani" userId="6a8f5cafce9d9ecc" providerId="LiveId" clId="{714C0404-57EF-47D0-A880-9CAE7796FBB8}" dt="2023-05-09T01:39:59.609" v="49"/>
          <ac:spMkLst>
            <pc:docMk/>
            <pc:sldMk cId="233733860" sldId="339"/>
            <ac:spMk id="17" creationId="{86CA0840-F2A3-BA52-4182-9C6809995120}"/>
          </ac:spMkLst>
        </pc:spChg>
        <pc:spChg chg="mod">
          <ac:chgData name="Bhawna Gunwani" userId="6a8f5cafce9d9ecc" providerId="LiveId" clId="{714C0404-57EF-47D0-A880-9CAE7796FBB8}" dt="2023-05-09T01:39:59.609" v="49"/>
          <ac:spMkLst>
            <pc:docMk/>
            <pc:sldMk cId="233733860" sldId="339"/>
            <ac:spMk id="18" creationId="{720E7646-68F1-0E39-A314-280AA4499D6E}"/>
          </ac:spMkLst>
        </pc:spChg>
        <pc:grpChg chg="add mod">
          <ac:chgData name="Bhawna Gunwani" userId="6a8f5cafce9d9ecc" providerId="LiveId" clId="{714C0404-57EF-47D0-A880-9CAE7796FBB8}" dt="2023-05-09T01:40:06.254" v="50" actId="1076"/>
          <ac:grpSpMkLst>
            <pc:docMk/>
            <pc:sldMk cId="233733860" sldId="339"/>
            <ac:grpSpMk id="2" creationId="{CDBB7790-7DB5-63B8-908B-35FD64FC5F48}"/>
          </ac:grpSpMkLst>
        </pc:grpChg>
        <pc:grpChg chg="del">
          <ac:chgData name="Bhawna Gunwani" userId="6a8f5cafce9d9ecc" providerId="LiveId" clId="{714C0404-57EF-47D0-A880-9CAE7796FBB8}" dt="2023-05-09T01:39:38.264" v="45" actId="21"/>
          <ac:grpSpMkLst>
            <pc:docMk/>
            <pc:sldMk cId="233733860" sldId="339"/>
            <ac:grpSpMk id="6" creationId="{4C4A3A58-942A-426E-8316-8D5A1E24F0B3}"/>
          </ac:grpSpMkLst>
        </pc:grpChg>
        <pc:grpChg chg="mod">
          <ac:chgData name="Bhawna Gunwani" userId="6a8f5cafce9d9ecc" providerId="LiveId" clId="{714C0404-57EF-47D0-A880-9CAE7796FBB8}" dt="2023-05-09T01:39:59.609" v="49"/>
          <ac:grpSpMkLst>
            <pc:docMk/>
            <pc:sldMk cId="233733860" sldId="339"/>
            <ac:grpSpMk id="13" creationId="{C47C528E-151B-D7D7-4654-1DBAAECF6568}"/>
          </ac:grpSpMkLst>
        </pc:grpChg>
        <pc:cxnChg chg="mod">
          <ac:chgData name="Bhawna Gunwani" userId="6a8f5cafce9d9ecc" providerId="LiveId" clId="{714C0404-57EF-47D0-A880-9CAE7796FBB8}" dt="2023-05-09T01:39:38.264" v="45" actId="21"/>
          <ac:cxnSpMkLst>
            <pc:docMk/>
            <pc:sldMk cId="233733860" sldId="339"/>
            <ac:cxnSpMk id="8" creationId="{5AACC46C-A8FE-4D99-ABE4-B202D7FD2FA4}"/>
          </ac:cxnSpMkLst>
        </pc:cxnChg>
        <pc:cxnChg chg="mod">
          <ac:chgData name="Bhawna Gunwani" userId="6a8f5cafce9d9ecc" providerId="LiveId" clId="{714C0404-57EF-47D0-A880-9CAE7796FBB8}" dt="2023-05-09T01:39:38.264" v="45" actId="21"/>
          <ac:cxnSpMkLst>
            <pc:docMk/>
            <pc:sldMk cId="233733860" sldId="339"/>
            <ac:cxnSpMk id="9" creationId="{93F5D7AF-5606-4E2E-A968-003447EEE8F4}"/>
          </ac:cxnSpMkLst>
        </pc:cxnChg>
        <pc:cxnChg chg="mod">
          <ac:chgData name="Bhawna Gunwani" userId="6a8f5cafce9d9ecc" providerId="LiveId" clId="{714C0404-57EF-47D0-A880-9CAE7796FBB8}" dt="2023-05-09T01:39:59.609" v="49"/>
          <ac:cxnSpMkLst>
            <pc:docMk/>
            <pc:sldMk cId="233733860" sldId="339"/>
            <ac:cxnSpMk id="14" creationId="{413A99CA-FEB1-3806-F152-E4FE0ADF49AB}"/>
          </ac:cxnSpMkLst>
        </pc:cxnChg>
        <pc:cxnChg chg="mod">
          <ac:chgData name="Bhawna Gunwani" userId="6a8f5cafce9d9ecc" providerId="LiveId" clId="{714C0404-57EF-47D0-A880-9CAE7796FBB8}" dt="2023-05-09T01:39:59.609" v="49"/>
          <ac:cxnSpMkLst>
            <pc:docMk/>
            <pc:sldMk cId="233733860" sldId="339"/>
            <ac:cxnSpMk id="15" creationId="{E1271246-FB1D-3730-05EC-8FEDC5CD27EE}"/>
          </ac:cxnSpMkLst>
        </pc:cxnChg>
      </pc:sldChg>
      <pc:sldChg chg="addSp delSp modSp mod delAnim modAnim">
        <pc:chgData name="Bhawna Gunwani" userId="6a8f5cafce9d9ecc" providerId="LiveId" clId="{714C0404-57EF-47D0-A880-9CAE7796FBB8}" dt="2023-05-09T01:40:11.708" v="51" actId="1076"/>
        <pc:sldMkLst>
          <pc:docMk/>
          <pc:sldMk cId="75577593" sldId="340"/>
        </pc:sldMkLst>
        <pc:spChg chg="mod">
          <ac:chgData name="Bhawna Gunwani" userId="6a8f5cafce9d9ecc" providerId="LiveId" clId="{714C0404-57EF-47D0-A880-9CAE7796FBB8}" dt="2023-05-09T01:39:41.938" v="46"/>
          <ac:spMkLst>
            <pc:docMk/>
            <pc:sldMk cId="75577593" sldId="340"/>
            <ac:spMk id="13" creationId="{73916F5D-B43B-723F-C2A2-C2C968233F61}"/>
          </ac:spMkLst>
        </pc:spChg>
        <pc:spChg chg="mod">
          <ac:chgData name="Bhawna Gunwani" userId="6a8f5cafce9d9ecc" providerId="LiveId" clId="{714C0404-57EF-47D0-A880-9CAE7796FBB8}" dt="2023-05-09T01:39:41.938" v="46"/>
          <ac:spMkLst>
            <pc:docMk/>
            <pc:sldMk cId="75577593" sldId="340"/>
            <ac:spMk id="15" creationId="{4D45E859-529B-1D2F-56C4-E4B5BE8AD151}"/>
          </ac:spMkLst>
        </pc:spChg>
        <pc:spChg chg="mod">
          <ac:chgData name="Bhawna Gunwani" userId="6a8f5cafce9d9ecc" providerId="LiveId" clId="{714C0404-57EF-47D0-A880-9CAE7796FBB8}" dt="2023-05-09T01:39:41.938" v="46"/>
          <ac:spMkLst>
            <pc:docMk/>
            <pc:sldMk cId="75577593" sldId="340"/>
            <ac:spMk id="16" creationId="{700CE75D-04EC-3D71-20C4-1770905458AC}"/>
          </ac:spMkLst>
        </pc:spChg>
        <pc:grpChg chg="add mod">
          <ac:chgData name="Bhawna Gunwani" userId="6a8f5cafce9d9ecc" providerId="LiveId" clId="{714C0404-57EF-47D0-A880-9CAE7796FBB8}" dt="2023-05-09T01:40:11.708" v="51" actId="1076"/>
          <ac:grpSpMkLst>
            <pc:docMk/>
            <pc:sldMk cId="75577593" sldId="340"/>
            <ac:grpSpMk id="2" creationId="{27407180-E044-46C4-8275-758FC9D0A7D8}"/>
          </ac:grpSpMkLst>
        </pc:grpChg>
        <pc:grpChg chg="mod">
          <ac:chgData name="Bhawna Gunwani" userId="6a8f5cafce9d9ecc" providerId="LiveId" clId="{714C0404-57EF-47D0-A880-9CAE7796FBB8}" dt="2023-05-09T01:39:41.938" v="46"/>
          <ac:grpSpMkLst>
            <pc:docMk/>
            <pc:sldMk cId="75577593" sldId="340"/>
            <ac:grpSpMk id="6" creationId="{4E6250F5-62E9-F651-9457-3D459A39F00C}"/>
          </ac:grpSpMkLst>
        </pc:grpChg>
        <pc:grpChg chg="del">
          <ac:chgData name="Bhawna Gunwani" userId="6a8f5cafce9d9ecc" providerId="LiveId" clId="{714C0404-57EF-47D0-A880-9CAE7796FBB8}" dt="2023-05-09T01:39:57.145" v="48" actId="21"/>
          <ac:grpSpMkLst>
            <pc:docMk/>
            <pc:sldMk cId="75577593" sldId="340"/>
            <ac:grpSpMk id="19" creationId="{E7505AA4-FD06-4458-9237-E0EADC1F86CA}"/>
          </ac:grpSpMkLst>
        </pc:grpChg>
        <pc:cxnChg chg="mod">
          <ac:chgData name="Bhawna Gunwani" userId="6a8f5cafce9d9ecc" providerId="LiveId" clId="{714C0404-57EF-47D0-A880-9CAE7796FBB8}" dt="2023-05-09T01:39:41.938" v="46"/>
          <ac:cxnSpMkLst>
            <pc:docMk/>
            <pc:sldMk cId="75577593" sldId="340"/>
            <ac:cxnSpMk id="8" creationId="{6784EC05-0A7C-5BFE-A217-43E2CA3F3914}"/>
          </ac:cxnSpMkLst>
        </pc:cxnChg>
        <pc:cxnChg chg="mod">
          <ac:chgData name="Bhawna Gunwani" userId="6a8f5cafce9d9ecc" providerId="LiveId" clId="{714C0404-57EF-47D0-A880-9CAE7796FBB8}" dt="2023-05-09T01:39:41.938" v="46"/>
          <ac:cxnSpMkLst>
            <pc:docMk/>
            <pc:sldMk cId="75577593" sldId="340"/>
            <ac:cxnSpMk id="9" creationId="{5B3A9987-DC15-E5B2-7765-463F5337E30C}"/>
          </ac:cxnSpMkLst>
        </pc:cxnChg>
        <pc:cxnChg chg="mod">
          <ac:chgData name="Bhawna Gunwani" userId="6a8f5cafce9d9ecc" providerId="LiveId" clId="{714C0404-57EF-47D0-A880-9CAE7796FBB8}" dt="2023-05-09T01:39:57.145" v="48" actId="21"/>
          <ac:cxnSpMkLst>
            <pc:docMk/>
            <pc:sldMk cId="75577593" sldId="340"/>
            <ac:cxnSpMk id="14" creationId="{923454B0-E627-4711-AA8B-081A7978BB08}"/>
          </ac:cxnSpMkLst>
        </pc:cxnChg>
      </pc:sldChg>
      <pc:sldChg chg="modSp mod">
        <pc:chgData name="Bhawna Gunwani" userId="6a8f5cafce9d9ecc" providerId="LiveId" clId="{714C0404-57EF-47D0-A880-9CAE7796FBB8}" dt="2023-05-09T01:45:43.330" v="120" actId="1076"/>
        <pc:sldMkLst>
          <pc:docMk/>
          <pc:sldMk cId="1679622529" sldId="344"/>
        </pc:sldMkLst>
        <pc:spChg chg="mod">
          <ac:chgData name="Bhawna Gunwani" userId="6a8f5cafce9d9ecc" providerId="LiveId" clId="{714C0404-57EF-47D0-A880-9CAE7796FBB8}" dt="2023-05-09T01:45:43.330" v="120" actId="1076"/>
          <ac:spMkLst>
            <pc:docMk/>
            <pc:sldMk cId="1679622529" sldId="344"/>
            <ac:spMk id="5" creationId="{295F307D-D134-4F14-A087-7AD567D01C73}"/>
          </ac:spMkLst>
        </pc:spChg>
      </pc:sldChg>
      <pc:sldChg chg="modSp add ord">
        <pc:chgData name="Bhawna Gunwani" userId="6a8f5cafce9d9ecc" providerId="LiveId" clId="{714C0404-57EF-47D0-A880-9CAE7796FBB8}" dt="2023-05-09T01:21:35.517" v="34" actId="20577"/>
        <pc:sldMkLst>
          <pc:docMk/>
          <pc:sldMk cId="354330158" sldId="355"/>
        </pc:sldMkLst>
        <pc:spChg chg="mod">
          <ac:chgData name="Bhawna Gunwani" userId="6a8f5cafce9d9ecc" providerId="LiveId" clId="{714C0404-57EF-47D0-A880-9CAE7796FBB8}" dt="2023-05-09T01:21:35.517" v="34" actId="20577"/>
          <ac:spMkLst>
            <pc:docMk/>
            <pc:sldMk cId="354330158" sldId="355"/>
            <ac:spMk id="2" creationId="{75551CE2-E4C9-4FD9-B806-63BBFAE24904}"/>
          </ac:spMkLst>
        </pc:spChg>
      </pc:sldChg>
      <pc:sldChg chg="modSp add mod ord">
        <pc:chgData name="Bhawna Gunwani" userId="6a8f5cafce9d9ecc" providerId="LiveId" clId="{714C0404-57EF-47D0-A880-9CAE7796FBB8}" dt="2023-05-09T02:00:39.985" v="186" actId="20577"/>
        <pc:sldMkLst>
          <pc:docMk/>
          <pc:sldMk cId="1578355569" sldId="356"/>
        </pc:sldMkLst>
        <pc:spChg chg="mod">
          <ac:chgData name="Bhawna Gunwani" userId="6a8f5cafce9d9ecc" providerId="LiveId" clId="{714C0404-57EF-47D0-A880-9CAE7796FBB8}" dt="2023-05-09T02:00:34.335" v="172" actId="20577"/>
          <ac:spMkLst>
            <pc:docMk/>
            <pc:sldMk cId="1578355569" sldId="356"/>
            <ac:spMk id="4" creationId="{9481C18F-6270-4AF4-8CDF-93E02BAE4BDE}"/>
          </ac:spMkLst>
        </pc:spChg>
        <pc:spChg chg="mod">
          <ac:chgData name="Bhawna Gunwani" userId="6a8f5cafce9d9ecc" providerId="LiveId" clId="{714C0404-57EF-47D0-A880-9CAE7796FBB8}" dt="2023-05-09T02:00:39.985" v="186" actId="20577"/>
          <ac:spMkLst>
            <pc:docMk/>
            <pc:sldMk cId="1578355569" sldId="356"/>
            <ac:spMk id="18" creationId="{720E7646-68F1-0E39-A314-280AA4499D6E}"/>
          </ac:spMkLst>
        </pc:spChg>
      </pc:sldChg>
      <pc:sldChg chg="modSp add ord">
        <pc:chgData name="Bhawna Gunwani" userId="6a8f5cafce9d9ecc" providerId="LiveId" clId="{714C0404-57EF-47D0-A880-9CAE7796FBB8}" dt="2023-05-09T02:28:52.043" v="212" actId="20577"/>
        <pc:sldMkLst>
          <pc:docMk/>
          <pc:sldMk cId="2601471430" sldId="357"/>
        </pc:sldMkLst>
        <pc:spChg chg="mod">
          <ac:chgData name="Bhawna Gunwani" userId="6a8f5cafce9d9ecc" providerId="LiveId" clId="{714C0404-57EF-47D0-A880-9CAE7796FBB8}" dt="2023-05-09T02:28:52.043" v="212" actId="20577"/>
          <ac:spMkLst>
            <pc:docMk/>
            <pc:sldMk cId="2601471430" sldId="357"/>
            <ac:spMk id="2" creationId="{75551CE2-E4C9-4FD9-B806-63BBFAE24904}"/>
          </ac:spMkLst>
        </pc:spChg>
      </pc:sldChg>
      <pc:sldChg chg="add">
        <pc:chgData name="Bhawna Gunwani" userId="6a8f5cafce9d9ecc" providerId="LiveId" clId="{714C0404-57EF-47D0-A880-9CAE7796FBB8}" dt="2023-05-09T02:28:43.237" v="187" actId="2890"/>
        <pc:sldMkLst>
          <pc:docMk/>
          <pc:sldMk cId="4246017139" sldId="358"/>
        </pc:sldMkLst>
      </pc:sldChg>
      <pc:sldChg chg="add ord">
        <pc:chgData name="Bhawna Gunwani" userId="6a8f5cafce9d9ecc" providerId="LiveId" clId="{714C0404-57EF-47D0-A880-9CAE7796FBB8}" dt="2023-05-09T02:29:17.426" v="217"/>
        <pc:sldMkLst>
          <pc:docMk/>
          <pc:sldMk cId="488824446" sldId="359"/>
        </pc:sldMkLst>
      </pc:sldChg>
    </pc:docChg>
  </pc:docChgLst>
  <pc:docChgLst>
    <pc:chgData name="Sakshi Dhameja" userId="545ba83ff8f5d24a" providerId="Windows Live" clId="Web-{B7AE3E75-7427-4A8E-9451-64D27F26ED1C}"/>
    <pc:docChg chg="modSld">
      <pc:chgData name="Sakshi Dhameja" userId="545ba83ff8f5d24a" providerId="Windows Live" clId="Web-{B7AE3E75-7427-4A8E-9451-64D27F26ED1C}" dt="2023-05-08T12:20:37.155" v="1" actId="20577"/>
      <pc:docMkLst>
        <pc:docMk/>
      </pc:docMkLst>
      <pc:sldChg chg="modSp">
        <pc:chgData name="Sakshi Dhameja" userId="545ba83ff8f5d24a" providerId="Windows Live" clId="Web-{B7AE3E75-7427-4A8E-9451-64D27F26ED1C}" dt="2023-05-08T12:20:37.155" v="1" actId="20577"/>
        <pc:sldMkLst>
          <pc:docMk/>
          <pc:sldMk cId="411194761" sldId="279"/>
        </pc:sldMkLst>
        <pc:spChg chg="mod">
          <ac:chgData name="Sakshi Dhameja" userId="545ba83ff8f5d24a" providerId="Windows Live" clId="Web-{B7AE3E75-7427-4A8E-9451-64D27F26ED1C}" dt="2023-05-08T12:20:37.155" v="1" actId="20577"/>
          <ac:spMkLst>
            <pc:docMk/>
            <pc:sldMk cId="411194761" sldId="279"/>
            <ac:spMk id="2" creationId="{75551CE2-E4C9-4FD9-B806-63BBFAE249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30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3110" y="2030270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8261" y="263779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1959" y="3214973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4671" y="3848528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5266" y="449122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B8E88EF1-A480-4FF0-8215-BC252FF750F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8834" y="5161358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Entity Framework is an Object Relational Mapping (ORM) framework.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Entity Framework Core is a lightweight and extensible version of Entity Framework.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enables us to work with databases using .NET objects.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EF Core provides a set of APIs for querying and manipulating data in relational databases.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supports a variety of database providers, including Microsoft SQL Server, SQLite, MySQL, PostgreSQL, Oracle, and others.</a:t>
            </a:r>
            <a:b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</a:b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EF CORE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our application, we usually write classes like Employee, Customer, Member, and Courses for CRUD operations.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These classes are called Domain Classes.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Without ORM, we will need to write a lot of code to implement the CRUD operations or map data after received from the Database.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the EF Core, Domain classes can be used in Code First Approach and DB First Approach.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DB First Approach has limited access to EF Core.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DOMAIN CLASSES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DOMAIN CLASSES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16ED90-0CDE-48A4-A6C7-C08BB0C74198}"/>
              </a:ext>
            </a:extLst>
          </p:cNvPr>
          <p:cNvGrpSpPr/>
          <p:nvPr/>
        </p:nvGrpSpPr>
        <p:grpSpPr>
          <a:xfrm>
            <a:off x="3379731" y="1992416"/>
            <a:ext cx="4419563" cy="4038751"/>
            <a:chOff x="3218366" y="1866910"/>
            <a:chExt cx="4123727" cy="4336276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831FCFED-996A-4310-8FF7-4502370380D4}"/>
                </a:ext>
              </a:extLst>
            </p:cNvPr>
            <p:cNvSpPr/>
            <p:nvPr/>
          </p:nvSpPr>
          <p:spPr>
            <a:xfrm>
              <a:off x="4485393" y="4831563"/>
              <a:ext cx="1628535" cy="1371623"/>
            </a:xfrm>
            <a:prstGeom prst="can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DB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9BFDC4-81D0-44BA-9A9A-A66CBAEEF604}"/>
                </a:ext>
              </a:extLst>
            </p:cNvPr>
            <p:cNvSpPr/>
            <p:nvPr/>
          </p:nvSpPr>
          <p:spPr>
            <a:xfrm>
              <a:off x="3727853" y="3445177"/>
              <a:ext cx="3104751" cy="532177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Entity Framework Core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59BF91-3C2A-4DA4-A6BA-7AA535FC3B5D}"/>
                </a:ext>
              </a:extLst>
            </p:cNvPr>
            <p:cNvSpPr/>
            <p:nvPr/>
          </p:nvSpPr>
          <p:spPr>
            <a:xfrm>
              <a:off x="3218366" y="1866910"/>
              <a:ext cx="4123727" cy="724058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Domain Classes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(Employee, Customer, Order etc.)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7F2F80-3323-43A0-AE45-227ABD78274B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280229" y="2590968"/>
              <a:ext cx="1" cy="854209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F92C9C-36DA-4D11-81B8-1BF0344AAD32}"/>
                </a:ext>
              </a:extLst>
            </p:cNvPr>
            <p:cNvCxnSpPr/>
            <p:nvPr/>
          </p:nvCxnSpPr>
          <p:spPr>
            <a:xfrm flipH="1">
              <a:off x="5280228" y="3977354"/>
              <a:ext cx="1" cy="854209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5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1. Code First Approach: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Code First Approach works based on Domain Driven Design. In Code First approach,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Create Domain Classes.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Create DB Context class derived from EF Core Db context classes.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EF Core creates Db and Tables using a default configuration.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You can change the EF Core default configuration. </a:t>
            </a:r>
            <a:br>
              <a:rPr lang="en-US" sz="2000" dirty="0"/>
            </a:b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TYPES OF EF CORE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7790-7DB5-63B8-908B-35FD64FC5F48}"/>
              </a:ext>
            </a:extLst>
          </p:cNvPr>
          <p:cNvGrpSpPr/>
          <p:nvPr/>
        </p:nvGrpSpPr>
        <p:grpSpPr>
          <a:xfrm>
            <a:off x="1438184" y="4965048"/>
            <a:ext cx="8904943" cy="1321743"/>
            <a:chOff x="1431363" y="4299128"/>
            <a:chExt cx="8599459" cy="12440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7C528E-151B-D7D7-4654-1DBAAECF6568}"/>
                </a:ext>
              </a:extLst>
            </p:cNvPr>
            <p:cNvGrpSpPr/>
            <p:nvPr/>
          </p:nvGrpSpPr>
          <p:grpSpPr>
            <a:xfrm>
              <a:off x="1431363" y="4299128"/>
              <a:ext cx="8599459" cy="1244082"/>
              <a:chOff x="768462" y="3507883"/>
              <a:chExt cx="8911758" cy="1371624"/>
            </a:xfrm>
          </p:grpSpPr>
          <p:sp>
            <p:nvSpPr>
              <p:cNvPr id="16" name="Cylinder 15">
                <a:extLst>
                  <a:ext uri="{FF2B5EF4-FFF2-40B4-BE49-F238E27FC236}">
                    <a16:creationId xmlns:a16="http://schemas.microsoft.com/office/drawing/2014/main" id="{E43C37E8-A438-977C-EAA5-B4A2BB14439E}"/>
                  </a:ext>
                </a:extLst>
              </p:cNvPr>
              <p:cNvSpPr/>
              <p:nvPr/>
            </p:nvSpPr>
            <p:spPr>
              <a:xfrm>
                <a:off x="7878561" y="3507883"/>
                <a:ext cx="1801659" cy="1371624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CA0840-F2A3-BA52-4182-9C6809995120}"/>
                  </a:ext>
                </a:extLst>
              </p:cNvPr>
              <p:cNvSpPr/>
              <p:nvPr/>
            </p:nvSpPr>
            <p:spPr>
              <a:xfrm>
                <a:off x="4143930" y="3561093"/>
                <a:ext cx="2610723" cy="1265210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 Data Provider</a:t>
                </a:r>
                <a:endParaRPr lang="en-IN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0E7646-68F1-0E39-A314-280AA4499D6E}"/>
                  </a:ext>
                </a:extLst>
              </p:cNvPr>
              <p:cNvSpPr/>
              <p:nvPr/>
            </p:nvSpPr>
            <p:spPr>
              <a:xfrm>
                <a:off x="768462" y="3831667"/>
                <a:ext cx="2251559" cy="724058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3A99CA-FEB1-3806-F152-E4FE0ADF49AB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>
              <a:off x="3604020" y="4921170"/>
              <a:ext cx="1084523" cy="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271246-FB1D-3730-05EC-8FEDC5CD27EE}"/>
                </a:ext>
              </a:extLst>
            </p:cNvPr>
            <p:cNvCxnSpPr>
              <a:cxnSpLocks/>
            </p:cNvCxnSpPr>
            <p:nvPr/>
          </p:nvCxnSpPr>
          <p:spPr>
            <a:xfrm>
              <a:off x="7207777" y="4948062"/>
              <a:ext cx="1084523" cy="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Database First Approach: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database approach will help us to create Domain classes and DB Context classes from an existing database using EF Core.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you have an existing Database then we should use this approach to work with ORM.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TYPES OF EF CORE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407180-E044-46C4-8275-758FC9D0A7D8}"/>
              </a:ext>
            </a:extLst>
          </p:cNvPr>
          <p:cNvGrpSpPr/>
          <p:nvPr/>
        </p:nvGrpSpPr>
        <p:grpSpPr>
          <a:xfrm>
            <a:off x="1730982" y="4306580"/>
            <a:ext cx="8607753" cy="1244081"/>
            <a:chOff x="1315851" y="3552450"/>
            <a:chExt cx="9560298" cy="12775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6250F5-62E9-F651-9457-3D459A39F00C}"/>
                </a:ext>
              </a:extLst>
            </p:cNvPr>
            <p:cNvGrpSpPr/>
            <p:nvPr/>
          </p:nvGrpSpPr>
          <p:grpSpPr>
            <a:xfrm>
              <a:off x="1315851" y="3552450"/>
              <a:ext cx="9560298" cy="1277512"/>
              <a:chOff x="1292638" y="3541868"/>
              <a:chExt cx="8920352" cy="1371623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73916F5D-B43B-723F-C2A2-C2C968233F61}"/>
                  </a:ext>
                </a:extLst>
              </p:cNvPr>
              <p:cNvSpPr/>
              <p:nvPr/>
            </p:nvSpPr>
            <p:spPr>
              <a:xfrm>
                <a:off x="1292638" y="3541868"/>
                <a:ext cx="1801659" cy="1371623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D45E859-529B-1D2F-56C4-E4B5BE8AD151}"/>
                  </a:ext>
                </a:extLst>
              </p:cNvPr>
              <p:cNvSpPr/>
              <p:nvPr/>
            </p:nvSpPr>
            <p:spPr>
              <a:xfrm>
                <a:off x="4354447" y="3865651"/>
                <a:ext cx="2251559" cy="724058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</a:t>
                </a:r>
                <a:endParaRPr lang="en-IN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0CE75D-04EC-3D71-20C4-1770905458AC}"/>
                  </a:ext>
                </a:extLst>
              </p:cNvPr>
              <p:cNvSpPr/>
              <p:nvPr/>
            </p:nvSpPr>
            <p:spPr>
              <a:xfrm>
                <a:off x="7795647" y="3629054"/>
                <a:ext cx="2417343" cy="1197251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Domain and DB Context Classes 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84EC05-0A7C-5BFE-A217-43E2CA3F3914}"/>
                </a:ext>
              </a:extLst>
            </p:cNvPr>
            <p:cNvCxnSpPr>
              <a:cxnSpLocks/>
              <a:stCxn id="13" idx="4"/>
              <a:endCxn id="15" idx="1"/>
            </p:cNvCxnSpPr>
            <p:nvPr/>
          </p:nvCxnSpPr>
          <p:spPr>
            <a:xfrm>
              <a:off x="3246761" y="4191206"/>
              <a:ext cx="1350553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3A9987-DC15-E5B2-7765-463F5337E30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010400" y="4191206"/>
              <a:ext cx="127498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528562" y="2511006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Configuring Entity Framework Core in ASP.NET MVC Application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6796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Code First Approach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1. Code First Approach: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Code First Approach works based on Domain Driven Design. In Code First approach,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Create Domain Classes.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Create DB Context class derived from EF Core Db context classes.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EF Core creates Db and Tables using a default configuration.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You can change the EF Core default configuration. </a:t>
            </a:r>
            <a:br>
              <a:rPr lang="en-US" sz="2000" dirty="0"/>
            </a:b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Code First Approach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7790-7DB5-63B8-908B-35FD64FC5F48}"/>
              </a:ext>
            </a:extLst>
          </p:cNvPr>
          <p:cNvGrpSpPr/>
          <p:nvPr/>
        </p:nvGrpSpPr>
        <p:grpSpPr>
          <a:xfrm>
            <a:off x="1438184" y="4965048"/>
            <a:ext cx="8904943" cy="1321743"/>
            <a:chOff x="1431363" y="4299128"/>
            <a:chExt cx="8599459" cy="12440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7C528E-151B-D7D7-4654-1DBAAECF6568}"/>
                </a:ext>
              </a:extLst>
            </p:cNvPr>
            <p:cNvGrpSpPr/>
            <p:nvPr/>
          </p:nvGrpSpPr>
          <p:grpSpPr>
            <a:xfrm>
              <a:off x="1431363" y="4299128"/>
              <a:ext cx="8599459" cy="1244082"/>
              <a:chOff x="768462" y="3507883"/>
              <a:chExt cx="8911758" cy="1371624"/>
            </a:xfrm>
          </p:grpSpPr>
          <p:sp>
            <p:nvSpPr>
              <p:cNvPr id="16" name="Cylinder 15">
                <a:extLst>
                  <a:ext uri="{FF2B5EF4-FFF2-40B4-BE49-F238E27FC236}">
                    <a16:creationId xmlns:a16="http://schemas.microsoft.com/office/drawing/2014/main" id="{E43C37E8-A438-977C-EAA5-B4A2BB14439E}"/>
                  </a:ext>
                </a:extLst>
              </p:cNvPr>
              <p:cNvSpPr/>
              <p:nvPr/>
            </p:nvSpPr>
            <p:spPr>
              <a:xfrm>
                <a:off x="7878561" y="3507883"/>
                <a:ext cx="1801659" cy="1371624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CA0840-F2A3-BA52-4182-9C6809995120}"/>
                  </a:ext>
                </a:extLst>
              </p:cNvPr>
              <p:cNvSpPr/>
              <p:nvPr/>
            </p:nvSpPr>
            <p:spPr>
              <a:xfrm>
                <a:off x="4143930" y="3561093"/>
                <a:ext cx="2610723" cy="1265210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 Data Provider</a:t>
                </a:r>
                <a:endParaRPr lang="en-IN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0E7646-68F1-0E39-A314-280AA4499D6E}"/>
                  </a:ext>
                </a:extLst>
              </p:cNvPr>
              <p:cNvSpPr/>
              <p:nvPr/>
            </p:nvSpPr>
            <p:spPr>
              <a:xfrm>
                <a:off x="768462" y="3831667"/>
                <a:ext cx="2251559" cy="724058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Domain Classes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3A99CA-FEB1-3806-F152-E4FE0ADF49AB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>
              <a:off x="3604020" y="4921170"/>
              <a:ext cx="1084523" cy="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271246-FB1D-3730-05EC-8FEDC5CD27EE}"/>
                </a:ext>
              </a:extLst>
            </p:cNvPr>
            <p:cNvCxnSpPr>
              <a:cxnSpLocks/>
            </p:cNvCxnSpPr>
            <p:nvPr/>
          </p:nvCxnSpPr>
          <p:spPr>
            <a:xfrm>
              <a:off x="7207777" y="4948062"/>
              <a:ext cx="1084523" cy="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3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Database First Approach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Database First Approach: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database approach will help us to create Domain classes and DB Context classes from an existing database using EF Core.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you have an existing Database then we should use this approach to work with ORM.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TYPES OF EF CORE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407180-E044-46C4-8275-758FC9D0A7D8}"/>
              </a:ext>
            </a:extLst>
          </p:cNvPr>
          <p:cNvGrpSpPr/>
          <p:nvPr/>
        </p:nvGrpSpPr>
        <p:grpSpPr>
          <a:xfrm>
            <a:off x="1730982" y="4306580"/>
            <a:ext cx="8607753" cy="1244081"/>
            <a:chOff x="1315851" y="3552450"/>
            <a:chExt cx="9560298" cy="12775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6250F5-62E9-F651-9457-3D459A39F00C}"/>
                </a:ext>
              </a:extLst>
            </p:cNvPr>
            <p:cNvGrpSpPr/>
            <p:nvPr/>
          </p:nvGrpSpPr>
          <p:grpSpPr>
            <a:xfrm>
              <a:off x="1315851" y="3552450"/>
              <a:ext cx="9560298" cy="1277512"/>
              <a:chOff x="1292638" y="3541868"/>
              <a:chExt cx="8920352" cy="1371623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73916F5D-B43B-723F-C2A2-C2C968233F61}"/>
                  </a:ext>
                </a:extLst>
              </p:cNvPr>
              <p:cNvSpPr/>
              <p:nvPr/>
            </p:nvSpPr>
            <p:spPr>
              <a:xfrm>
                <a:off x="1292638" y="3541868"/>
                <a:ext cx="1801659" cy="1371623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D45E859-529B-1D2F-56C4-E4B5BE8AD151}"/>
                  </a:ext>
                </a:extLst>
              </p:cNvPr>
              <p:cNvSpPr/>
              <p:nvPr/>
            </p:nvSpPr>
            <p:spPr>
              <a:xfrm>
                <a:off x="4354447" y="3865651"/>
                <a:ext cx="2251559" cy="724058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</a:t>
                </a:r>
                <a:endParaRPr lang="en-IN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0CE75D-04EC-3D71-20C4-1770905458AC}"/>
                  </a:ext>
                </a:extLst>
              </p:cNvPr>
              <p:cNvSpPr/>
              <p:nvPr/>
            </p:nvSpPr>
            <p:spPr>
              <a:xfrm>
                <a:off x="7795647" y="3629054"/>
                <a:ext cx="2417343" cy="1197251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Domain and DB Context Classes 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84EC05-0A7C-5BFE-A217-43E2CA3F3914}"/>
                </a:ext>
              </a:extLst>
            </p:cNvPr>
            <p:cNvCxnSpPr>
              <a:cxnSpLocks/>
              <a:stCxn id="13" idx="4"/>
              <a:endCxn id="15" idx="1"/>
            </p:cNvCxnSpPr>
            <p:nvPr/>
          </p:nvCxnSpPr>
          <p:spPr>
            <a:xfrm>
              <a:off x="3246761" y="4191206"/>
              <a:ext cx="1350553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3A9987-DC15-E5B2-7765-463F5337E30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010400" y="4191206"/>
              <a:ext cx="127498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DbContext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DbContext is an important class in Entity Framework API.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a bridge between your domain or entity classes and the database.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That means this class is used to manage the database connection as well as also used to perform CRUD operation with the underlying database.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use the 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DbContext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 class, you need to create a class derives from the DbContext class. </a:t>
            </a:r>
            <a:b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</a:b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DbContext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AF3C25-4749-47C1-BF72-BC24DFA44F27}"/>
              </a:ext>
            </a:extLst>
          </p:cNvPr>
          <p:cNvGrpSpPr/>
          <p:nvPr/>
        </p:nvGrpSpPr>
        <p:grpSpPr>
          <a:xfrm>
            <a:off x="968186" y="4173074"/>
            <a:ext cx="9789460" cy="2196350"/>
            <a:chOff x="1157221" y="3884879"/>
            <a:chExt cx="8873601" cy="21263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D6770-978E-4271-AB62-AF011A157F15}"/>
                </a:ext>
              </a:extLst>
            </p:cNvPr>
            <p:cNvGrpSpPr/>
            <p:nvPr/>
          </p:nvGrpSpPr>
          <p:grpSpPr>
            <a:xfrm>
              <a:off x="1157221" y="3884879"/>
              <a:ext cx="8873601" cy="2126366"/>
              <a:chOff x="484364" y="3051168"/>
              <a:chExt cx="9195856" cy="2344360"/>
            </a:xfrm>
          </p:grpSpPr>
          <p:sp>
            <p:nvSpPr>
              <p:cNvPr id="18" name="Cylinder 17">
                <a:extLst>
                  <a:ext uri="{FF2B5EF4-FFF2-40B4-BE49-F238E27FC236}">
                    <a16:creationId xmlns:a16="http://schemas.microsoft.com/office/drawing/2014/main" id="{7014AECA-695B-4B77-BE1A-6E58BE10C590}"/>
                  </a:ext>
                </a:extLst>
              </p:cNvPr>
              <p:cNvSpPr/>
              <p:nvPr/>
            </p:nvSpPr>
            <p:spPr>
              <a:xfrm>
                <a:off x="7878561" y="3507883"/>
                <a:ext cx="1801659" cy="1371624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422D47-E3FE-450F-8CB7-A8323F7398E7}"/>
                  </a:ext>
                </a:extLst>
              </p:cNvPr>
              <p:cNvSpPr/>
              <p:nvPr/>
            </p:nvSpPr>
            <p:spPr>
              <a:xfrm>
                <a:off x="4143930" y="3051168"/>
                <a:ext cx="2610723" cy="2344360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u="sng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DbContext</a:t>
                </a:r>
              </a:p>
              <a:p>
                <a:pPr algn="ctr"/>
                <a:endParaRPr lang="en-US" sz="2000" b="1" u="sng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Querying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Change Tracking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Persistence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Manage Relationships 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Caching 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Transaction</a:t>
                </a:r>
                <a:endParaRPr lang="en-US" sz="2000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625F04-30C7-4390-B065-B05A6626325E}"/>
                  </a:ext>
                </a:extLst>
              </p:cNvPr>
              <p:cNvSpPr/>
              <p:nvPr/>
            </p:nvSpPr>
            <p:spPr>
              <a:xfrm>
                <a:off x="484364" y="3852599"/>
                <a:ext cx="2535657" cy="751383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Domain Classes 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(Entities)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0DE51A-79FF-4174-A85F-E597B2454B4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3604020" y="4948062"/>
              <a:ext cx="1084523" cy="4483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502C5F-9073-4757-A4AF-BAC70768CE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7777" y="4948062"/>
              <a:ext cx="1084523" cy="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 DbContext in Entity Framework Core perform the following tasks: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Manage database connection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Configure model &amp; relationship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Querying database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Saving data to the database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Configure change tracking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Caching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Transaction management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USES OF DbContext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1079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DbSet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Entity Framework Core, the DbSet represents the set of entities.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DbSet class represents an entity set that is used for create, read, update, and delete operations.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Each entity type shows some DbSet properties to participate in CRUD operations.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the working model, the DbContext represents the DbSet property of all the entities, and it keeps the collection of entities in memory.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DbSet operations are used to change any property of the entity in the EF Core.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DbSet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14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EF Core Migrations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migration is the process of managing changes to a database schema as they occur over time.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These changes involves adding new tables, modifying tables, or deleting tables altogether.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Without migrations, applying these changes to a database would be difficult and error-prone.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ensures that the database schema and the domain model in your application are in sync.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Developers can precisely log changes to the database schema,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undo any changes or modifications if required.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EF CORE MIGRATIONS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A8714-AB49-48DF-BDAB-C4979A04A694}"/>
              </a:ext>
            </a:extLst>
          </p:cNvPr>
          <p:cNvGrpSpPr/>
          <p:nvPr/>
        </p:nvGrpSpPr>
        <p:grpSpPr>
          <a:xfrm>
            <a:off x="1469100" y="4878558"/>
            <a:ext cx="9341464" cy="1281973"/>
            <a:chOff x="1469100" y="4878558"/>
            <a:chExt cx="9341464" cy="12819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E671C8-28C3-4C3E-B20B-82A333B90E6E}"/>
                </a:ext>
              </a:extLst>
            </p:cNvPr>
            <p:cNvGrpSpPr/>
            <p:nvPr/>
          </p:nvGrpSpPr>
          <p:grpSpPr>
            <a:xfrm>
              <a:off x="1469100" y="4986157"/>
              <a:ext cx="9341464" cy="1174374"/>
              <a:chOff x="1284124" y="4299129"/>
              <a:chExt cx="8978824" cy="12440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9B462E6-7B89-4267-BA47-3B75D0C12B63}"/>
                  </a:ext>
                </a:extLst>
              </p:cNvPr>
              <p:cNvGrpSpPr/>
              <p:nvPr/>
            </p:nvGrpSpPr>
            <p:grpSpPr>
              <a:xfrm>
                <a:off x="1284124" y="4299129"/>
                <a:ext cx="8978824" cy="1244082"/>
                <a:chOff x="615876" y="3507884"/>
                <a:chExt cx="9304900" cy="1371624"/>
              </a:xfrm>
            </p:grpSpPr>
            <p:sp>
              <p:nvSpPr>
                <p:cNvPr id="9" name="Cylinder 8">
                  <a:extLst>
                    <a:ext uri="{FF2B5EF4-FFF2-40B4-BE49-F238E27FC236}">
                      <a16:creationId xmlns:a16="http://schemas.microsoft.com/office/drawing/2014/main" id="{7B820402-4037-4516-BA0F-A73412AF5215}"/>
                    </a:ext>
                  </a:extLst>
                </p:cNvPr>
                <p:cNvSpPr/>
                <p:nvPr/>
              </p:nvSpPr>
              <p:spPr>
                <a:xfrm>
                  <a:off x="8119117" y="3507884"/>
                  <a:ext cx="1801659" cy="1371624"/>
                </a:xfrm>
                <a:prstGeom prst="can">
                  <a:avLst/>
                </a:prstGeom>
                <a:solidFill>
                  <a:srgbClr val="9DC3E6"/>
                </a:solidFill>
                <a:ln>
                  <a:solidFill>
                    <a:srgbClr val="317A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rgbClr val="3F3F3F"/>
                      </a:solidFill>
                      <a:latin typeface="Lato" panose="020B0604020202020204" charset="0"/>
                      <a:ea typeface="Lato" panose="020B0604020202020204" charset="0"/>
                      <a:cs typeface="Lato" panose="020B0604020202020204" charset="0"/>
                    </a:rPr>
                    <a:t>Database</a:t>
                  </a:r>
                  <a:endParaRPr lang="en-IN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2ED1557-AEE9-4475-AAC5-1093F99392C3}"/>
                    </a:ext>
                  </a:extLst>
                </p:cNvPr>
                <p:cNvSpPr/>
                <p:nvPr/>
              </p:nvSpPr>
              <p:spPr>
                <a:xfrm>
                  <a:off x="4143930" y="3561093"/>
                  <a:ext cx="2610723" cy="1265210"/>
                </a:xfrm>
                <a:prstGeom prst="rect">
                  <a:avLst/>
                </a:prstGeom>
                <a:solidFill>
                  <a:srgbClr val="317AB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Lato" panose="020B0604020202020204" charset="0"/>
                      <a:ea typeface="Lato" panose="020B0604020202020204" charset="0"/>
                      <a:cs typeface="Lato" panose="020B0604020202020204" charset="0"/>
                    </a:rPr>
                    <a:t>EF Core Model</a:t>
                  </a:r>
                  <a:endParaRPr lang="en-IN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AC2EB8F-319A-4799-BC79-4A325B0D1CFF}"/>
                    </a:ext>
                  </a:extLst>
                </p:cNvPr>
                <p:cNvSpPr/>
                <p:nvPr/>
              </p:nvSpPr>
              <p:spPr>
                <a:xfrm>
                  <a:off x="615876" y="3840861"/>
                  <a:ext cx="2251559" cy="724058"/>
                </a:xfrm>
                <a:prstGeom prst="rect">
                  <a:avLst/>
                </a:prstGeom>
                <a:solidFill>
                  <a:srgbClr val="317AB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Lato" panose="020B0604020202020204" charset="0"/>
                      <a:ea typeface="Lato" panose="020B0604020202020204" charset="0"/>
                      <a:cs typeface="Lato" panose="020B0604020202020204" charset="0"/>
                    </a:rPr>
                    <a:t>Domain Classes</a:t>
                  </a:r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45356DC-F44F-4B83-A03E-85B864666F33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 flipV="1">
                <a:off x="3456781" y="4921172"/>
                <a:ext cx="1231762" cy="8337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EFD9FA-5398-4CE8-8225-379F70F1D668}"/>
                  </a:ext>
                </a:extLst>
              </p:cNvPr>
              <p:cNvCxnSpPr>
                <a:cxnSpLocks/>
                <a:stCxn id="10" idx="3"/>
                <a:endCxn id="9" idx="2"/>
              </p:cNvCxnSpPr>
              <p:nvPr/>
            </p:nvCxnSpPr>
            <p:spPr>
              <a:xfrm flipV="1">
                <a:off x="7207777" y="4921170"/>
                <a:ext cx="1316648" cy="2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476447-16BC-4B14-A9BA-4406CC1D0513}"/>
                </a:ext>
              </a:extLst>
            </p:cNvPr>
            <p:cNvSpPr txBox="1"/>
            <p:nvPr/>
          </p:nvSpPr>
          <p:spPr>
            <a:xfrm>
              <a:off x="7624070" y="5155557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Migrations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F2B11-A1E5-4A4F-946F-2BEFD2400B55}"/>
                </a:ext>
              </a:extLst>
            </p:cNvPr>
            <p:cNvSpPr txBox="1"/>
            <p:nvPr/>
          </p:nvSpPr>
          <p:spPr>
            <a:xfrm>
              <a:off x="3711624" y="4878558"/>
              <a:ext cx="1299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EF Core API Build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4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WHY YOU NEED MIGRATIONS?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85F283-4C64-435C-83BB-D45EDED36082}"/>
              </a:ext>
            </a:extLst>
          </p:cNvPr>
          <p:cNvGrpSpPr/>
          <p:nvPr/>
        </p:nvGrpSpPr>
        <p:grpSpPr>
          <a:xfrm>
            <a:off x="1559862" y="2630765"/>
            <a:ext cx="4482489" cy="1208195"/>
            <a:chOff x="1894279" y="2441414"/>
            <a:chExt cx="4345489" cy="120536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B39B66A8-3E44-4969-80C5-61EAE950A1FB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02</a:t>
              </a:r>
              <a:endParaRPr sz="2000" b="1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F31C8E-C1C4-4FD6-ADDE-999E280379CB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0FFF7D32-16FF-4DCB-B80B-33C2A1BBF167}"/>
                </a:ext>
              </a:extLst>
            </p:cNvPr>
            <p:cNvSpPr/>
            <p:nvPr/>
          </p:nvSpPr>
          <p:spPr>
            <a:xfrm>
              <a:off x="1894279" y="2441414"/>
              <a:ext cx="4345489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Easy Database Management</a:t>
              </a:r>
              <a:endParaRPr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C038BE-2ED4-4155-93B7-FDA6A764B07C}"/>
              </a:ext>
            </a:extLst>
          </p:cNvPr>
          <p:cNvGrpSpPr/>
          <p:nvPr/>
        </p:nvGrpSpPr>
        <p:grpSpPr>
          <a:xfrm>
            <a:off x="5684433" y="1908913"/>
            <a:ext cx="4257426" cy="1208195"/>
            <a:chOff x="5865152" y="1838728"/>
            <a:chExt cx="4127305" cy="1205367"/>
          </a:xfrm>
          <a:solidFill>
            <a:srgbClr val="FFAB40"/>
          </a:solidFill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8D857069-D05C-42BE-B31B-FBF7BF365745}"/>
                </a:ext>
              </a:extLst>
            </p:cNvPr>
            <p:cNvSpPr/>
            <p:nvPr/>
          </p:nvSpPr>
          <p:spPr>
            <a:xfrm>
              <a:off x="5892481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20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01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414AC0-5437-44F7-9DB7-2391BF26DDCF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9DB69AD9-B430-4DE1-A302-C9762E9A96BD}"/>
                </a:ext>
              </a:extLst>
            </p:cNvPr>
            <p:cNvSpPr/>
            <p:nvPr/>
          </p:nvSpPr>
          <p:spPr>
            <a:xfrm>
              <a:off x="5865152" y="1838728"/>
              <a:ext cx="412730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Schema Evolution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BA0EDD-E680-41D8-8A29-A5CE833858F1}"/>
              </a:ext>
            </a:extLst>
          </p:cNvPr>
          <p:cNvGrpSpPr/>
          <p:nvPr/>
        </p:nvGrpSpPr>
        <p:grpSpPr>
          <a:xfrm>
            <a:off x="1552310" y="4125492"/>
            <a:ext cx="4482490" cy="1208195"/>
            <a:chOff x="1886958" y="2441414"/>
            <a:chExt cx="4345490" cy="1205367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D588015-C3B5-4D03-B6AB-B7E5CF572E96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04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8D6513-0A0A-4FE2-9F3D-1241F37E0D06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8CDCEAC-F6BD-4192-8260-D4BCD8367BDC}"/>
                </a:ext>
              </a:extLst>
            </p:cNvPr>
            <p:cNvSpPr/>
            <p:nvPr/>
          </p:nvSpPr>
          <p:spPr>
            <a:xfrm>
              <a:off x="1886958" y="2441414"/>
              <a:ext cx="4345490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Automated Database creation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78BF4F-C8D9-4C36-BE88-1DA96F7FA1CA}"/>
              </a:ext>
            </a:extLst>
          </p:cNvPr>
          <p:cNvGrpSpPr/>
          <p:nvPr/>
        </p:nvGrpSpPr>
        <p:grpSpPr>
          <a:xfrm>
            <a:off x="5680538" y="3357858"/>
            <a:ext cx="4224879" cy="1218411"/>
            <a:chOff x="5901012" y="1838728"/>
            <a:chExt cx="4095752" cy="1215558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BACB21EC-3B2B-4EA0-9810-6925590882D8}"/>
                </a:ext>
              </a:extLst>
            </p:cNvPr>
            <p:cNvSpPr/>
            <p:nvPr/>
          </p:nvSpPr>
          <p:spPr>
            <a:xfrm>
              <a:off x="5901016" y="1848919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03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901A7B-6E4E-48C6-BD95-28AA7D7A4CB3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8629211-3EAC-4949-88FE-2CFD6198D9CF}"/>
                </a:ext>
              </a:extLst>
            </p:cNvPr>
            <p:cNvSpPr/>
            <p:nvPr/>
          </p:nvSpPr>
          <p:spPr>
            <a:xfrm>
              <a:off x="5901012" y="1838728"/>
              <a:ext cx="4095752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Consistent database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6B36D-CF1E-4D0F-9791-87567E09900A}"/>
              </a:ext>
            </a:extLst>
          </p:cNvPr>
          <p:cNvGrpSpPr/>
          <p:nvPr/>
        </p:nvGrpSpPr>
        <p:grpSpPr>
          <a:xfrm>
            <a:off x="5680538" y="4888016"/>
            <a:ext cx="4224879" cy="1243843"/>
            <a:chOff x="5901012" y="1838728"/>
            <a:chExt cx="4095752" cy="1240931"/>
          </a:xfrm>
          <a:solidFill>
            <a:srgbClr val="9DC3E6"/>
          </a:solidFill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3A3A09B-9874-4F31-8956-3ECEB5E6BCD8}"/>
                </a:ext>
              </a:extLst>
            </p:cNvPr>
            <p:cNvSpPr/>
            <p:nvPr/>
          </p:nvSpPr>
          <p:spPr>
            <a:xfrm>
              <a:off x="5901012" y="1874292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15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05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5F5A48-9E16-434D-B012-94B983E62658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EC7FEC4-9B92-44B5-89F7-E3AC7D25FC56}"/>
                </a:ext>
              </a:extLst>
            </p:cNvPr>
            <p:cNvSpPr/>
            <p:nvPr/>
          </p:nvSpPr>
          <p:spPr>
            <a:xfrm>
              <a:off x="5901012" y="1838728"/>
              <a:ext cx="4095752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Improved Collaboration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following table lists important migration commands in EF Core: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b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</a:br>
            <a:endParaRPr lang="en-US" alt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b="1" dirty="0">
              <a:solidFill>
                <a:srgbClr val="333333"/>
              </a:solidFill>
              <a:latin typeface="Open Sans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b="1" dirty="0">
              <a:solidFill>
                <a:srgbClr val="333333"/>
              </a:solidFill>
              <a:latin typeface="Open Sans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b="1" dirty="0">
              <a:solidFill>
                <a:srgbClr val="333333"/>
              </a:solidFill>
              <a:latin typeface="Open Sans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1800" b="1" dirty="0">
              <a:solidFill>
                <a:srgbClr val="333333"/>
              </a:solidFill>
              <a:latin typeface="Menlo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CREATING A MIGRATION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1A56ED-C84F-4000-83D9-E2921558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7B0057-7525-49E2-83BA-80E76020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2BFE49-383E-4B00-ADAB-A80D91C8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03826"/>
              </p:ext>
            </p:extLst>
          </p:nvPr>
        </p:nvGraphicFramePr>
        <p:xfrm>
          <a:off x="537230" y="2554941"/>
          <a:ext cx="11238520" cy="31466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5852">
                  <a:extLst>
                    <a:ext uri="{9D8B030D-6E8A-4147-A177-3AD203B41FA5}">
                      <a16:colId xmlns:a16="http://schemas.microsoft.com/office/drawing/2014/main" val="1824119654"/>
                    </a:ext>
                  </a:extLst>
                </a:gridCol>
                <a:gridCol w="2599765">
                  <a:extLst>
                    <a:ext uri="{9D8B030D-6E8A-4147-A177-3AD203B41FA5}">
                      <a16:colId xmlns:a16="http://schemas.microsoft.com/office/drawing/2014/main" val="737060112"/>
                    </a:ext>
                  </a:extLst>
                </a:gridCol>
                <a:gridCol w="5132903">
                  <a:extLst>
                    <a:ext uri="{9D8B030D-6E8A-4147-A177-3AD203B41FA5}">
                      <a16:colId xmlns:a16="http://schemas.microsoft.com/office/drawing/2014/main" val="1521584950"/>
                    </a:ext>
                  </a:extLst>
                </a:gridCol>
              </a:tblGrid>
              <a:tr h="58194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PMC Command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dotnet CLI command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R="0" algn="l" rtl="0" eaLnBrk="1" fontAlgn="b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78826"/>
                  </a:ext>
                </a:extLst>
              </a:tr>
              <a:tr h="68280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add-migration &lt;migration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Add &lt;migration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Creates a migration by adding a migration snapshot.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6176"/>
                  </a:ext>
                </a:extLst>
              </a:tr>
              <a:tr h="516249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Remove-migration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Removes the last migration snapshot.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12042"/>
                  </a:ext>
                </a:extLst>
              </a:tr>
              <a:tr h="68280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Update-database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Updates the database schema based on the last migration snapshot.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24890"/>
                  </a:ext>
                </a:extLst>
              </a:tr>
              <a:tr h="682806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Script-migration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u="none" strike="noStrike" cap="none" dirty="0">
                          <a:solidFill>
                            <a:srgbClr val="3F3F3F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Generates a SQL script using all the migration snapshots.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8389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Performing CRUD Operations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409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Working with Data Using Entity Framework</a:t>
            </a:r>
            <a:endParaRPr lang="en-US" dirty="0"/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Calling Stored Procedures and Functions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51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Stored procedures are precompiled database objects that encapsulate a set of database operations.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can be used to execute complex queries, perform batch updates,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can even insert or update data in multiple tables with a single call.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can be called using the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FromSqlRaw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or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ExecuteSqlRaw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method in EF Core,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which allows you to execute raw SQL commands against the database.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STORED PROCEDURES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733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51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use stored procedures, you need to first create the stored procedure in your database,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then add a corresponding method to your DbContext class.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method should use the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FromSqlRaw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or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ExecuteSqlRaw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method to execute the stored procedure and return the results.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Here is an example of how to execute a stored procedure: 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STORED PROCEDURES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5F03-4129-4343-9C41-7A740C01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4158823"/>
            <a:ext cx="10057514" cy="1164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2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STORED PROCEDURES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47386-02DC-479A-87A7-66866931BDE7}"/>
              </a:ext>
            </a:extLst>
          </p:cNvPr>
          <p:cNvGrpSpPr/>
          <p:nvPr/>
        </p:nvGrpSpPr>
        <p:grpSpPr>
          <a:xfrm>
            <a:off x="707658" y="1863183"/>
            <a:ext cx="10959344" cy="4556402"/>
            <a:chOff x="707658" y="1863183"/>
            <a:chExt cx="10959344" cy="45564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10D01D-37DE-43D3-B86A-CBF673F07C6D}"/>
                </a:ext>
              </a:extLst>
            </p:cNvPr>
            <p:cNvSpPr/>
            <p:nvPr/>
          </p:nvSpPr>
          <p:spPr>
            <a:xfrm>
              <a:off x="707658" y="2656994"/>
              <a:ext cx="2635624" cy="3275561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The Client Application contains Model Classes Mapped with DB Tables using EF Core. 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8F7BC401-4577-4F18-A0A7-1E9FA8E7A0E5}"/>
                </a:ext>
              </a:extLst>
            </p:cNvPr>
            <p:cNvSpPr/>
            <p:nvPr/>
          </p:nvSpPr>
          <p:spPr>
            <a:xfrm>
              <a:off x="8449229" y="3135791"/>
              <a:ext cx="2877671" cy="2473577"/>
            </a:xfrm>
            <a:prstGeom prst="can">
              <a:avLst/>
            </a:prstGeom>
            <a:solidFill>
              <a:srgbClr val="9DC3E6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CAFF1C-A2F0-4961-B251-DA26505133DF}"/>
                </a:ext>
              </a:extLst>
            </p:cNvPr>
            <p:cNvSpPr/>
            <p:nvPr/>
          </p:nvSpPr>
          <p:spPr>
            <a:xfrm>
              <a:off x="9301989" y="4337878"/>
              <a:ext cx="1006291" cy="441350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1BE72-11D6-49C6-A5F0-AF4261279D18}"/>
                </a:ext>
              </a:extLst>
            </p:cNvPr>
            <p:cNvSpPr/>
            <p:nvPr/>
          </p:nvSpPr>
          <p:spPr>
            <a:xfrm>
              <a:off x="9384919" y="4443920"/>
              <a:ext cx="1006292" cy="4413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245593-C493-4E9F-9766-3EDE77E78B16}"/>
                </a:ext>
              </a:extLst>
            </p:cNvPr>
            <p:cNvSpPr txBox="1"/>
            <p:nvPr/>
          </p:nvSpPr>
          <p:spPr>
            <a:xfrm>
              <a:off x="744070" y="1863183"/>
              <a:ext cx="2635625" cy="64633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800" b="1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defRPr>
              </a:lvl1pPr>
            </a:lstStyle>
            <a:p>
              <a:r>
                <a:rPr lang="en-US" dirty="0"/>
                <a:t>Client Application like ASP.NET Core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9742A0-A374-4602-A411-C8819370C4EB}"/>
                </a:ext>
              </a:extLst>
            </p:cNvPr>
            <p:cNvSpPr txBox="1"/>
            <p:nvPr/>
          </p:nvSpPr>
          <p:spPr>
            <a:xfrm>
              <a:off x="8185337" y="2305651"/>
              <a:ext cx="3016626" cy="64633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Database with Stored Procedures and Tables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40D1E42-FF54-4F1E-AD5C-C6373CC689AC}"/>
                </a:ext>
              </a:extLst>
            </p:cNvPr>
            <p:cNvSpPr/>
            <p:nvPr/>
          </p:nvSpPr>
          <p:spPr>
            <a:xfrm>
              <a:off x="3742772" y="3465505"/>
              <a:ext cx="4078941" cy="173850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The EFCore Manages Connection and Stored Procedure Execution Requests </a:t>
              </a:r>
              <a:endParaRPr lang="en-IN" sz="1600" b="1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9338287-2B69-4BCF-82D6-47972577C6EF}"/>
                </a:ext>
              </a:extLst>
            </p:cNvPr>
            <p:cNvSpPr/>
            <p:nvPr/>
          </p:nvSpPr>
          <p:spPr>
            <a:xfrm>
              <a:off x="3478307" y="3402750"/>
              <a:ext cx="4759124" cy="724058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Request for the DB Transaction using EF Core</a:t>
              </a:r>
              <a:endParaRPr lang="en-IN" b="1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9396EBE2-FAD6-417A-ACA5-60895540BA85}"/>
                </a:ext>
              </a:extLst>
            </p:cNvPr>
            <p:cNvSpPr/>
            <p:nvPr/>
          </p:nvSpPr>
          <p:spPr>
            <a:xfrm>
              <a:off x="3426213" y="4548405"/>
              <a:ext cx="4759124" cy="724058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The Response of Transaction from DB</a:t>
              </a:r>
              <a:endParaRPr lang="en-IN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03C676-6B6D-43D2-9BE7-66F139AE81F2}"/>
                </a:ext>
              </a:extLst>
            </p:cNvPr>
            <p:cNvSpPr txBox="1"/>
            <p:nvPr/>
          </p:nvSpPr>
          <p:spPr>
            <a:xfrm>
              <a:off x="4886895" y="2830123"/>
              <a:ext cx="1837759" cy="40011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EF Core 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82F8EE-B80D-4227-8FDD-A4858EBAD59E}"/>
                </a:ext>
              </a:extLst>
            </p:cNvPr>
            <p:cNvSpPr txBox="1"/>
            <p:nvPr/>
          </p:nvSpPr>
          <p:spPr>
            <a:xfrm>
              <a:off x="8109125" y="5773254"/>
              <a:ext cx="3557877" cy="64633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Stored Procedures are executed on Database Server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b="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WHY STORED PROCEDURES?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85F283-4C64-435C-83BB-D45EDED36082}"/>
              </a:ext>
            </a:extLst>
          </p:cNvPr>
          <p:cNvGrpSpPr/>
          <p:nvPr/>
        </p:nvGrpSpPr>
        <p:grpSpPr>
          <a:xfrm>
            <a:off x="1559862" y="2630765"/>
            <a:ext cx="4482489" cy="1208195"/>
            <a:chOff x="1894279" y="2441414"/>
            <a:chExt cx="4345489" cy="120536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B39B66A8-3E44-4969-80C5-61EAE950A1FB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02</a:t>
              </a:r>
              <a:endParaRPr sz="2000" b="1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F31C8E-C1C4-4FD6-ADDE-999E280379CB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0FFF7D32-16FF-4DCB-B80B-33C2A1BBF167}"/>
                </a:ext>
              </a:extLst>
            </p:cNvPr>
            <p:cNvSpPr/>
            <p:nvPr/>
          </p:nvSpPr>
          <p:spPr>
            <a:xfrm>
              <a:off x="1894279" y="2441414"/>
              <a:ext cx="4345489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Security</a:t>
              </a:r>
              <a:endParaRPr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C038BE-2ED4-4155-93B7-FDA6A764B07C}"/>
              </a:ext>
            </a:extLst>
          </p:cNvPr>
          <p:cNvGrpSpPr/>
          <p:nvPr/>
        </p:nvGrpSpPr>
        <p:grpSpPr>
          <a:xfrm>
            <a:off x="5684433" y="1908913"/>
            <a:ext cx="4257426" cy="1208195"/>
            <a:chOff x="5865152" y="1838728"/>
            <a:chExt cx="4127305" cy="1205367"/>
          </a:xfrm>
          <a:solidFill>
            <a:srgbClr val="FFAB40"/>
          </a:solidFill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8D857069-D05C-42BE-B31B-FBF7BF365745}"/>
                </a:ext>
              </a:extLst>
            </p:cNvPr>
            <p:cNvSpPr/>
            <p:nvPr/>
          </p:nvSpPr>
          <p:spPr>
            <a:xfrm>
              <a:off x="5892481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20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01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414AC0-5437-44F7-9DB7-2391BF26DDCF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9DB69AD9-B430-4DE1-A302-C9762E9A96BD}"/>
                </a:ext>
              </a:extLst>
            </p:cNvPr>
            <p:cNvSpPr/>
            <p:nvPr/>
          </p:nvSpPr>
          <p:spPr>
            <a:xfrm>
              <a:off x="5865152" y="1838728"/>
              <a:ext cx="412730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Improved Performance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BA0EDD-E680-41D8-8A29-A5CE833858F1}"/>
              </a:ext>
            </a:extLst>
          </p:cNvPr>
          <p:cNvGrpSpPr/>
          <p:nvPr/>
        </p:nvGrpSpPr>
        <p:grpSpPr>
          <a:xfrm>
            <a:off x="1552310" y="4125492"/>
            <a:ext cx="4482490" cy="1208195"/>
            <a:chOff x="1886958" y="2441414"/>
            <a:chExt cx="4345490" cy="1205367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D588015-C3B5-4D03-B6AB-B7E5CF572E96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04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8D6513-0A0A-4FE2-9F3D-1241F37E0D06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8CDCEAC-F6BD-4192-8260-D4BCD8367BDC}"/>
                </a:ext>
              </a:extLst>
            </p:cNvPr>
            <p:cNvSpPr/>
            <p:nvPr/>
          </p:nvSpPr>
          <p:spPr>
            <a:xfrm>
              <a:off x="1886958" y="2441414"/>
              <a:ext cx="4345490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Consistency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78BF4F-C8D9-4C36-BE88-1DA96F7FA1CA}"/>
              </a:ext>
            </a:extLst>
          </p:cNvPr>
          <p:cNvGrpSpPr/>
          <p:nvPr/>
        </p:nvGrpSpPr>
        <p:grpSpPr>
          <a:xfrm>
            <a:off x="5680538" y="3357858"/>
            <a:ext cx="4224879" cy="1218411"/>
            <a:chOff x="5901012" y="1838728"/>
            <a:chExt cx="4095752" cy="1215558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BACB21EC-3B2B-4EA0-9810-6925590882D8}"/>
                </a:ext>
              </a:extLst>
            </p:cNvPr>
            <p:cNvSpPr/>
            <p:nvPr/>
          </p:nvSpPr>
          <p:spPr>
            <a:xfrm>
              <a:off x="5901016" y="1848919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03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901A7B-6E4E-48C6-BD95-28AA7D7A4CB3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8629211-3EAC-4949-88FE-2CFD6198D9CF}"/>
                </a:ext>
              </a:extLst>
            </p:cNvPr>
            <p:cNvSpPr/>
            <p:nvPr/>
          </p:nvSpPr>
          <p:spPr>
            <a:xfrm>
              <a:off x="5901012" y="1838728"/>
              <a:ext cx="4095752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Encapsulation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6B36D-CF1E-4D0F-9791-87567E09900A}"/>
              </a:ext>
            </a:extLst>
          </p:cNvPr>
          <p:cNvGrpSpPr/>
          <p:nvPr/>
        </p:nvGrpSpPr>
        <p:grpSpPr>
          <a:xfrm>
            <a:off x="5680538" y="4888016"/>
            <a:ext cx="4224879" cy="1243843"/>
            <a:chOff x="5901012" y="1838728"/>
            <a:chExt cx="4095752" cy="1240931"/>
          </a:xfrm>
          <a:solidFill>
            <a:srgbClr val="9DC3E6"/>
          </a:solidFill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3A3A09B-9874-4F31-8956-3ECEB5E6BCD8}"/>
                </a:ext>
              </a:extLst>
            </p:cNvPr>
            <p:cNvSpPr/>
            <p:nvPr/>
          </p:nvSpPr>
          <p:spPr>
            <a:xfrm>
              <a:off x="5901012" y="1874292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15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05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5F5A48-9E16-434D-B012-94B983E62658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EC7FEC4-9B92-44B5-89F7-E3AC7D25FC56}"/>
                </a:ext>
              </a:extLst>
            </p:cNvPr>
            <p:cNvSpPr/>
            <p:nvPr/>
          </p:nvSpPr>
          <p:spPr>
            <a:xfrm>
              <a:off x="5901012" y="1838728"/>
              <a:ext cx="4095752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Reusability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51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function must return a value but in Stored Procedure it is optional.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Functions can have only input parameters for it whereas Procedures can have input or output parameters.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Functions can be called from Procedure whereas Procedures cannot be called from a Function.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STORED PROCEDURES vs. FUNCTIONS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47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425746" y="1974048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Introduction to Entity Framework Core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816490" y="2586079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Demo: Creating Database Using Code First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2160744" y="317187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DbContext and DbSet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470163" y="382731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EF Core Migrations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853473" y="4485267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Database CRUD Operations  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93AC8480-54B9-487B-9C11-3D600E826EA6}"/>
              </a:ext>
            </a:extLst>
          </p:cNvPr>
          <p:cNvSpPr txBox="1"/>
          <p:nvPr/>
        </p:nvSpPr>
        <p:spPr>
          <a:xfrm>
            <a:off x="3199837" y="5143219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Calling Stored Procedure and Functions</a:t>
            </a:r>
            <a:endParaRPr lang="en-US"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Object Relational Mapping (ORM)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ORM stands for object-relational mapping.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Object-relational mapping (ORM) is a way to align programming code with database structures.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ORM uses metadata descriptors to create a layer between the programming language and a relational database.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 It thus connects OOPs code with the database,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simplifies the interaction between relational databases and OOP languages.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ORM lets programmers maintain a consistent view of objects over time, 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ORM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8848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whole methodology followed by ORMs is dependent on the object-oriented paradigm.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ORMs generate objects which map to tables in the database virtually.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Once these objects are up, then coders can easily work to retrieve, manipulate or delete any field from the table without paying much attention to language specifically.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supports writing complex long SQL queries in a simpler way.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uses libraries to comprehend the code we are writing in the form of objects and then map it onto the database.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ORM WORKS?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842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Suppose one is using to link python application with oracle database.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that case, the developer will have to choose the most relevant ORM as per the business requirements.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can be well understood by the diagram below: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ORM WORKS?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429262-5BB6-4158-B5B8-79A6E6E8328F}"/>
              </a:ext>
            </a:extLst>
          </p:cNvPr>
          <p:cNvGrpSpPr/>
          <p:nvPr/>
        </p:nvGrpSpPr>
        <p:grpSpPr>
          <a:xfrm>
            <a:off x="1491183" y="4195459"/>
            <a:ext cx="8474453" cy="1551072"/>
            <a:chOff x="1491183" y="4195459"/>
            <a:chExt cx="8474453" cy="1551072"/>
          </a:xfrm>
        </p:grpSpPr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CB1E7BC8-B041-4BF4-B118-079E8B4C0BD8}"/>
                </a:ext>
              </a:extLst>
            </p:cNvPr>
            <p:cNvSpPr/>
            <p:nvPr/>
          </p:nvSpPr>
          <p:spPr>
            <a:xfrm>
              <a:off x="1491183" y="4195459"/>
              <a:ext cx="1837766" cy="1541929"/>
            </a:xfrm>
            <a:prstGeom prst="can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Application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B487129D-0DB0-4B6C-A81B-9FA2AC7227FD}"/>
                </a:ext>
              </a:extLst>
            </p:cNvPr>
            <p:cNvSpPr/>
            <p:nvPr/>
          </p:nvSpPr>
          <p:spPr>
            <a:xfrm>
              <a:off x="8127870" y="4204602"/>
              <a:ext cx="1837766" cy="1541929"/>
            </a:xfrm>
            <a:prstGeom prst="can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Oracle Database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F9473E-BD6E-412E-917C-DDA3C657735F}"/>
                </a:ext>
              </a:extLst>
            </p:cNvPr>
            <p:cNvSpPr/>
            <p:nvPr/>
          </p:nvSpPr>
          <p:spPr>
            <a:xfrm>
              <a:off x="4845633" y="4685588"/>
              <a:ext cx="1837766" cy="532177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ORM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14534D-51A7-40C1-85EC-541EB921340C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>
              <a:off x="6683399" y="4951677"/>
              <a:ext cx="1444471" cy="2389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88E28F-C36D-4DD6-A096-231026DA4436}"/>
                </a:ext>
              </a:extLst>
            </p:cNvPr>
            <p:cNvCxnSpPr>
              <a:cxnSpLocks/>
              <a:stCxn id="2" idx="4"/>
              <a:endCxn id="6" idx="1"/>
            </p:cNvCxnSpPr>
            <p:nvPr/>
          </p:nvCxnSpPr>
          <p:spPr>
            <a:xfrm flipV="1">
              <a:off x="3328949" y="4951677"/>
              <a:ext cx="1516684" cy="14747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8EC4AD-9072-4FC4-B13D-E2FCBA8F8C43}"/>
                </a:ext>
              </a:extLst>
            </p:cNvPr>
            <p:cNvSpPr txBox="1"/>
            <p:nvPr/>
          </p:nvSpPr>
          <p:spPr>
            <a:xfrm>
              <a:off x="3604438" y="4305346"/>
              <a:ext cx="986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OOP Objects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59FE26-4017-4A80-B148-DC4F972CFB72}"/>
                </a:ext>
              </a:extLst>
            </p:cNvPr>
            <p:cNvSpPr txBox="1"/>
            <p:nvPr/>
          </p:nvSpPr>
          <p:spPr>
            <a:xfrm>
              <a:off x="6840364" y="4320092"/>
              <a:ext cx="1210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Database </a:t>
              </a:r>
            </a:p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Objects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EF Core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4541</TotalTime>
  <Words>1411</Words>
  <Application>Microsoft Office PowerPoint</Application>
  <PresentationFormat>Widescreen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Lato Black</vt:lpstr>
      <vt:lpstr>Open Sans</vt:lpstr>
      <vt:lpstr>Calibri</vt:lpstr>
      <vt:lpstr>Menlo</vt:lpstr>
      <vt:lpstr>Arial</vt:lpstr>
      <vt:lpstr>Lato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INTRODUCTION TO ORM</vt:lpstr>
      <vt:lpstr>HOW ORM WORKS?</vt:lpstr>
      <vt:lpstr>HOW ORM WORKS?</vt:lpstr>
      <vt:lpstr>PowerPoint Presentation</vt:lpstr>
      <vt:lpstr>INTRODUCTION TO EF CORE </vt:lpstr>
      <vt:lpstr>DOMAIN CLASSES </vt:lpstr>
      <vt:lpstr>DOMAIN CLASSES </vt:lpstr>
      <vt:lpstr>TYPES OF EF CORE</vt:lpstr>
      <vt:lpstr>TYPES OF EF CORE</vt:lpstr>
      <vt:lpstr>PowerPoint Presentation</vt:lpstr>
      <vt:lpstr>PowerPoint Presentation</vt:lpstr>
      <vt:lpstr>Code First Approach</vt:lpstr>
      <vt:lpstr>PowerPoint Presentation</vt:lpstr>
      <vt:lpstr>TYPES OF EF CORE</vt:lpstr>
      <vt:lpstr>PowerPoint Presentation</vt:lpstr>
      <vt:lpstr>DbContext</vt:lpstr>
      <vt:lpstr>USES OF DbContext</vt:lpstr>
      <vt:lpstr>PowerPoint Presentation</vt:lpstr>
      <vt:lpstr>DbSet</vt:lpstr>
      <vt:lpstr>PowerPoint Presentation</vt:lpstr>
      <vt:lpstr>EF CORE MIGRATIONS </vt:lpstr>
      <vt:lpstr>WHY YOU NEED MIGRATIONS?</vt:lpstr>
      <vt:lpstr>CREATING A MIGRATION</vt:lpstr>
      <vt:lpstr>PowerPoint Presentation</vt:lpstr>
      <vt:lpstr>PowerPoint Presentation</vt:lpstr>
      <vt:lpstr>PowerPoint Presentation</vt:lpstr>
      <vt:lpstr>STORED PROCEDURES</vt:lpstr>
      <vt:lpstr>STORED PROCEDURES</vt:lpstr>
      <vt:lpstr>STORED PROCEDURES</vt:lpstr>
      <vt:lpstr>WHY STORED PROCEDURES?</vt:lpstr>
      <vt:lpstr>STORED PROCEDURES vs.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403</cp:revision>
  <dcterms:created xsi:type="dcterms:W3CDTF">2023-04-12T08:52:19Z</dcterms:created>
  <dcterms:modified xsi:type="dcterms:W3CDTF">2023-07-27T03:50:59Z</dcterms:modified>
</cp:coreProperties>
</file>