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sldIdLst>
    <p:sldId id="266" r:id="rId2"/>
    <p:sldId id="257" r:id="rId3"/>
    <p:sldId id="279" r:id="rId4"/>
    <p:sldId id="258" r:id="rId5"/>
    <p:sldId id="369" r:id="rId6"/>
    <p:sldId id="316" r:id="rId7"/>
    <p:sldId id="336" r:id="rId8"/>
    <p:sldId id="259" r:id="rId9"/>
    <p:sldId id="356" r:id="rId10"/>
    <p:sldId id="355" r:id="rId11"/>
    <p:sldId id="357" r:id="rId12"/>
    <p:sldId id="358" r:id="rId13"/>
    <p:sldId id="359" r:id="rId14"/>
    <p:sldId id="360" r:id="rId15"/>
    <p:sldId id="370" r:id="rId16"/>
    <p:sldId id="311" r:id="rId17"/>
    <p:sldId id="337" r:id="rId18"/>
    <p:sldId id="361" r:id="rId19"/>
    <p:sldId id="362" r:id="rId20"/>
    <p:sldId id="298" r:id="rId21"/>
    <p:sldId id="342" r:id="rId22"/>
    <p:sldId id="365" r:id="rId23"/>
    <p:sldId id="366" r:id="rId24"/>
    <p:sldId id="367" r:id="rId25"/>
    <p:sldId id="368" r:id="rId26"/>
    <p:sldId id="363" r:id="rId27"/>
  </p:sldIdLst>
  <p:sldSz cx="12192000" cy="6858000"/>
  <p:notesSz cx="12192000" cy="6858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Lato" panose="020F0502020204030203" pitchFamily="34" charset="0"/>
      <p:regular r:id="rId36"/>
      <p:bold r:id="rId37"/>
      <p:italic r:id="rId38"/>
      <p:boldItalic r:id="rId39"/>
    </p:embeddedFont>
    <p:embeddedFont>
      <p:font typeface="Lato Black" panose="020F0502020204030203" pitchFamily="34" charset="0"/>
      <p:bold r:id="rId40"/>
      <p:boldItalic r:id="rId41"/>
    </p:embeddedFont>
    <p:embeddedFont>
      <p:font typeface="Trebuchet MS" panose="020B060302020202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7ABD"/>
    <a:srgbClr val="002060"/>
    <a:srgbClr val="70A8DA"/>
    <a:srgbClr val="DAE3F3"/>
    <a:srgbClr val="EB856E"/>
    <a:srgbClr val="9DC3E6"/>
    <a:srgbClr val="5B9BD5"/>
    <a:srgbClr val="C2DAF0"/>
    <a:srgbClr val="D3D3D3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6A53A9-07E7-42DB-A845-9E2B25580015}" v="261" dt="2023-05-09T15:37:37.932"/>
  </p1510:revLst>
</p1510:revInfo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0" y="8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wna Gunwani" userId="6a8f5cafce9d9ecc" providerId="LiveId" clId="{E06A53A9-07E7-42DB-A845-9E2B25580015}"/>
    <pc:docChg chg="addSld delSld modSld sldOrd">
      <pc:chgData name="Bhawna Gunwani" userId="6a8f5cafce9d9ecc" providerId="LiveId" clId="{E06A53A9-07E7-42DB-A845-9E2B25580015}" dt="2023-05-09T15:37:40.426" v="291"/>
      <pc:docMkLst>
        <pc:docMk/>
      </pc:docMkLst>
      <pc:sldChg chg="ord">
        <pc:chgData name="Bhawna Gunwani" userId="6a8f5cafce9d9ecc" providerId="LiveId" clId="{E06A53A9-07E7-42DB-A845-9E2B25580015}" dt="2023-05-09T15:37:40.426" v="291"/>
        <pc:sldMkLst>
          <pc:docMk/>
          <pc:sldMk cId="2623539371" sldId="298"/>
        </pc:sldMkLst>
      </pc:sldChg>
      <pc:sldChg chg="del">
        <pc:chgData name="Bhawna Gunwani" userId="6a8f5cafce9d9ecc" providerId="LiveId" clId="{E06A53A9-07E7-42DB-A845-9E2B25580015}" dt="2023-05-09T14:53:04.987" v="42" actId="47"/>
        <pc:sldMkLst>
          <pc:docMk/>
          <pc:sldMk cId="2693644063" sldId="299"/>
        </pc:sldMkLst>
      </pc:sldChg>
      <pc:sldChg chg="modSp">
        <pc:chgData name="Bhawna Gunwani" userId="6a8f5cafce9d9ecc" providerId="LiveId" clId="{E06A53A9-07E7-42DB-A845-9E2B25580015}" dt="2023-05-09T15:22:41.069" v="156" actId="20577"/>
        <pc:sldMkLst>
          <pc:docMk/>
          <pc:sldMk cId="1099239715" sldId="361"/>
        </pc:sldMkLst>
        <pc:spChg chg="mod">
          <ac:chgData name="Bhawna Gunwani" userId="6a8f5cafce9d9ecc" providerId="LiveId" clId="{E06A53A9-07E7-42DB-A845-9E2B25580015}" dt="2023-05-09T15:22:41.069" v="156" actId="20577"/>
          <ac:spMkLst>
            <pc:docMk/>
            <pc:sldMk cId="1099239715" sldId="361"/>
            <ac:spMk id="3" creationId="{94D7F709-B566-4E7F-8023-DC80BCF80C22}"/>
          </ac:spMkLst>
        </pc:spChg>
      </pc:sldChg>
      <pc:sldChg chg="modSp modAnim">
        <pc:chgData name="Bhawna Gunwani" userId="6a8f5cafce9d9ecc" providerId="LiveId" clId="{E06A53A9-07E7-42DB-A845-9E2B25580015}" dt="2023-05-09T15:37:37.932" v="289" actId="20577"/>
        <pc:sldMkLst>
          <pc:docMk/>
          <pc:sldMk cId="672095963" sldId="362"/>
        </pc:sldMkLst>
        <pc:spChg chg="mod">
          <ac:chgData name="Bhawna Gunwani" userId="6a8f5cafce9d9ecc" providerId="LiveId" clId="{E06A53A9-07E7-42DB-A845-9E2B25580015}" dt="2023-05-09T15:37:37.932" v="289" actId="20577"/>
          <ac:spMkLst>
            <pc:docMk/>
            <pc:sldMk cId="672095963" sldId="362"/>
            <ac:spMk id="5" creationId="{295F307D-D134-4F14-A087-7AD567D01C73}"/>
          </ac:spMkLst>
        </pc:spChg>
      </pc:sldChg>
      <pc:sldChg chg="modSp add ord">
        <pc:chgData name="Bhawna Gunwani" userId="6a8f5cafce9d9ecc" providerId="LiveId" clId="{E06A53A9-07E7-42DB-A845-9E2B25580015}" dt="2023-05-09T14:52:45.656" v="30" actId="20577"/>
        <pc:sldMkLst>
          <pc:docMk/>
          <pc:sldMk cId="2903688670" sldId="369"/>
        </pc:sldMkLst>
        <pc:spChg chg="mod">
          <ac:chgData name="Bhawna Gunwani" userId="6a8f5cafce9d9ecc" providerId="LiveId" clId="{E06A53A9-07E7-42DB-A845-9E2B25580015}" dt="2023-05-09T14:52:45.656" v="30" actId="20577"/>
          <ac:spMkLst>
            <pc:docMk/>
            <pc:sldMk cId="2903688670" sldId="369"/>
            <ac:spMk id="2" creationId="{75551CE2-E4C9-4FD9-B806-63BBFAE24904}"/>
          </ac:spMkLst>
        </pc:spChg>
      </pc:sldChg>
      <pc:sldChg chg="modSp add ord modAnim">
        <pc:chgData name="Bhawna Gunwani" userId="6a8f5cafce9d9ecc" providerId="LiveId" clId="{E06A53A9-07E7-42DB-A845-9E2B25580015}" dt="2023-05-09T15:23:02.298" v="164"/>
        <pc:sldMkLst>
          <pc:docMk/>
          <pc:sldMk cId="2922565954" sldId="370"/>
        </pc:sldMkLst>
        <pc:spChg chg="mod">
          <ac:chgData name="Bhawna Gunwani" userId="6a8f5cafce9d9ecc" providerId="LiveId" clId="{E06A53A9-07E7-42DB-A845-9E2B25580015}" dt="2023-05-09T14:53:13.157" v="59" actId="20577"/>
          <ac:spMkLst>
            <pc:docMk/>
            <pc:sldMk cId="2922565954" sldId="370"/>
            <ac:spMk id="2" creationId="{75551CE2-E4C9-4FD9-B806-63BBFAE249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" name="Google Shape;79;p16">
            <a:extLst>
              <a:ext uri="{FF2B5EF4-FFF2-40B4-BE49-F238E27FC236}">
                <a16:creationId xmlns:a16="http://schemas.microsoft.com/office/drawing/2014/main" id="{3B65AF20-716B-FB15-5B4D-697B092FDC57}"/>
              </a:ext>
            </a:extLst>
          </p:cNvPr>
          <p:cNvSpPr/>
          <p:nvPr/>
        </p:nvSpPr>
        <p:spPr>
          <a:xfrm>
            <a:off x="1755300" y="961724"/>
            <a:ext cx="10436700" cy="4719300"/>
          </a:xfrm>
          <a:prstGeom prst="rect">
            <a:avLst/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858295" y="3778833"/>
            <a:ext cx="10264877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858296" y="992767"/>
            <a:ext cx="10264877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Google Shape;81;p16">
            <a:extLst>
              <a:ext uri="{FF2B5EF4-FFF2-40B4-BE49-F238E27FC236}">
                <a16:creationId xmlns:a16="http://schemas.microsoft.com/office/drawing/2014/main" id="{FE9B7AA1-A29F-6D81-3D4B-A46137AE888E}"/>
              </a:ext>
            </a:extLst>
          </p:cNvPr>
          <p:cNvSpPr/>
          <p:nvPr/>
        </p:nvSpPr>
        <p:spPr>
          <a:xfrm rot="-2573517">
            <a:off x="10446466" y="4538934"/>
            <a:ext cx="1793517" cy="1704986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FCA106">
              <a:alpha val="5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82;p16">
            <a:extLst>
              <a:ext uri="{FF2B5EF4-FFF2-40B4-BE49-F238E27FC236}">
                <a16:creationId xmlns:a16="http://schemas.microsoft.com/office/drawing/2014/main" id="{839B7C1A-8666-5747-CC25-3E1214004BDF}"/>
              </a:ext>
            </a:extLst>
          </p:cNvPr>
          <p:cNvSpPr/>
          <p:nvPr/>
        </p:nvSpPr>
        <p:spPr>
          <a:xfrm flipH="1">
            <a:off x="11253675" y="4489065"/>
            <a:ext cx="350700" cy="3507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5C2ECBA1-A536-4159-65FC-4A74EABFED3C}"/>
              </a:ext>
            </a:extLst>
          </p:cNvPr>
          <p:cNvSpPr/>
          <p:nvPr/>
        </p:nvSpPr>
        <p:spPr>
          <a:xfrm flipH="1">
            <a:off x="9917800" y="5019074"/>
            <a:ext cx="505200" cy="5052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84;p16">
            <a:extLst>
              <a:ext uri="{FF2B5EF4-FFF2-40B4-BE49-F238E27FC236}">
                <a16:creationId xmlns:a16="http://schemas.microsoft.com/office/drawing/2014/main" id="{70CDBBE8-A6AF-BA9F-9803-6A5F322AEAC7}"/>
              </a:ext>
            </a:extLst>
          </p:cNvPr>
          <p:cNvSpPr/>
          <p:nvPr/>
        </p:nvSpPr>
        <p:spPr>
          <a:xfrm flipH="1">
            <a:off x="9469525" y="4839774"/>
            <a:ext cx="122700" cy="1227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OBJECT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574040" y="1010234"/>
            <a:ext cx="110439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600" b="1" i="0">
                <a:solidFill>
                  <a:srgbClr val="A33E2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1">
  <p:cSld name="Title and Content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609600" y="6477000"/>
            <a:ext cx="10974705" cy="0"/>
          </a:xfrm>
          <a:custGeom>
            <a:avLst/>
            <a:gdLst/>
            <a:ahLst/>
            <a:cxnLst/>
            <a:rect l="l" t="t" r="r" b="b"/>
            <a:pathLst>
              <a:path w="10974705" h="120000" extrusionOk="0">
                <a:moveTo>
                  <a:pt x="0" y="0"/>
                </a:moveTo>
                <a:lnTo>
                  <a:pt x="10974578" y="0"/>
                </a:lnTo>
              </a:path>
            </a:pathLst>
          </a:custGeom>
          <a:noFill/>
          <a:ln w="9525" cap="flat" cmpd="sng">
            <a:solidFill>
              <a:srgbClr val="D15A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574040" y="1010234"/>
            <a:ext cx="110439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600" b="1" i="0">
                <a:solidFill>
                  <a:srgbClr val="A33E2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15847" y="1822830"/>
            <a:ext cx="10560300" cy="3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marL="1371600" lvl="2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marL="1828800" lvl="3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marL="2286000" lvl="4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marL="2743200" lvl="5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marL="3200400" lvl="6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marL="3657600" lvl="7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marL="4114800" lvl="8" indent="-228600" algn="l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609600" y="320040"/>
            <a:ext cx="9651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09600" y="1609416"/>
            <a:ext cx="9651900" cy="4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039" algn="l">
              <a:spcBef>
                <a:spcPts val="600"/>
              </a:spcBef>
              <a:spcAft>
                <a:spcPts val="0"/>
              </a:spcAft>
              <a:buSzPts val="1314"/>
              <a:buChar char="●"/>
              <a:defRPr/>
            </a:lvl1pPr>
            <a:lvl2pPr marL="914400" lvl="1" indent="-320040" algn="l">
              <a:spcBef>
                <a:spcPts val="2100"/>
              </a:spcBef>
              <a:spcAft>
                <a:spcPts val="0"/>
              </a:spcAft>
              <a:buSzPts val="1440"/>
              <a:buChar char="○"/>
              <a:defRPr/>
            </a:lvl2pPr>
            <a:lvl3pPr marL="1371600" lvl="2" indent="-297180" algn="l">
              <a:spcBef>
                <a:spcPts val="2100"/>
              </a:spcBef>
              <a:spcAft>
                <a:spcPts val="0"/>
              </a:spcAft>
              <a:buSzPts val="1080"/>
              <a:buChar char="■"/>
              <a:defRPr/>
            </a:lvl3pPr>
            <a:lvl4pPr marL="1828800" lvl="3" indent="-320039" algn="l">
              <a:spcBef>
                <a:spcPts val="21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08610" algn="l">
              <a:spcBef>
                <a:spcPts val="21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20039" algn="l">
              <a:spcBef>
                <a:spcPts val="210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>
              <a:spcBef>
                <a:spcPts val="2100"/>
              </a:spcBef>
              <a:spcAft>
                <a:spcPts val="0"/>
              </a:spcAft>
              <a:buSzPts val="1440"/>
              <a:buChar char="●"/>
              <a:defRPr/>
            </a:lvl7pPr>
            <a:lvl8pPr marL="3657600" lvl="7" indent="-342900" algn="l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5661248" y="6557946"/>
            <a:ext cx="26700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335264" y="6556248"/>
            <a:ext cx="7845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7;p18">
            <a:extLst>
              <a:ext uri="{FF2B5EF4-FFF2-40B4-BE49-F238E27FC236}">
                <a16:creationId xmlns:a16="http://schemas.microsoft.com/office/drawing/2014/main" id="{35A95127-1827-4A1B-B0E1-42C43A48394D}"/>
              </a:ext>
            </a:extLst>
          </p:cNvPr>
          <p:cNvSpPr/>
          <p:nvPr/>
        </p:nvSpPr>
        <p:spPr>
          <a:xfrm rot="10800000" flipH="1">
            <a:off x="0" y="0"/>
            <a:ext cx="5498400" cy="6896400"/>
          </a:xfrm>
          <a:prstGeom prst="round1Rect">
            <a:avLst>
              <a:gd name="adj" fmla="val 16667"/>
            </a:avLst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430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3" name="Google Shape;81;p16">
            <a:extLst>
              <a:ext uri="{FF2B5EF4-FFF2-40B4-BE49-F238E27FC236}">
                <a16:creationId xmlns:a16="http://schemas.microsoft.com/office/drawing/2014/main" id="{FE9B7AA1-A29F-6D81-3D4B-A46137AE888E}"/>
              </a:ext>
            </a:extLst>
          </p:cNvPr>
          <p:cNvSpPr/>
          <p:nvPr/>
        </p:nvSpPr>
        <p:spPr>
          <a:xfrm rot="-2573517">
            <a:off x="10446466" y="4538934"/>
            <a:ext cx="1793517" cy="1704986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FCA106">
              <a:alpha val="5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82;p16">
            <a:extLst>
              <a:ext uri="{FF2B5EF4-FFF2-40B4-BE49-F238E27FC236}">
                <a16:creationId xmlns:a16="http://schemas.microsoft.com/office/drawing/2014/main" id="{839B7C1A-8666-5747-CC25-3E1214004BDF}"/>
              </a:ext>
            </a:extLst>
          </p:cNvPr>
          <p:cNvSpPr/>
          <p:nvPr/>
        </p:nvSpPr>
        <p:spPr>
          <a:xfrm flipH="1">
            <a:off x="11253675" y="4489065"/>
            <a:ext cx="350700" cy="3507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5C2ECBA1-A536-4159-65FC-4A74EABFED3C}"/>
              </a:ext>
            </a:extLst>
          </p:cNvPr>
          <p:cNvSpPr/>
          <p:nvPr/>
        </p:nvSpPr>
        <p:spPr>
          <a:xfrm flipH="1">
            <a:off x="9917800" y="5019074"/>
            <a:ext cx="505200" cy="5052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84;p16">
            <a:extLst>
              <a:ext uri="{FF2B5EF4-FFF2-40B4-BE49-F238E27FC236}">
                <a16:creationId xmlns:a16="http://schemas.microsoft.com/office/drawing/2014/main" id="{70CDBBE8-A6AF-BA9F-9803-6A5F322AEAC7}"/>
              </a:ext>
            </a:extLst>
          </p:cNvPr>
          <p:cNvSpPr/>
          <p:nvPr/>
        </p:nvSpPr>
        <p:spPr>
          <a:xfrm flipH="1">
            <a:off x="9469525" y="4839774"/>
            <a:ext cx="122700" cy="1227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" name="Google Shape;78;p16">
            <a:extLst>
              <a:ext uri="{FF2B5EF4-FFF2-40B4-BE49-F238E27FC236}">
                <a16:creationId xmlns:a16="http://schemas.microsoft.com/office/drawing/2014/main" id="{D94E991A-9EFF-4B65-BCC3-F9383B0FD1C2}"/>
              </a:ext>
            </a:extLst>
          </p:cNvPr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-8677071" y="-3701643"/>
            <a:ext cx="12192000" cy="813538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79;p16">
            <a:extLst>
              <a:ext uri="{FF2B5EF4-FFF2-40B4-BE49-F238E27FC236}">
                <a16:creationId xmlns:a16="http://schemas.microsoft.com/office/drawing/2014/main" id="{E4662EFA-9AD5-466E-92CF-15C8F262B99C}"/>
              </a:ext>
            </a:extLst>
          </p:cNvPr>
          <p:cNvSpPr/>
          <p:nvPr userDrawn="1"/>
        </p:nvSpPr>
        <p:spPr>
          <a:xfrm>
            <a:off x="1772383" y="1088281"/>
            <a:ext cx="10436700" cy="4719300"/>
          </a:xfrm>
          <a:prstGeom prst="rect">
            <a:avLst/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4;p2">
            <a:extLst>
              <a:ext uri="{FF2B5EF4-FFF2-40B4-BE49-F238E27FC236}">
                <a16:creationId xmlns:a16="http://schemas.microsoft.com/office/drawing/2014/main" id="{6BE0C581-BCF5-4DD1-AA50-6EAF940B26D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58294" y="1156657"/>
            <a:ext cx="10264877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Google Shape;15;p2">
            <a:extLst>
              <a:ext uri="{FF2B5EF4-FFF2-40B4-BE49-F238E27FC236}">
                <a16:creationId xmlns:a16="http://schemas.microsoft.com/office/drawing/2014/main" id="{D3049E27-3662-49B5-A3E6-67022085BD6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69000" y="3996912"/>
            <a:ext cx="10264877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242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4;p19">
            <a:extLst>
              <a:ext uri="{FF2B5EF4-FFF2-40B4-BE49-F238E27FC236}">
                <a16:creationId xmlns:a16="http://schemas.microsoft.com/office/drawing/2014/main" id="{C11553E2-BCCD-F3CC-5988-04C42B803CEE}"/>
              </a:ext>
            </a:extLst>
          </p:cNvPr>
          <p:cNvSpPr/>
          <p:nvPr/>
        </p:nvSpPr>
        <p:spPr>
          <a:xfrm rot="-2573517">
            <a:off x="10659016" y="-338566"/>
            <a:ext cx="1793517" cy="1704986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115;p19">
            <a:extLst>
              <a:ext uri="{FF2B5EF4-FFF2-40B4-BE49-F238E27FC236}">
                <a16:creationId xmlns:a16="http://schemas.microsoft.com/office/drawing/2014/main" id="{5F20BD3F-69AE-577C-5F8E-4451741DA67D}"/>
              </a:ext>
            </a:extLst>
          </p:cNvPr>
          <p:cNvSpPr/>
          <p:nvPr/>
        </p:nvSpPr>
        <p:spPr>
          <a:xfrm flipH="1">
            <a:off x="11208850" y="1502615"/>
            <a:ext cx="350700" cy="350700"/>
          </a:xfrm>
          <a:prstGeom prst="ellipse">
            <a:avLst/>
          </a:prstGeom>
          <a:solidFill>
            <a:srgbClr val="FCA1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116;p19">
            <a:extLst>
              <a:ext uri="{FF2B5EF4-FFF2-40B4-BE49-F238E27FC236}">
                <a16:creationId xmlns:a16="http://schemas.microsoft.com/office/drawing/2014/main" id="{4D7C8D56-EC84-3363-9AAB-1104FEB0F017}"/>
              </a:ext>
            </a:extLst>
          </p:cNvPr>
          <p:cNvSpPr/>
          <p:nvPr/>
        </p:nvSpPr>
        <p:spPr>
          <a:xfrm flipH="1">
            <a:off x="10569025" y="96724"/>
            <a:ext cx="505200" cy="5052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" name="Google Shape;106;p19">
            <a:extLst>
              <a:ext uri="{FF2B5EF4-FFF2-40B4-BE49-F238E27FC236}">
                <a16:creationId xmlns:a16="http://schemas.microsoft.com/office/drawing/2014/main" id="{D59AB6AD-A2AB-49D9-A5D2-3183F4DC62EC}"/>
              </a:ext>
            </a:extLst>
          </p:cNvPr>
          <p:cNvCxnSpPr>
            <a:cxnSpLocks/>
          </p:cNvCxnSpPr>
          <p:nvPr/>
        </p:nvCxnSpPr>
        <p:spPr>
          <a:xfrm>
            <a:off x="795786" y="1421954"/>
            <a:ext cx="2578350" cy="0"/>
          </a:xfrm>
          <a:prstGeom prst="straightConnector1">
            <a:avLst/>
          </a:prstGeom>
          <a:noFill/>
          <a:ln w="762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07;p19">
            <a:extLst>
              <a:ext uri="{FF2B5EF4-FFF2-40B4-BE49-F238E27FC236}">
                <a16:creationId xmlns:a16="http://schemas.microsoft.com/office/drawing/2014/main" id="{20EB50BF-4407-4A93-8C68-D85C9398F612}"/>
              </a:ext>
            </a:extLst>
          </p:cNvPr>
          <p:cNvSpPr/>
          <p:nvPr/>
        </p:nvSpPr>
        <p:spPr>
          <a:xfrm rot="3710394">
            <a:off x="-3789042" y="2528568"/>
            <a:ext cx="8251739" cy="3598327"/>
          </a:xfrm>
          <a:prstGeom prst="round1Rect">
            <a:avLst>
              <a:gd name="adj" fmla="val 16667"/>
            </a:avLst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" name="Google Shape;111;p19">
            <a:extLst>
              <a:ext uri="{FF2B5EF4-FFF2-40B4-BE49-F238E27FC236}">
                <a16:creationId xmlns:a16="http://schemas.microsoft.com/office/drawing/2014/main" id="{4C1E3F15-6FF3-4CA7-9D35-9B63B660456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3110" y="2030270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13;p19">
            <a:extLst>
              <a:ext uri="{FF2B5EF4-FFF2-40B4-BE49-F238E27FC236}">
                <a16:creationId xmlns:a16="http://schemas.microsoft.com/office/drawing/2014/main" id="{2401D89F-174F-4632-A216-94C9D1AB02D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58261" y="2637796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19;p19">
            <a:extLst>
              <a:ext uri="{FF2B5EF4-FFF2-40B4-BE49-F238E27FC236}">
                <a16:creationId xmlns:a16="http://schemas.microsoft.com/office/drawing/2014/main" id="{03D74B2B-1B86-4BA2-BB07-43C2CE1F35D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31959" y="3214973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9;p19">
            <a:extLst>
              <a:ext uri="{FF2B5EF4-FFF2-40B4-BE49-F238E27FC236}">
                <a16:creationId xmlns:a16="http://schemas.microsoft.com/office/drawing/2014/main" id="{7DD02F1D-67F8-470E-8049-5325546B0AC2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4671" y="3848528"/>
            <a:ext cx="428076" cy="428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72233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cxnSp>
        <p:nvCxnSpPr>
          <p:cNvPr id="9" name="Google Shape;131;p20">
            <a:extLst>
              <a:ext uri="{FF2B5EF4-FFF2-40B4-BE49-F238E27FC236}">
                <a16:creationId xmlns:a16="http://schemas.microsoft.com/office/drawing/2014/main" id="{DD1EE105-D957-4456-9C50-A22431472A02}"/>
              </a:ext>
            </a:extLst>
          </p:cNvPr>
          <p:cNvCxnSpPr/>
          <p:nvPr/>
        </p:nvCxnSpPr>
        <p:spPr>
          <a:xfrm>
            <a:off x="415600" y="1536633"/>
            <a:ext cx="481080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32;p20">
            <a:extLst>
              <a:ext uri="{FF2B5EF4-FFF2-40B4-BE49-F238E27FC236}">
                <a16:creationId xmlns:a16="http://schemas.microsoft.com/office/drawing/2014/main" id="{BD3A11E4-1A2A-497B-B3D0-6AB7853B87FE}"/>
              </a:ext>
            </a:extLst>
          </p:cNvPr>
          <p:cNvSpPr/>
          <p:nvPr/>
        </p:nvSpPr>
        <p:spPr>
          <a:xfrm rot="-2573517">
            <a:off x="10909766" y="-109966"/>
            <a:ext cx="1793517" cy="1704986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33;p20">
            <a:extLst>
              <a:ext uri="{FF2B5EF4-FFF2-40B4-BE49-F238E27FC236}">
                <a16:creationId xmlns:a16="http://schemas.microsoft.com/office/drawing/2014/main" id="{78A1EC21-A2C0-4E03-BB3E-387BB10C18ED}"/>
              </a:ext>
            </a:extLst>
          </p:cNvPr>
          <p:cNvSpPr/>
          <p:nvPr/>
        </p:nvSpPr>
        <p:spPr>
          <a:xfrm flipH="1">
            <a:off x="11208850" y="1731215"/>
            <a:ext cx="350700" cy="350700"/>
          </a:xfrm>
          <a:prstGeom prst="ellipse">
            <a:avLst/>
          </a:prstGeom>
          <a:solidFill>
            <a:srgbClr val="FCA106">
              <a:alpha val="5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34;p20">
            <a:extLst>
              <a:ext uri="{FF2B5EF4-FFF2-40B4-BE49-F238E27FC236}">
                <a16:creationId xmlns:a16="http://schemas.microsoft.com/office/drawing/2014/main" id="{55D6CACD-57EF-4A2D-ABEE-DA3EE7D19064}"/>
              </a:ext>
            </a:extLst>
          </p:cNvPr>
          <p:cNvSpPr/>
          <p:nvPr/>
        </p:nvSpPr>
        <p:spPr>
          <a:xfrm flipH="1">
            <a:off x="10870900" y="96724"/>
            <a:ext cx="505200" cy="5052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612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4" r:id="rId2"/>
    <p:sldLayoutId id="2147483650" r:id="rId3"/>
    <p:sldLayoutId id="214748366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5" r:id="rId16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00" b="0" i="0" u="none" strike="noStrike" cap="none">
          <a:solidFill>
            <a:srgbClr val="000000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5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1E175D-C307-4D57-9949-7F125A79EEF2}"/>
              </a:ext>
            </a:extLst>
          </p:cNvPr>
          <p:cNvSpPr/>
          <p:nvPr/>
        </p:nvSpPr>
        <p:spPr>
          <a:xfrm>
            <a:off x="2296595" y="3728870"/>
            <a:ext cx="493058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rgbClr val="FDCA7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By: </a:t>
            </a:r>
            <a:r>
              <a:rPr lang="en-US" sz="3400" b="1" dirty="0">
                <a:solidFill>
                  <a:srgbClr val="FDCA7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Bhawna Gunwani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1A9B30AF-1631-4B7D-A1E0-E25C67DE5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1866" y="1831264"/>
            <a:ext cx="9947564" cy="2008443"/>
          </a:xfrm>
        </p:spPr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INTRODUCTION TO ASP.NET CORE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08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86751"/>
            <a:ext cx="11360149" cy="4352680"/>
          </a:xfrm>
        </p:spPr>
        <p:txBody>
          <a:bodyPr/>
          <a:lstStyle/>
          <a:p>
            <a:pPr marL="444500" lvl="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altLang="en-US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To use windows authentication, the code is as follows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WINDOWS AUTHENTICATION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F9C026-6135-412B-B55A-1CB4D6948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7746"/>
            <a:ext cx="65" cy="6526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0F88D-211B-4300-91AD-2516EA55A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84" y="2310808"/>
            <a:ext cx="5808610" cy="20550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108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86751"/>
            <a:ext cx="11668825" cy="4352680"/>
          </a:xfrm>
        </p:spPr>
        <p:txBody>
          <a:bodyPr/>
          <a:lstStyle/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It provides a way to handle the authentication using your own custom logic within the application. 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When the user requests a page for the application, asp.net checks for the presence of a special session cookie. 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If the cookie is present, asp.net assumes that the user is authenticated and processes the request. 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If the cookie is not present, asp.net redirects the user to a web form you provide. 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When user is authenticated process the request and indicates this to asp.net by setting a property,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which creates the special cookie to handle the subsequent requests.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FORMS AUTHENTICATION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413777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86751"/>
            <a:ext cx="11360149" cy="4352680"/>
          </a:xfrm>
        </p:spPr>
        <p:txBody>
          <a:bodyPr/>
          <a:lstStyle/>
          <a:p>
            <a:pPr marL="444500" lvl="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altLang="en-US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To use forms authentication, the code is as follows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FORMS AUTHENTICATION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F9C026-6135-412B-B55A-1CB4D6948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7746"/>
            <a:ext cx="65" cy="6526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E84E29-DCF0-4C7B-B763-879688FFD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78" y="2310808"/>
            <a:ext cx="6805060" cy="23149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63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86751"/>
            <a:ext cx="11668825" cy="4352680"/>
          </a:xfrm>
        </p:spPr>
        <p:txBody>
          <a:bodyPr/>
          <a:lstStyle/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It allows using Microsoft’s passport service to authenticate users of your application. 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If your users have signed up with a passport and you are having the authentication mode of the application as passport authentication,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then all authentication duties are offloaded to the passport servers.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It uses an encrypted cookie mechanism to indicate the authenticated users.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If users have already signed into passports when they visit the site,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then they will be considered as authenticated by asp.net.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Otherwise, they will be redirected to the passport servers to log in.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when they are successfully logged in them only they will be redirected back to your website.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PASSPORT AUTHENTICATION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134395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86751"/>
            <a:ext cx="11360149" cy="4352680"/>
          </a:xfrm>
        </p:spPr>
        <p:txBody>
          <a:bodyPr/>
          <a:lstStyle/>
          <a:p>
            <a:pPr marL="444500" lvl="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altLang="en-US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To use passport authentication, the code is as follows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PASSPORT AUTHENTICATION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F9C026-6135-412B-B55A-1CB4D6948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7746"/>
            <a:ext cx="65" cy="6526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68802-ADD6-481E-AB7E-C586B29A4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90" y="2310809"/>
            <a:ext cx="7100712" cy="13753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779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2943" y="2559891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AUTHORIZATION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56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86751"/>
            <a:ext cx="11238518" cy="4352680"/>
          </a:xfrm>
        </p:spPr>
        <p:txBody>
          <a:bodyPr/>
          <a:lstStyle/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Authorization is the process of checking whether user has access to resources they requested.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 asp.net, there is two forms of authorization available,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one is file authorization and another is URL authorization.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altLang="en-US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Syntax: 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AUTHORIZATION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74A495-D66D-4EC1-895D-4DD8E8F01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AEC625-4140-41B9-9B94-E2833D795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63" y="3724417"/>
            <a:ext cx="5992855" cy="19951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769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86751"/>
            <a:ext cx="11238518" cy="4352680"/>
          </a:xfrm>
        </p:spPr>
        <p:txBody>
          <a:bodyPr/>
          <a:lstStyle/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This code will allow user SakshiDhameja and deny all other users to access that application.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If you want to give permission for more users then just add usernames separated with a comma like SakshiDhameja, coursera, </a:t>
            </a:r>
            <a:r>
              <a:rPr lang="en-US" sz="2000" dirty="0" err="1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edu</a:t>
            </a: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etc.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and if you want to allow only admin roles to access the application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and deny permission for all the roles, then write the following code in web.config.</a:t>
            </a:r>
            <a:endParaRPr lang="en-US" alt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AUTHORIZATION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74A495-D66D-4EC1-895D-4DD8E8F01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7D3A9D-6D14-4D54-B270-403BF4280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34" y="4112514"/>
            <a:ext cx="4700790" cy="1927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571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86751"/>
            <a:ext cx="11238518" cy="4352680"/>
          </a:xfrm>
        </p:spPr>
        <p:txBody>
          <a:bodyPr/>
          <a:lstStyle/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File authorization:</a:t>
            </a: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 </a:t>
            </a:r>
          </a:p>
          <a:p>
            <a:pPr marL="101600" indent="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buNone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	- File authorization is performed by the FileAuthorizationModule. </a:t>
            </a:r>
          </a:p>
          <a:p>
            <a:pPr marL="101600" indent="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buNone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	- Uses Control List of web page to resolve whether a user should have access or not.</a:t>
            </a:r>
          </a:p>
          <a:p>
            <a:pPr marL="101600" indent="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buNone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	- ACL permissions are confirmed of the user’s windows identity.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URL authorization:</a:t>
            </a: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</a:p>
          <a:p>
            <a:pPr marL="101600" indent="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buNone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	- In configuration file you can specify the authorization rules for various directories or files 	   using &lt;authorization&gt; element.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AUTHORIZATION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74A495-D66D-4EC1-895D-4DD8E8F01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23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D20C3DA-A18D-42A0-AE35-FBC029283E69}"/>
              </a:ext>
            </a:extLst>
          </p:cNvPr>
          <p:cNvSpPr txBox="1">
            <a:spLocks/>
          </p:cNvSpPr>
          <p:nvPr/>
        </p:nvSpPr>
        <p:spPr>
          <a:xfrm>
            <a:off x="1490742" y="2939232"/>
            <a:ext cx="3368127" cy="20084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500" b="0" i="0" u="none" strike="noStrike" cap="non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b="1" dirty="0">
                <a:solidFill>
                  <a:schemeClr val="bg1"/>
                </a:solidFill>
              </a:rPr>
              <a:t>DEMO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295F307D-D134-4F14-A087-7AD567D01C73}"/>
              </a:ext>
            </a:extLst>
          </p:cNvPr>
          <p:cNvSpPr txBox="1">
            <a:spLocks/>
          </p:cNvSpPr>
          <p:nvPr/>
        </p:nvSpPr>
        <p:spPr>
          <a:xfrm>
            <a:off x="5399354" y="2938389"/>
            <a:ext cx="6526305" cy="216910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00000"/>
              </a:lnSpc>
              <a:buClr>
                <a:schemeClr val="dk1"/>
              </a:buClr>
              <a:buSzPts val="3700"/>
            </a:pPr>
            <a:r>
              <a:rPr lang="en-US" sz="4000" dirty="0">
                <a:solidFill>
                  <a:srgbClr val="0066CC"/>
                </a:solidFill>
                <a:latin typeface="Lato Black"/>
                <a:ea typeface="Lato Black"/>
                <a:cs typeface="Lato Black"/>
              </a:rPr>
              <a:t>Identity Core Security in ASP.NET CORE Application</a:t>
            </a:r>
            <a:endParaRPr lang="en-IN" sz="4000" dirty="0">
              <a:solidFill>
                <a:srgbClr val="0066CC"/>
              </a:solidFill>
              <a:latin typeface="Lato Black"/>
              <a:ea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67209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3978" y="2682922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ASP.NET CORE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0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6;p34">
            <a:extLst>
              <a:ext uri="{FF2B5EF4-FFF2-40B4-BE49-F238E27FC236}">
                <a16:creationId xmlns:a16="http://schemas.microsoft.com/office/drawing/2014/main" id="{2B8EE55D-E7BC-346B-DA2B-9247FAC54F0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945"/>
          <a:stretch/>
        </p:blipFill>
        <p:spPr>
          <a:xfrm>
            <a:off x="7203233" y="2169268"/>
            <a:ext cx="4781817" cy="46887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7;p34">
            <a:extLst>
              <a:ext uri="{FF2B5EF4-FFF2-40B4-BE49-F238E27FC236}">
                <a16:creationId xmlns:a16="http://schemas.microsoft.com/office/drawing/2014/main" id="{52723FD2-2D8B-4D14-F30F-28E3F3340F91}"/>
              </a:ext>
            </a:extLst>
          </p:cNvPr>
          <p:cNvSpPr txBox="1"/>
          <p:nvPr/>
        </p:nvSpPr>
        <p:spPr>
          <a:xfrm>
            <a:off x="1008457" y="2821069"/>
            <a:ext cx="582265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8000"/>
              <a:buFont typeface="Calibri"/>
              <a:buNone/>
            </a:pPr>
            <a:r>
              <a:rPr lang="en-US" sz="8000" b="0" i="0" u="none" strike="noStrike" cap="none" dirty="0">
                <a:solidFill>
                  <a:srgbClr val="0070C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  <a:sym typeface="Calibri"/>
              </a:rPr>
              <a:t>Thank You</a:t>
            </a:r>
            <a:endParaRPr b="0" i="0" u="none" strike="noStrike" cap="none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353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2943" y="2559891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Controller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45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86751"/>
            <a:ext cx="11360150" cy="4352680"/>
          </a:xfrm>
        </p:spPr>
        <p:txBody>
          <a:bodyPr/>
          <a:lstStyle/>
          <a:p>
            <a:pPr marL="444500" lvl="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 Controller is a special class in ASP.NET Core Application with .cs (for C# language) extension.</a:t>
            </a:r>
          </a:p>
          <a:p>
            <a:pPr marL="444500" lvl="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By default, when you create a new application using MVC template, </a:t>
            </a:r>
          </a:p>
          <a:p>
            <a:pPr marL="444500" lvl="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then you can see the Controllers are residing in the Controllers folder.</a:t>
            </a:r>
            <a:endParaRPr lang="en-US" alt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 Controllers logically group similar types of actions together. 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This grouping similar types of action together allows us to define sets of rules such as caching, routing, and authorization which is going to be applied collectively.</a:t>
            </a:r>
            <a:endParaRPr lang="en-US" alt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 controller class should and must be inherited from the Controller base class.</a:t>
            </a:r>
            <a:endParaRPr lang="en-US" alt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44500" lvl="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alt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CONTROLLER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AE7CBE8-B7E2-48DD-AD6B-51E049AE7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89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86751"/>
            <a:ext cx="11360150" cy="4352680"/>
          </a:xfrm>
        </p:spPr>
        <p:txBody>
          <a:bodyPr/>
          <a:lstStyle/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When the client (browser) sends a request to the server, 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then that request first goes through the request processing pipeline. 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Once the request passes the request processing pipeline, it will hit the controller. 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Inside the controller, there are lots of methods (called action methods) actually handle that incoming HTTP Request. 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 action method inside the controller executes the business logic and prepared the response which is sent back to the client who initially made the request.</a:t>
            </a:r>
          </a:p>
          <a:p>
            <a:pPr marL="76200" indent="0">
              <a:buNone/>
            </a:pPr>
            <a:br>
              <a:rPr lang="en-US" sz="2000" dirty="0"/>
            </a:br>
            <a:endParaRPr lang="en-US" alt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CONTROLLER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AE7CBE8-B7E2-48DD-AD6B-51E049AE7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72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CONTROLLER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AE7CBE8-B7E2-48DD-AD6B-51E049AE7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2834D5-6A3E-4001-B591-FED5FC23AF32}"/>
              </a:ext>
            </a:extLst>
          </p:cNvPr>
          <p:cNvSpPr/>
          <p:nvPr/>
        </p:nvSpPr>
        <p:spPr>
          <a:xfrm>
            <a:off x="1676400" y="2294965"/>
            <a:ext cx="8641975" cy="3279002"/>
          </a:xfrm>
          <a:prstGeom prst="rect">
            <a:avLst/>
          </a:prstGeom>
          <a:solidFill>
            <a:srgbClr val="DAE3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506F32-C4EE-4A07-A166-C306C3373DF4}"/>
              </a:ext>
            </a:extLst>
          </p:cNvPr>
          <p:cNvSpPr/>
          <p:nvPr/>
        </p:nvSpPr>
        <p:spPr>
          <a:xfrm>
            <a:off x="1981200" y="2671482"/>
            <a:ext cx="2178424" cy="842683"/>
          </a:xfrm>
          <a:prstGeom prst="rect">
            <a:avLst/>
          </a:prstGeom>
          <a:solidFill>
            <a:srgbClr val="70A8D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Client</a:t>
            </a:r>
            <a:endParaRPr lang="en-IN" sz="2000" b="1" dirty="0">
              <a:solidFill>
                <a:schemeClr val="bg1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805CD9-28C9-4F63-831F-0C285E4E5AD7}"/>
              </a:ext>
            </a:extLst>
          </p:cNvPr>
          <p:cNvSpPr/>
          <p:nvPr/>
        </p:nvSpPr>
        <p:spPr>
          <a:xfrm>
            <a:off x="7113332" y="2671482"/>
            <a:ext cx="2178424" cy="842683"/>
          </a:xfrm>
          <a:prstGeom prst="rect">
            <a:avLst/>
          </a:prstGeom>
          <a:solidFill>
            <a:srgbClr val="317A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Controller</a:t>
            </a:r>
            <a:endParaRPr lang="en-IN" sz="2000" b="1" dirty="0">
              <a:solidFill>
                <a:schemeClr val="bg1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C6426B-80BE-48B9-9EDA-C13733A562BB}"/>
              </a:ext>
            </a:extLst>
          </p:cNvPr>
          <p:cNvSpPr/>
          <p:nvPr/>
        </p:nvSpPr>
        <p:spPr>
          <a:xfrm>
            <a:off x="6427699" y="4724397"/>
            <a:ext cx="1371600" cy="618565"/>
          </a:xfrm>
          <a:prstGeom prst="rect">
            <a:avLst/>
          </a:prstGeom>
          <a:solidFill>
            <a:srgbClr val="70A8D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View</a:t>
            </a:r>
            <a:endParaRPr lang="en-IN" sz="2000" b="1" dirty="0">
              <a:solidFill>
                <a:schemeClr val="bg1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19192E-BADE-4373-B204-0EDE22922FCA}"/>
              </a:ext>
            </a:extLst>
          </p:cNvPr>
          <p:cNvSpPr/>
          <p:nvPr/>
        </p:nvSpPr>
        <p:spPr>
          <a:xfrm>
            <a:off x="8605956" y="4724398"/>
            <a:ext cx="1371600" cy="618565"/>
          </a:xfrm>
          <a:prstGeom prst="rect">
            <a:avLst/>
          </a:prstGeom>
          <a:solidFill>
            <a:srgbClr val="70A8D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Model</a:t>
            </a:r>
            <a:endParaRPr lang="en-IN" sz="2000" b="1" dirty="0">
              <a:solidFill>
                <a:schemeClr val="bg1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B7D4B0-BA56-4C69-99FC-2BF9719C6F36}"/>
              </a:ext>
            </a:extLst>
          </p:cNvPr>
          <p:cNvCxnSpPr>
            <a:cxnSpLocks/>
          </p:cNvCxnSpPr>
          <p:nvPr/>
        </p:nvCxnSpPr>
        <p:spPr>
          <a:xfrm>
            <a:off x="4159624" y="2958353"/>
            <a:ext cx="2953708" cy="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A0043C-CBE3-4F1A-8990-C6761BEB25FB}"/>
              </a:ext>
            </a:extLst>
          </p:cNvPr>
          <p:cNvCxnSpPr/>
          <p:nvPr/>
        </p:nvCxnSpPr>
        <p:spPr>
          <a:xfrm flipH="1">
            <a:off x="4159624" y="3281082"/>
            <a:ext cx="2953708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A25795-C0E5-4404-9040-0B462304949B}"/>
              </a:ext>
            </a:extLst>
          </p:cNvPr>
          <p:cNvCxnSpPr/>
          <p:nvPr/>
        </p:nvCxnSpPr>
        <p:spPr>
          <a:xfrm>
            <a:off x="7377953" y="3514165"/>
            <a:ext cx="0" cy="1210232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6641D1-D0B9-477C-8C02-8549C6173600}"/>
              </a:ext>
            </a:extLst>
          </p:cNvPr>
          <p:cNvCxnSpPr/>
          <p:nvPr/>
        </p:nvCxnSpPr>
        <p:spPr>
          <a:xfrm>
            <a:off x="9036424" y="3514165"/>
            <a:ext cx="0" cy="1210232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064570-6FB6-420F-8964-A2EE564D0A31}"/>
              </a:ext>
            </a:extLst>
          </p:cNvPr>
          <p:cNvCxnSpPr>
            <a:endCxn id="11" idx="1"/>
          </p:cNvCxnSpPr>
          <p:nvPr/>
        </p:nvCxnSpPr>
        <p:spPr>
          <a:xfrm>
            <a:off x="7835153" y="5033680"/>
            <a:ext cx="770803" cy="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C10B8F4-E313-4DA3-A3E4-4D122DD50AE0}"/>
              </a:ext>
            </a:extLst>
          </p:cNvPr>
          <p:cNvSpPr txBox="1"/>
          <p:nvPr/>
        </p:nvSpPr>
        <p:spPr>
          <a:xfrm>
            <a:off x="4991069" y="3314110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Response</a:t>
            </a:r>
            <a:endParaRPr lang="en-IN" sz="2000" b="1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761291-0236-4FA2-AF30-12E019E41274}"/>
              </a:ext>
            </a:extLst>
          </p:cNvPr>
          <p:cNvSpPr txBox="1"/>
          <p:nvPr/>
        </p:nvSpPr>
        <p:spPr>
          <a:xfrm>
            <a:off x="4985403" y="2485484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Request</a:t>
            </a:r>
            <a:endParaRPr lang="en-IN" sz="2000" b="1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39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86751"/>
            <a:ext cx="11360150" cy="4352680"/>
          </a:xfrm>
        </p:spPr>
        <p:txBody>
          <a:bodyPr/>
          <a:lstStyle/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 Controller is used to group actions i.e. Action Methods.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 Controller is responsible to handle the incoming HTTP Request.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 Mapping of the HTTP Request is done using Routing. 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That is for a given HTTP Request, which action method of which controller is going to invoke is handled by the Routing Engine.’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Many important features such as Caching, Security, etc. can be applied to the controller.</a:t>
            </a:r>
          </a:p>
          <a:p>
            <a:pPr marL="76200" indent="0">
              <a:buNone/>
            </a:pPr>
            <a:br>
              <a:rPr lang="en-US" sz="2000" dirty="0"/>
            </a:br>
            <a:endParaRPr lang="en-US" alt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ROLE OF CONTROLLER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AE7CBE8-B7E2-48DD-AD6B-51E049AE7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18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D20C3DA-A18D-42A0-AE35-FBC029283E69}"/>
              </a:ext>
            </a:extLst>
          </p:cNvPr>
          <p:cNvSpPr txBox="1">
            <a:spLocks/>
          </p:cNvSpPr>
          <p:nvPr/>
        </p:nvSpPr>
        <p:spPr>
          <a:xfrm>
            <a:off x="1490742" y="2939232"/>
            <a:ext cx="3368127" cy="20084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500" b="0" i="0" u="none" strike="noStrike" cap="non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b="1" dirty="0">
                <a:solidFill>
                  <a:schemeClr val="bg1"/>
                </a:solidFill>
              </a:rPr>
              <a:t>DEMO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295F307D-D134-4F14-A087-7AD567D01C73}"/>
              </a:ext>
            </a:extLst>
          </p:cNvPr>
          <p:cNvSpPr txBox="1">
            <a:spLocks/>
          </p:cNvSpPr>
          <p:nvPr/>
        </p:nvSpPr>
        <p:spPr>
          <a:xfrm>
            <a:off x="5399354" y="2938389"/>
            <a:ext cx="6526305" cy="216910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00000"/>
              </a:lnSpc>
              <a:buClr>
                <a:schemeClr val="dk1"/>
              </a:buClr>
              <a:buSzPts val="3700"/>
            </a:pPr>
            <a:r>
              <a:rPr lang="en-US" sz="4000" dirty="0">
                <a:solidFill>
                  <a:srgbClr val="0066CC"/>
                </a:solidFill>
                <a:latin typeface="Lato Black"/>
                <a:ea typeface="Lato Black"/>
                <a:cs typeface="Lato Black"/>
              </a:rPr>
              <a:t>Creating Base Controller</a:t>
            </a:r>
            <a:endParaRPr lang="en-IN" sz="4000" dirty="0">
              <a:solidFill>
                <a:srgbClr val="0066CC"/>
              </a:solidFill>
              <a:latin typeface="Lato Black"/>
              <a:ea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24032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2943" y="2559891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ASP.NET MVC Pipeline and Security 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5;p19">
            <a:extLst>
              <a:ext uri="{FF2B5EF4-FFF2-40B4-BE49-F238E27FC236}">
                <a16:creationId xmlns:a16="http://schemas.microsoft.com/office/drawing/2014/main" id="{1DA0F844-76D8-4122-B016-E3DB59DBCAD9}"/>
              </a:ext>
            </a:extLst>
          </p:cNvPr>
          <p:cNvSpPr txBox="1"/>
          <p:nvPr/>
        </p:nvSpPr>
        <p:spPr>
          <a:xfrm>
            <a:off x="843491" y="866313"/>
            <a:ext cx="9658254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AGENDA</a:t>
            </a:r>
            <a:endParaRPr sz="340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" name="Google Shape;109;p19">
            <a:extLst>
              <a:ext uri="{FF2B5EF4-FFF2-40B4-BE49-F238E27FC236}">
                <a16:creationId xmlns:a16="http://schemas.microsoft.com/office/drawing/2014/main" id="{0FB838EE-3883-4907-B595-5E8A067F7BE6}"/>
              </a:ext>
            </a:extLst>
          </p:cNvPr>
          <p:cNvSpPr txBox="1"/>
          <p:nvPr/>
        </p:nvSpPr>
        <p:spPr>
          <a:xfrm>
            <a:off x="1425746" y="1974048"/>
            <a:ext cx="6036531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Security: Form Authentication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Google Shape;109;p19">
            <a:extLst>
              <a:ext uri="{FF2B5EF4-FFF2-40B4-BE49-F238E27FC236}">
                <a16:creationId xmlns:a16="http://schemas.microsoft.com/office/drawing/2014/main" id="{97029BD7-0DAD-44B3-825D-1ECE8CF80583}"/>
              </a:ext>
            </a:extLst>
          </p:cNvPr>
          <p:cNvSpPr txBox="1"/>
          <p:nvPr/>
        </p:nvSpPr>
        <p:spPr>
          <a:xfrm>
            <a:off x="1816490" y="2586079"/>
            <a:ext cx="6036531" cy="32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</a:rPr>
              <a:t>Creating User Login Flow </a:t>
            </a: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109;p19">
            <a:extLst>
              <a:ext uri="{FF2B5EF4-FFF2-40B4-BE49-F238E27FC236}">
                <a16:creationId xmlns:a16="http://schemas.microsoft.com/office/drawing/2014/main" id="{79433DB2-CDC8-4B39-82AE-2F97BC7F851A}"/>
              </a:ext>
            </a:extLst>
          </p:cNvPr>
          <p:cNvSpPr txBox="1"/>
          <p:nvPr/>
        </p:nvSpPr>
        <p:spPr>
          <a:xfrm>
            <a:off x="2160744" y="3171875"/>
            <a:ext cx="6036531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Accessing Logged In User Details 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109;p19">
            <a:extLst>
              <a:ext uri="{FF2B5EF4-FFF2-40B4-BE49-F238E27FC236}">
                <a16:creationId xmlns:a16="http://schemas.microsoft.com/office/drawing/2014/main" id="{00BC49A3-DA41-445D-8815-DA5DA62DFDAD}"/>
              </a:ext>
            </a:extLst>
          </p:cNvPr>
          <p:cNvSpPr txBox="1"/>
          <p:nvPr/>
        </p:nvSpPr>
        <p:spPr>
          <a:xfrm>
            <a:off x="2470163" y="3827315"/>
            <a:ext cx="6036531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Creating Base Controller </a:t>
            </a: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91490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2943" y="2559891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AUTHENTICATION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68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86751"/>
            <a:ext cx="11360149" cy="4352680"/>
          </a:xfrm>
        </p:spPr>
        <p:txBody>
          <a:bodyPr/>
          <a:lstStyle/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Authentication of user means verifying the identity of the user.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You might need to present your application only to the authenticated users for obvious reasons.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 other words, we can say that it is a process to validate someone against some data source.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AUTHENTICATION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98376AF-C693-4ED4-BDF3-F9BF46538132}"/>
              </a:ext>
            </a:extLst>
          </p:cNvPr>
          <p:cNvGrpSpPr/>
          <p:nvPr/>
        </p:nvGrpSpPr>
        <p:grpSpPr>
          <a:xfrm>
            <a:off x="1263696" y="3500718"/>
            <a:ext cx="9663953" cy="2653552"/>
            <a:chOff x="1057835" y="3429000"/>
            <a:chExt cx="9663953" cy="265355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B8CEFAF-AD2B-44C6-A435-8E8519E2EDD0}"/>
                </a:ext>
              </a:extLst>
            </p:cNvPr>
            <p:cNvSpPr/>
            <p:nvPr/>
          </p:nvSpPr>
          <p:spPr>
            <a:xfrm>
              <a:off x="1057835" y="3429000"/>
              <a:ext cx="9663953" cy="2653552"/>
            </a:xfrm>
            <a:prstGeom prst="rect">
              <a:avLst/>
            </a:prstGeom>
            <a:solidFill>
              <a:srgbClr val="DAE3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IT Company</a:t>
              </a:r>
              <a:endParaRPr lang="en-IN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38B3A2-160C-4129-BF09-C48E0881721C}"/>
                </a:ext>
              </a:extLst>
            </p:cNvPr>
            <p:cNvSpPr/>
            <p:nvPr/>
          </p:nvSpPr>
          <p:spPr>
            <a:xfrm>
              <a:off x="1351429" y="4428564"/>
              <a:ext cx="1559859" cy="65442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User</a:t>
              </a:r>
              <a:endParaRPr lang="en-IN" sz="2000" b="1" dirty="0">
                <a:solidFill>
                  <a:schemeClr val="bg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DA4DE8-F8FA-436C-A595-6BE5F4580B61}"/>
                </a:ext>
              </a:extLst>
            </p:cNvPr>
            <p:cNvSpPr/>
            <p:nvPr/>
          </p:nvSpPr>
          <p:spPr>
            <a:xfrm>
              <a:off x="4657164" y="3617258"/>
              <a:ext cx="5809131" cy="2187389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IT Company</a:t>
              </a:r>
              <a:endParaRPr lang="en-IN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86212B9-5C30-46AF-9DE0-B713E96B72CE}"/>
                </a:ext>
              </a:extLst>
            </p:cNvPr>
            <p:cNvSpPr/>
            <p:nvPr/>
          </p:nvSpPr>
          <p:spPr>
            <a:xfrm>
              <a:off x="4876800" y="3818963"/>
              <a:ext cx="1532965" cy="55581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Reception</a:t>
              </a:r>
              <a:endParaRPr lang="en-IN" sz="1800" b="1" dirty="0">
                <a:solidFill>
                  <a:schemeClr val="bg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9CC3424-D7BD-482D-8E1B-BF4CE7164B02}"/>
                </a:ext>
              </a:extLst>
            </p:cNvPr>
            <p:cNvSpPr/>
            <p:nvPr/>
          </p:nvSpPr>
          <p:spPr>
            <a:xfrm>
              <a:off x="6582335" y="3818963"/>
              <a:ext cx="1532965" cy="55581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HR Room</a:t>
              </a:r>
              <a:endParaRPr lang="en-IN" sz="1800" b="1" dirty="0">
                <a:solidFill>
                  <a:schemeClr val="bg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AF2B0E-7876-42D2-A0B3-4C6A95B9BCCD}"/>
                </a:ext>
              </a:extLst>
            </p:cNvPr>
            <p:cNvSpPr/>
            <p:nvPr/>
          </p:nvSpPr>
          <p:spPr>
            <a:xfrm>
              <a:off x="8287871" y="3818963"/>
              <a:ext cx="1931894" cy="55581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Accounts Section</a:t>
              </a:r>
              <a:endParaRPr lang="en-IN" sz="1800" b="1" dirty="0">
                <a:solidFill>
                  <a:schemeClr val="bg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378AF4-0097-4411-B478-1665939E500C}"/>
                </a:ext>
              </a:extLst>
            </p:cNvPr>
            <p:cNvSpPr/>
            <p:nvPr/>
          </p:nvSpPr>
          <p:spPr>
            <a:xfrm>
              <a:off x="4876799" y="5127810"/>
              <a:ext cx="1532965" cy="55581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Cafeteria</a:t>
              </a:r>
              <a:endParaRPr lang="en-IN" sz="1800" b="1" dirty="0">
                <a:solidFill>
                  <a:schemeClr val="bg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C78E8D-1F1F-434C-9C84-4C73213DC48B}"/>
                </a:ext>
              </a:extLst>
            </p:cNvPr>
            <p:cNvSpPr/>
            <p:nvPr/>
          </p:nvSpPr>
          <p:spPr>
            <a:xfrm>
              <a:off x="6629399" y="5127810"/>
              <a:ext cx="1658472" cy="55581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Server Room</a:t>
              </a:r>
              <a:endParaRPr lang="en-IN" sz="1800" b="1" dirty="0">
                <a:solidFill>
                  <a:schemeClr val="bg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BCD4A1-1820-4A2A-BE47-8213BA2B2E02}"/>
                </a:ext>
              </a:extLst>
            </p:cNvPr>
            <p:cNvSpPr/>
            <p:nvPr/>
          </p:nvSpPr>
          <p:spPr>
            <a:xfrm>
              <a:off x="8487335" y="5127810"/>
              <a:ext cx="1732430" cy="55581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Admin Room</a:t>
              </a:r>
              <a:endParaRPr lang="en-IN" sz="1800" b="1" dirty="0">
                <a:solidFill>
                  <a:schemeClr val="bg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D40770B-650F-4D7E-9990-4C02D79FF4D2}"/>
                </a:ext>
              </a:extLst>
            </p:cNvPr>
            <p:cNvCxnSpPr>
              <a:cxnSpLocks/>
            </p:cNvCxnSpPr>
            <p:nvPr/>
          </p:nvCxnSpPr>
          <p:spPr>
            <a:xfrm>
              <a:off x="2911288" y="4751294"/>
              <a:ext cx="1790701" cy="0"/>
            </a:xfrm>
            <a:prstGeom prst="straightConnector1">
              <a:avLst/>
            </a:prstGeom>
            <a:ln w="76200">
              <a:solidFill>
                <a:srgbClr val="EB856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FF1A61-AA1D-4E88-92B4-E5862E73AE31}"/>
                </a:ext>
              </a:extLst>
            </p:cNvPr>
            <p:cNvSpPr/>
            <p:nvPr/>
          </p:nvSpPr>
          <p:spPr>
            <a:xfrm>
              <a:off x="4554071" y="4374777"/>
              <a:ext cx="246529" cy="7530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F31C2D-C190-47C8-88B3-97960920C149}"/>
                </a:ext>
              </a:extLst>
            </p:cNvPr>
            <p:cNvSpPr txBox="1"/>
            <p:nvPr/>
          </p:nvSpPr>
          <p:spPr>
            <a:xfrm>
              <a:off x="2883268" y="4254790"/>
              <a:ext cx="1837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Authentication</a:t>
              </a:r>
              <a:endParaRPr lang="en-IN" sz="18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984BF5-7D57-43EA-9A49-D04F16CAA969}"/>
                </a:ext>
              </a:extLst>
            </p:cNvPr>
            <p:cNvSpPr txBox="1"/>
            <p:nvPr/>
          </p:nvSpPr>
          <p:spPr>
            <a:xfrm>
              <a:off x="3603204" y="5134997"/>
              <a:ext cx="1364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Biometrics</a:t>
              </a:r>
              <a:endParaRPr lang="en-IN" sz="18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83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86751"/>
            <a:ext cx="11360149" cy="4352680"/>
          </a:xfrm>
        </p:spPr>
        <p:txBody>
          <a:bodyPr/>
          <a:lstStyle/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 above image shows the different sections of an IT Company like Reception, HR Section, Accounts Section, Server Room, etc.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At the gate, we have biometrics to verify the employee.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Suppose one user or one employee comes.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This biometrics checks the employee credentials against some data source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and if it is found the employee is a valid employee,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then it only allows entering into the campus. This is nothing but Authentication.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AUTHENTICATION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48423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52980"/>
            <a:ext cx="11238518" cy="4352680"/>
          </a:xfrm>
        </p:spPr>
        <p:txBody>
          <a:bodyPr/>
          <a:lstStyle/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There are three different authentication providers: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TYPES OF AUTHENTICATION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61274BE-411C-4047-BF22-ACFE274EEC71}"/>
              </a:ext>
            </a:extLst>
          </p:cNvPr>
          <p:cNvGrpSpPr/>
          <p:nvPr/>
        </p:nvGrpSpPr>
        <p:grpSpPr>
          <a:xfrm>
            <a:off x="780421" y="2746639"/>
            <a:ext cx="10383370" cy="2488749"/>
            <a:chOff x="806823" y="2519081"/>
            <a:chExt cx="10383370" cy="23308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966C0D-A1AB-4951-8412-57D2D9D5FC60}"/>
                </a:ext>
              </a:extLst>
            </p:cNvPr>
            <p:cNvSpPr/>
            <p:nvPr/>
          </p:nvSpPr>
          <p:spPr>
            <a:xfrm>
              <a:off x="4491318" y="2519081"/>
              <a:ext cx="3030070" cy="61856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Authentication</a:t>
              </a:r>
              <a:endParaRPr lang="en-IN" sz="2000" b="1" dirty="0">
                <a:solidFill>
                  <a:schemeClr val="bg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39A42C-8EA0-446C-8F36-0E4838C62C2E}"/>
                </a:ext>
              </a:extLst>
            </p:cNvPr>
            <p:cNvSpPr/>
            <p:nvPr/>
          </p:nvSpPr>
          <p:spPr>
            <a:xfrm>
              <a:off x="806823" y="4231340"/>
              <a:ext cx="3316941" cy="618565"/>
            </a:xfrm>
            <a:prstGeom prst="rect">
              <a:avLst/>
            </a:prstGeom>
            <a:solidFill>
              <a:srgbClr val="70A8D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Windows Authentication</a:t>
              </a:r>
              <a:endParaRPr lang="en-IN" sz="2000" b="1" dirty="0">
                <a:solidFill>
                  <a:schemeClr val="bg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7667A0-8592-4397-B64E-C531AB822676}"/>
                </a:ext>
              </a:extLst>
            </p:cNvPr>
            <p:cNvSpPr/>
            <p:nvPr/>
          </p:nvSpPr>
          <p:spPr>
            <a:xfrm>
              <a:off x="7873252" y="4231339"/>
              <a:ext cx="3316941" cy="618565"/>
            </a:xfrm>
            <a:prstGeom prst="rect">
              <a:avLst/>
            </a:prstGeom>
            <a:solidFill>
              <a:srgbClr val="70A8D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Passport Authentication</a:t>
              </a:r>
              <a:endParaRPr lang="en-IN" sz="2000" b="1" dirty="0">
                <a:solidFill>
                  <a:schemeClr val="bg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F53AC4-67F0-425F-983B-6CB86051CC5D}"/>
                </a:ext>
              </a:extLst>
            </p:cNvPr>
            <p:cNvSpPr/>
            <p:nvPr/>
          </p:nvSpPr>
          <p:spPr>
            <a:xfrm>
              <a:off x="4376388" y="4231340"/>
              <a:ext cx="3316941" cy="618565"/>
            </a:xfrm>
            <a:prstGeom prst="rect">
              <a:avLst/>
            </a:prstGeom>
            <a:solidFill>
              <a:srgbClr val="70A8D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Forms Authentication</a:t>
              </a:r>
              <a:endParaRPr lang="en-IN" sz="2000" b="1" dirty="0">
                <a:solidFill>
                  <a:schemeClr val="bg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E0D6543-6C31-4FF6-B7D5-91A478A178F8}"/>
                </a:ext>
              </a:extLst>
            </p:cNvPr>
            <p:cNvCxnSpPr>
              <a:cxnSpLocks/>
            </p:cNvCxnSpPr>
            <p:nvPr/>
          </p:nvCxnSpPr>
          <p:spPr>
            <a:xfrm>
              <a:off x="2465293" y="3609335"/>
              <a:ext cx="7066429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B362A78-7265-48EC-81A5-04BDF20CCF68}"/>
                </a:ext>
              </a:extLst>
            </p:cNvPr>
            <p:cNvCxnSpPr>
              <a:cxnSpLocks/>
            </p:cNvCxnSpPr>
            <p:nvPr/>
          </p:nvCxnSpPr>
          <p:spPr>
            <a:xfrm>
              <a:off x="2465293" y="3609335"/>
              <a:ext cx="0" cy="613039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54A7DC1-F225-4764-B7CB-768137800A8E}"/>
                </a:ext>
              </a:extLst>
            </p:cNvPr>
            <p:cNvCxnSpPr>
              <a:cxnSpLocks/>
            </p:cNvCxnSpPr>
            <p:nvPr/>
          </p:nvCxnSpPr>
          <p:spPr>
            <a:xfrm>
              <a:off x="6025892" y="3618300"/>
              <a:ext cx="0" cy="613039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9B36193-01F4-4B37-8302-D6430F799FD7}"/>
                </a:ext>
              </a:extLst>
            </p:cNvPr>
            <p:cNvCxnSpPr>
              <a:cxnSpLocks/>
            </p:cNvCxnSpPr>
            <p:nvPr/>
          </p:nvCxnSpPr>
          <p:spPr>
            <a:xfrm>
              <a:off x="9531722" y="3609334"/>
              <a:ext cx="0" cy="613039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1B1A2F6-E5DC-4691-83C9-60B783449C58}"/>
                </a:ext>
              </a:extLst>
            </p:cNvPr>
            <p:cNvCxnSpPr>
              <a:cxnSpLocks/>
            </p:cNvCxnSpPr>
            <p:nvPr/>
          </p:nvCxnSpPr>
          <p:spPr>
            <a:xfrm>
              <a:off x="6024283" y="3137646"/>
              <a:ext cx="0" cy="471689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51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86751"/>
            <a:ext cx="11360149" cy="4352680"/>
          </a:xfrm>
        </p:spPr>
        <p:txBody>
          <a:bodyPr/>
          <a:lstStyle/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This authentication provider is the default provider for asp.net. 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It authenticates the users based on the user’s windows accounts. 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Windows authentication relies on the IIS to do the authentication. 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IIS can be configured so that only users on the Windows domain can log in.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If users attempt to access a page and is not authenticated,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then the user will be shown a dialogue box that asks the user to enter their username and password.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Then this information is passed to webserver and checked against the list of users in domain.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Based on the result the access is granted to the user.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WINDOWS AUTHENTICATION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104183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3CB21AB-1B17-4D7F-8631-F94519B4BF0B}" vid="{3DE2DD11-3490-48C2-86D1-83AD55FD42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4869</TotalTime>
  <Words>1073</Words>
  <Application>Microsoft Office PowerPoint</Application>
  <PresentationFormat>Widescreen</PresentationFormat>
  <Paragraphs>129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Lato</vt:lpstr>
      <vt:lpstr>Consolas</vt:lpstr>
      <vt:lpstr>Calibri</vt:lpstr>
      <vt:lpstr>Arial</vt:lpstr>
      <vt:lpstr>Lato Black</vt:lpstr>
      <vt:lpstr>Trebuchet MS</vt:lpstr>
      <vt:lpstr>Theme1</vt:lpstr>
      <vt:lpstr>INTRODUCTION TO ASP.NET CORE</vt:lpstr>
      <vt:lpstr>PowerPoint Presentation</vt:lpstr>
      <vt:lpstr>PowerPoint Presentation</vt:lpstr>
      <vt:lpstr>PowerPoint Presentation</vt:lpstr>
      <vt:lpstr>PowerPoint Presentation</vt:lpstr>
      <vt:lpstr>AUTHENTICATION</vt:lpstr>
      <vt:lpstr>AUTHENTICATION</vt:lpstr>
      <vt:lpstr>TYPES OF AUTHENTICATION</vt:lpstr>
      <vt:lpstr>WINDOWS AUTHENTICATION</vt:lpstr>
      <vt:lpstr>WINDOWS AUTHENTICATION</vt:lpstr>
      <vt:lpstr>FORMS AUTHENTICATION</vt:lpstr>
      <vt:lpstr>FORMS AUTHENTICATION</vt:lpstr>
      <vt:lpstr>PASSPORT AUTHENTICATION</vt:lpstr>
      <vt:lpstr>PASSPORT AUTHENTICATION</vt:lpstr>
      <vt:lpstr>PowerPoint Presentation</vt:lpstr>
      <vt:lpstr>AUTHORIZATION</vt:lpstr>
      <vt:lpstr>AUTHORIZATION</vt:lpstr>
      <vt:lpstr>AUTHORIZATION</vt:lpstr>
      <vt:lpstr>PowerPoint Presentation</vt:lpstr>
      <vt:lpstr>PowerPoint Presentation</vt:lpstr>
      <vt:lpstr>PowerPoint Presentation</vt:lpstr>
      <vt:lpstr>CONTROLLER</vt:lpstr>
      <vt:lpstr>CONTROLLER</vt:lpstr>
      <vt:lpstr>CONTROLLER</vt:lpstr>
      <vt:lpstr>ROLE OF CONTROLLER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Sakshi Dhameja</dc:creator>
  <cp:lastModifiedBy>Bhawna Gunwani</cp:lastModifiedBy>
  <cp:revision>447</cp:revision>
  <dcterms:created xsi:type="dcterms:W3CDTF">2023-04-12T08:52:19Z</dcterms:created>
  <dcterms:modified xsi:type="dcterms:W3CDTF">2023-07-27T03:50:41Z</dcterms:modified>
</cp:coreProperties>
</file>